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xlsm" ContentType="application/vnd.ms-excel.sheet.macroEnabled.12"/>
  <Default Extension="wmf" ContentType="image/x-wmf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1.xml" ContentType="application/vnd.openxmlformats-officedocument.presentationml.notesSlid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charts/chart1.xml" ContentType="application/vnd.openxmlformats-officedocument.drawingml.chart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charts/chart2.xml" ContentType="application/vnd.openxmlformats-officedocument.drawingml.chart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notesSlides/notesSlide2.xml" ContentType="application/vnd.openxmlformats-officedocument.presentationml.notesSlide+xml"/>
  <Override PartName="/ppt/tags/tag32.xml" ContentType="application/vnd.openxmlformats-officedocument.presentationml.tags+xml"/>
  <Override PartName="/ppt/media/audio1.bin" ContentType="audio/unknown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5"/>
  </p:notesMasterIdLst>
  <p:handoutMasterIdLst>
    <p:handoutMasterId r:id="rId86"/>
  </p:handoutMasterIdLst>
  <p:sldIdLst>
    <p:sldId id="448" r:id="rId2"/>
    <p:sldId id="449" r:id="rId3"/>
    <p:sldId id="450" r:id="rId4"/>
    <p:sldId id="451" r:id="rId5"/>
    <p:sldId id="452" r:id="rId6"/>
    <p:sldId id="453" r:id="rId7"/>
    <p:sldId id="454" r:id="rId8"/>
    <p:sldId id="455" r:id="rId9"/>
    <p:sldId id="456" r:id="rId10"/>
    <p:sldId id="457" r:id="rId11"/>
    <p:sldId id="459" r:id="rId12"/>
    <p:sldId id="458" r:id="rId13"/>
    <p:sldId id="536" r:id="rId14"/>
    <p:sldId id="461" r:id="rId15"/>
    <p:sldId id="462" r:id="rId16"/>
    <p:sldId id="463" r:id="rId17"/>
    <p:sldId id="464" r:id="rId18"/>
    <p:sldId id="466" r:id="rId19"/>
    <p:sldId id="467" r:id="rId20"/>
    <p:sldId id="471" r:id="rId21"/>
    <p:sldId id="472" r:id="rId22"/>
    <p:sldId id="478" r:id="rId23"/>
    <p:sldId id="479" r:id="rId24"/>
    <p:sldId id="480" r:id="rId25"/>
    <p:sldId id="481" r:id="rId26"/>
    <p:sldId id="482" r:id="rId27"/>
    <p:sldId id="483" r:id="rId28"/>
    <p:sldId id="484" r:id="rId29"/>
    <p:sldId id="485" r:id="rId30"/>
    <p:sldId id="486" r:id="rId31"/>
    <p:sldId id="487" r:id="rId32"/>
    <p:sldId id="488" r:id="rId33"/>
    <p:sldId id="489" r:id="rId34"/>
    <p:sldId id="490" r:id="rId35"/>
    <p:sldId id="491" r:id="rId36"/>
    <p:sldId id="492" r:id="rId37"/>
    <p:sldId id="493" r:id="rId38"/>
    <p:sldId id="494" r:id="rId39"/>
    <p:sldId id="495" r:id="rId40"/>
    <p:sldId id="496" r:id="rId41"/>
    <p:sldId id="497" r:id="rId42"/>
    <p:sldId id="498" r:id="rId43"/>
    <p:sldId id="499" r:id="rId44"/>
    <p:sldId id="500" r:id="rId45"/>
    <p:sldId id="501" r:id="rId46"/>
    <p:sldId id="502" r:id="rId47"/>
    <p:sldId id="504" r:id="rId48"/>
    <p:sldId id="503" r:id="rId49"/>
    <p:sldId id="505" r:id="rId50"/>
    <p:sldId id="506" r:id="rId51"/>
    <p:sldId id="507" r:id="rId52"/>
    <p:sldId id="508" r:id="rId53"/>
    <p:sldId id="509" r:id="rId54"/>
    <p:sldId id="510" r:id="rId55"/>
    <p:sldId id="511" r:id="rId56"/>
    <p:sldId id="512" r:id="rId57"/>
    <p:sldId id="513" r:id="rId58"/>
    <p:sldId id="514" r:id="rId59"/>
    <p:sldId id="515" r:id="rId60"/>
    <p:sldId id="516" r:id="rId61"/>
    <p:sldId id="517" r:id="rId62"/>
    <p:sldId id="518" r:id="rId63"/>
    <p:sldId id="519" r:id="rId64"/>
    <p:sldId id="520" r:id="rId65"/>
    <p:sldId id="521" r:id="rId66"/>
    <p:sldId id="522" r:id="rId67"/>
    <p:sldId id="523" r:id="rId68"/>
    <p:sldId id="524" r:id="rId69"/>
    <p:sldId id="525" r:id="rId70"/>
    <p:sldId id="526" r:id="rId71"/>
    <p:sldId id="527" r:id="rId72"/>
    <p:sldId id="528" r:id="rId73"/>
    <p:sldId id="529" r:id="rId74"/>
    <p:sldId id="530" r:id="rId75"/>
    <p:sldId id="531" r:id="rId76"/>
    <p:sldId id="532" r:id="rId77"/>
    <p:sldId id="533" r:id="rId78"/>
    <p:sldId id="534" r:id="rId79"/>
    <p:sldId id="537" r:id="rId80"/>
    <p:sldId id="538" r:id="rId81"/>
    <p:sldId id="539" r:id="rId82"/>
    <p:sldId id="540" r:id="rId83"/>
    <p:sldId id="541" r:id="rId84"/>
  </p:sldIdLst>
  <p:sldSz cx="9144000" cy="6858000" type="screen4x3"/>
  <p:notesSz cx="6858000" cy="9144000"/>
  <p:defaultTextStyle>
    <a:defPPr>
      <a:defRPr lang="fr-F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/>
  <p:clrMru>
    <a:srgbClr val="FF6600"/>
    <a:srgbClr val="536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4C1A8A3-306A-4EB7-A6B1-4F7E0EB9C5D6}" styleName="Style moyen 3 - Accentuation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D5ABB26-0587-4C30-8999-92F81FD0307C}" styleName="Aucun style, aucune grill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245" autoAdjust="0"/>
    <p:restoredTop sz="94090" autoAdjust="0"/>
  </p:normalViewPr>
  <p:slideViewPr>
    <p:cSldViewPr snapToGrid="0" snapToObjects="1">
      <p:cViewPr>
        <p:scale>
          <a:sx n="65" d="100"/>
          <a:sy n="65" d="100"/>
        </p:scale>
        <p:origin x="883" y="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11" d="100"/>
        <a:sy n="111" d="100"/>
      </p:scale>
      <p:origin x="0" y="152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tableStyles" Target="tableStyles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handoutMaster" Target="handoutMasters/handoutMaster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Feuille_de_calcul_Microsoft_Excel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Feuille_de_calcul_Microsoft_Excel2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Feuille_de_calcul_Microsoft_Excel_prenant_en_charge_les_macros3.xlsm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Feuille_de_calcul_Microsoft_Excel_prenant_en_charge_les_macros4.xlsm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15"/>
      <c:hPercent val="57"/>
      <c:rotY val="20"/>
      <c:depthPercent val="100"/>
      <c:rAngAx val="1"/>
    </c:view3D>
    <c:floor>
      <c:thickness val="0"/>
      <c:spPr>
        <a:solidFill>
          <a:srgbClr val="C0C0C0"/>
        </a:solidFill>
        <a:ln w="3175">
          <a:solidFill>
            <a:srgbClr val="000000"/>
          </a:solidFill>
          <a:prstDash val="solid"/>
        </a:ln>
      </c:spPr>
    </c:floor>
    <c:sideWall>
      <c:thickness val="0"/>
      <c:spPr>
        <a:solidFill>
          <a:srgbClr val="FFFFFF"/>
        </a:solidFill>
        <a:ln w="12700">
          <a:solidFill>
            <a:srgbClr val="808080"/>
          </a:solidFill>
          <a:prstDash val="solid"/>
        </a:ln>
      </c:spPr>
    </c:sideWall>
    <c:backWall>
      <c:thickness val="0"/>
      <c:spPr>
        <a:solidFill>
          <a:srgbClr val="FFFFFF"/>
        </a:solidFill>
        <a:ln w="12700">
          <a:solidFill>
            <a:srgbClr val="808080"/>
          </a:solidFill>
          <a:prstDash val="solid"/>
        </a:ln>
      </c:spPr>
    </c:backWall>
    <c:plotArea>
      <c:layout>
        <c:manualLayout>
          <c:layoutTarget val="inner"/>
          <c:xMode val="edge"/>
          <c:yMode val="edge"/>
          <c:x val="0.124401913875598"/>
          <c:y val="0.10280373831775701"/>
          <c:w val="0.67464114832535904"/>
          <c:h val="0.66355140186915895"/>
        </c:manualLayout>
      </c:layout>
      <c:bar3DChart>
        <c:barDir val="col"/>
        <c:grouping val="clustered"/>
        <c:varyColors val="0"/>
        <c:ser>
          <c:idx val="1"/>
          <c:order val="0"/>
          <c:tx>
            <c:strRef>
              <c:f>Sheet1!$A$2</c:f>
              <c:strCache>
                <c:ptCount val="1"/>
                <c:pt idx="0">
                  <c:v>Blood pressure</c:v>
                </c:pt>
              </c:strCache>
            </c:strRef>
          </c:tx>
          <c:spPr>
            <a:solidFill>
              <a:srgbClr val="DD2D32"/>
            </a:solidFill>
            <a:ln w="12700">
              <a:solidFill>
                <a:srgbClr val="000000"/>
              </a:solidFill>
              <a:prstDash val="solid"/>
            </a:ln>
          </c:spPr>
          <c:invertIfNegative val="0"/>
          <c:cat>
            <c:strRef>
              <c:f>Sheet1!$B$1:$D$1</c:f>
              <c:strCache>
                <c:ptCount val="3"/>
                <c:pt idx="0">
                  <c:v>Paris</c:v>
                </c:pt>
                <c:pt idx="1">
                  <c:v>Grenoble</c:v>
                </c:pt>
                <c:pt idx="2">
                  <c:v>Saint-Tropez</c:v>
                </c:pt>
              </c:strCache>
            </c:strRef>
          </c:cat>
          <c:val>
            <c:numRef>
              <c:f>Sheet1!$B$2:$D$2</c:f>
              <c:numCache>
                <c:formatCode>General</c:formatCode>
                <c:ptCount val="3"/>
                <c:pt idx="0">
                  <c:v>14</c:v>
                </c:pt>
                <c:pt idx="1">
                  <c:v>13</c:v>
                </c:pt>
                <c:pt idx="2">
                  <c:v>16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gapDepth val="0"/>
        <c:shape val="box"/>
        <c:axId val="459819912"/>
        <c:axId val="459820304"/>
        <c:axId val="0"/>
      </c:bar3DChart>
      <c:catAx>
        <c:axId val="45981991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low"/>
        <c:spPr>
          <a:ln w="3175">
            <a:solidFill>
              <a:srgbClr val="000000"/>
            </a:solidFill>
            <a:prstDash val="solid"/>
          </a:ln>
        </c:spPr>
        <c:txPr>
          <a:bodyPr rot="0" vert="horz"/>
          <a:lstStyle/>
          <a:p>
            <a:pPr>
              <a:defRPr sz="1100" b="1" i="0" u="none" strike="noStrike" baseline="0">
                <a:solidFill>
                  <a:srgbClr val="000000"/>
                </a:solidFill>
                <a:latin typeface="Arial"/>
                <a:ea typeface="Arial"/>
                <a:cs typeface="Arial"/>
              </a:defRPr>
            </a:pPr>
            <a:endParaRPr lang="fr-FR"/>
          </a:p>
        </c:txPr>
        <c:crossAx val="459820304"/>
        <c:crosses val="autoZero"/>
        <c:auto val="1"/>
        <c:lblAlgn val="ctr"/>
        <c:lblOffset val="100"/>
        <c:tickLblSkip val="1"/>
        <c:tickMarkSkip val="1"/>
        <c:noMultiLvlLbl val="0"/>
      </c:catAx>
      <c:valAx>
        <c:axId val="459820304"/>
        <c:scaling>
          <c:orientation val="minMax"/>
        </c:scaling>
        <c:delete val="0"/>
        <c:axPos val="l"/>
        <c:majorGridlines>
          <c:spPr>
            <a:ln w="3175">
              <a:solidFill>
                <a:srgbClr val="000000"/>
              </a:solidFill>
              <a:prstDash val="solid"/>
            </a:ln>
          </c:spPr>
        </c:majorGridlines>
        <c:numFmt formatCode="General" sourceLinked="1"/>
        <c:majorTickMark val="out"/>
        <c:minorTickMark val="none"/>
        <c:tickLblPos val="nextTo"/>
        <c:spPr>
          <a:ln w="3175">
            <a:solidFill>
              <a:srgbClr val="000000"/>
            </a:solidFill>
            <a:prstDash val="solid"/>
          </a:ln>
        </c:spPr>
        <c:txPr>
          <a:bodyPr rot="0" vert="horz"/>
          <a:lstStyle/>
          <a:p>
            <a:pPr>
              <a:defRPr sz="800" b="1" i="0" u="none" strike="noStrike" baseline="0">
                <a:solidFill>
                  <a:srgbClr val="000000"/>
                </a:solidFill>
                <a:latin typeface="Arial"/>
                <a:ea typeface="Arial"/>
                <a:cs typeface="Arial"/>
              </a:defRPr>
            </a:pPr>
            <a:endParaRPr lang="fr-FR"/>
          </a:p>
        </c:txPr>
        <c:crossAx val="459819912"/>
        <c:crosses val="autoZero"/>
        <c:crossBetween val="between"/>
        <c:minorUnit val="5"/>
      </c:valAx>
      <c:spPr>
        <a:noFill/>
        <a:ln w="25400">
          <a:noFill/>
        </a:ln>
      </c:spPr>
    </c:plotArea>
    <c:legend>
      <c:legendPos val="r"/>
      <c:layout>
        <c:manualLayout>
          <c:xMode val="edge"/>
          <c:yMode val="edge"/>
          <c:x val="0.76555023923444998"/>
          <c:y val="0.41121495327102803"/>
          <c:w val="0.22009569377990401"/>
          <c:h val="0.21495327102803699"/>
        </c:manualLayout>
      </c:layout>
      <c:overlay val="0"/>
      <c:spPr>
        <a:noFill/>
        <a:ln w="3175">
          <a:solidFill>
            <a:srgbClr val="000000"/>
          </a:solidFill>
          <a:prstDash val="solid"/>
        </a:ln>
      </c:spPr>
      <c:txPr>
        <a:bodyPr/>
        <a:lstStyle/>
        <a:p>
          <a:pPr>
            <a:defRPr sz="735" b="1" i="0" u="none" strike="noStrike" baseline="0">
              <a:solidFill>
                <a:srgbClr val="000000"/>
              </a:solidFill>
              <a:latin typeface="Arial"/>
              <a:ea typeface="Arial"/>
              <a:cs typeface="Arial"/>
            </a:defRPr>
          </a:pPr>
          <a:endParaRPr lang="fr-FR"/>
        </a:p>
      </c:txPr>
    </c:legend>
    <c:plotVisOnly val="1"/>
    <c:dispBlanksAs val="gap"/>
    <c:showDLblsOverMax val="0"/>
  </c:chart>
  <c:spPr>
    <a:noFill/>
    <a:ln>
      <a:noFill/>
    </a:ln>
  </c:spPr>
  <c:txPr>
    <a:bodyPr/>
    <a:lstStyle/>
    <a:p>
      <a:pPr>
        <a:defRPr sz="800" b="1" i="0" u="none" strike="noStrike" baseline="0">
          <a:solidFill>
            <a:srgbClr val="000000"/>
          </a:solidFill>
          <a:latin typeface="Arial"/>
          <a:ea typeface="Arial"/>
          <a:cs typeface="Arial"/>
        </a:defRPr>
      </a:pPr>
      <a:endParaRPr lang="fr-FR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15"/>
      <c:hPercent val="57"/>
      <c:rotY val="20"/>
      <c:depthPercent val="100"/>
      <c:rAngAx val="1"/>
    </c:view3D>
    <c:floor>
      <c:thickness val="0"/>
      <c:spPr>
        <a:solidFill>
          <a:srgbClr val="C0C0C0"/>
        </a:solidFill>
        <a:ln w="3175">
          <a:solidFill>
            <a:srgbClr val="000000"/>
          </a:solidFill>
          <a:prstDash val="solid"/>
        </a:ln>
      </c:spPr>
    </c:floor>
    <c:sideWall>
      <c:thickness val="0"/>
      <c:spPr>
        <a:solidFill>
          <a:srgbClr val="FFFFFF"/>
        </a:solidFill>
        <a:ln w="12700">
          <a:solidFill>
            <a:srgbClr val="808080"/>
          </a:solidFill>
          <a:prstDash val="solid"/>
        </a:ln>
      </c:spPr>
    </c:sideWall>
    <c:backWall>
      <c:thickness val="0"/>
      <c:spPr>
        <a:solidFill>
          <a:srgbClr val="FFFFFF"/>
        </a:solidFill>
        <a:ln w="12700">
          <a:solidFill>
            <a:srgbClr val="808080"/>
          </a:solidFill>
          <a:prstDash val="solid"/>
        </a:ln>
      </c:spPr>
    </c:backWall>
    <c:plotArea>
      <c:layout>
        <c:manualLayout>
          <c:layoutTarget val="inner"/>
          <c:xMode val="edge"/>
          <c:yMode val="edge"/>
          <c:x val="0.124401913875598"/>
          <c:y val="0.10280373831775701"/>
          <c:w val="0.67464114832535904"/>
          <c:h val="0.66355140186915895"/>
        </c:manualLayout>
      </c:layout>
      <c:bar3DChart>
        <c:barDir val="col"/>
        <c:grouping val="clustered"/>
        <c:varyColors val="0"/>
        <c:ser>
          <c:idx val="1"/>
          <c:order val="0"/>
          <c:tx>
            <c:strRef>
              <c:f>Sheet1!$A$2</c:f>
              <c:strCache>
                <c:ptCount val="1"/>
                <c:pt idx="0">
                  <c:v>Blood pressure</c:v>
                </c:pt>
              </c:strCache>
            </c:strRef>
          </c:tx>
          <c:spPr>
            <a:solidFill>
              <a:srgbClr val="DD2D32"/>
            </a:solidFill>
            <a:ln w="12700">
              <a:solidFill>
                <a:srgbClr val="000000"/>
              </a:solidFill>
              <a:prstDash val="solid"/>
            </a:ln>
          </c:spPr>
          <c:invertIfNegative val="0"/>
          <c:cat>
            <c:strRef>
              <c:f>Sheet1!$B$1:$D$1</c:f>
              <c:strCache>
                <c:ptCount val="3"/>
                <c:pt idx="0">
                  <c:v>Paris</c:v>
                </c:pt>
                <c:pt idx="1">
                  <c:v>Grenoble</c:v>
                </c:pt>
                <c:pt idx="2">
                  <c:v>Saint-Tropez</c:v>
                </c:pt>
              </c:strCache>
            </c:strRef>
          </c:cat>
          <c:val>
            <c:numRef>
              <c:f>Sheet1!$B$2:$D$2</c:f>
              <c:numCache>
                <c:formatCode>General</c:formatCode>
                <c:ptCount val="3"/>
                <c:pt idx="0">
                  <c:v>14</c:v>
                </c:pt>
                <c:pt idx="1">
                  <c:v>13</c:v>
                </c:pt>
                <c:pt idx="2">
                  <c:v>16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gapDepth val="0"/>
        <c:shape val="box"/>
        <c:axId val="461314320"/>
        <c:axId val="461315496"/>
        <c:axId val="0"/>
      </c:bar3DChart>
      <c:catAx>
        <c:axId val="461314320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low"/>
        <c:spPr>
          <a:ln w="3175">
            <a:solidFill>
              <a:srgbClr val="000000"/>
            </a:solidFill>
            <a:prstDash val="solid"/>
          </a:ln>
        </c:spPr>
        <c:txPr>
          <a:bodyPr rot="0" vert="horz"/>
          <a:lstStyle/>
          <a:p>
            <a:pPr>
              <a:defRPr sz="1100" b="1" i="0" u="none" strike="noStrike" baseline="0">
                <a:solidFill>
                  <a:srgbClr val="000000"/>
                </a:solidFill>
                <a:latin typeface="Arial"/>
                <a:ea typeface="Arial"/>
                <a:cs typeface="Arial"/>
              </a:defRPr>
            </a:pPr>
            <a:endParaRPr lang="fr-FR"/>
          </a:p>
        </c:txPr>
        <c:crossAx val="461315496"/>
        <c:crosses val="autoZero"/>
        <c:auto val="1"/>
        <c:lblAlgn val="ctr"/>
        <c:lblOffset val="100"/>
        <c:tickLblSkip val="1"/>
        <c:tickMarkSkip val="1"/>
        <c:noMultiLvlLbl val="0"/>
      </c:catAx>
      <c:valAx>
        <c:axId val="461315496"/>
        <c:scaling>
          <c:orientation val="minMax"/>
        </c:scaling>
        <c:delete val="0"/>
        <c:axPos val="l"/>
        <c:majorGridlines>
          <c:spPr>
            <a:ln w="3175">
              <a:solidFill>
                <a:srgbClr val="000000"/>
              </a:solidFill>
              <a:prstDash val="solid"/>
            </a:ln>
          </c:spPr>
        </c:majorGridlines>
        <c:numFmt formatCode="General" sourceLinked="1"/>
        <c:majorTickMark val="out"/>
        <c:minorTickMark val="none"/>
        <c:tickLblPos val="nextTo"/>
        <c:spPr>
          <a:ln w="3175">
            <a:solidFill>
              <a:srgbClr val="000000"/>
            </a:solidFill>
            <a:prstDash val="solid"/>
          </a:ln>
        </c:spPr>
        <c:txPr>
          <a:bodyPr rot="0" vert="horz"/>
          <a:lstStyle/>
          <a:p>
            <a:pPr>
              <a:defRPr sz="800" b="1" i="0" u="none" strike="noStrike" baseline="0">
                <a:solidFill>
                  <a:srgbClr val="000000"/>
                </a:solidFill>
                <a:latin typeface="Arial"/>
                <a:ea typeface="Arial"/>
                <a:cs typeface="Arial"/>
              </a:defRPr>
            </a:pPr>
            <a:endParaRPr lang="fr-FR"/>
          </a:p>
        </c:txPr>
        <c:crossAx val="461314320"/>
        <c:crosses val="autoZero"/>
        <c:crossBetween val="between"/>
        <c:minorUnit val="5"/>
      </c:valAx>
      <c:spPr>
        <a:noFill/>
        <a:ln w="25400">
          <a:noFill/>
        </a:ln>
      </c:spPr>
    </c:plotArea>
    <c:legend>
      <c:legendPos val="r"/>
      <c:layout>
        <c:manualLayout>
          <c:xMode val="edge"/>
          <c:yMode val="edge"/>
          <c:x val="0.76555023923444998"/>
          <c:y val="0.41121495327102803"/>
          <c:w val="0.22009569377990401"/>
          <c:h val="0.21495327102803699"/>
        </c:manualLayout>
      </c:layout>
      <c:overlay val="0"/>
      <c:spPr>
        <a:noFill/>
        <a:ln w="3175">
          <a:solidFill>
            <a:srgbClr val="000000"/>
          </a:solidFill>
          <a:prstDash val="solid"/>
        </a:ln>
      </c:spPr>
      <c:txPr>
        <a:bodyPr/>
        <a:lstStyle/>
        <a:p>
          <a:pPr>
            <a:defRPr sz="735" b="1" i="0" u="none" strike="noStrike" baseline="0">
              <a:solidFill>
                <a:srgbClr val="000000"/>
              </a:solidFill>
              <a:latin typeface="Arial"/>
              <a:ea typeface="Arial"/>
              <a:cs typeface="Arial"/>
            </a:defRPr>
          </a:pPr>
          <a:endParaRPr lang="fr-FR"/>
        </a:p>
      </c:txPr>
    </c:legend>
    <c:plotVisOnly val="1"/>
    <c:dispBlanksAs val="gap"/>
    <c:showDLblsOverMax val="0"/>
  </c:chart>
  <c:spPr>
    <a:noFill/>
    <a:ln>
      <a:noFill/>
    </a:ln>
  </c:spPr>
  <c:txPr>
    <a:bodyPr/>
    <a:lstStyle/>
    <a:p>
      <a:pPr>
        <a:defRPr sz="800" b="1" i="0" u="none" strike="noStrike" baseline="0">
          <a:solidFill>
            <a:srgbClr val="000000"/>
          </a:solidFill>
          <a:latin typeface="Arial"/>
          <a:ea typeface="Arial"/>
          <a:cs typeface="Arial"/>
        </a:defRPr>
      </a:pPr>
      <a:endParaRPr lang="fr-FR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15"/>
      <c:hPercent val="66"/>
      <c:rotY val="20"/>
      <c:depthPercent val="100"/>
      <c:rAngAx val="1"/>
    </c:view3D>
    <c:floor>
      <c:thickness val="0"/>
      <c:spPr>
        <a:solidFill>
          <a:srgbClr val="C0C0C0"/>
        </a:solidFill>
        <a:ln w="3175">
          <a:solidFill>
            <a:srgbClr val="000000"/>
          </a:solidFill>
          <a:prstDash val="solid"/>
        </a:ln>
      </c:spPr>
    </c:floor>
    <c:sideWall>
      <c:thickness val="0"/>
      <c:spPr>
        <a:solidFill>
          <a:srgbClr val="FFFFFF"/>
        </a:solidFill>
        <a:ln w="12700">
          <a:solidFill>
            <a:srgbClr val="FFFFFF"/>
          </a:solidFill>
          <a:prstDash val="solid"/>
        </a:ln>
      </c:spPr>
    </c:sideWall>
    <c:backWall>
      <c:thickness val="0"/>
      <c:spPr>
        <a:solidFill>
          <a:srgbClr val="FFFFFF"/>
        </a:solidFill>
        <a:ln w="12700">
          <a:solidFill>
            <a:srgbClr val="FFFFFF"/>
          </a:solidFill>
          <a:prstDash val="solid"/>
        </a:ln>
      </c:spPr>
    </c:backWall>
    <c:plotArea>
      <c:layout>
        <c:manualLayout>
          <c:layoutTarget val="inner"/>
          <c:xMode val="edge"/>
          <c:yMode val="edge"/>
          <c:x val="0.16384180790960401"/>
          <c:y val="6.0301507537688398E-2"/>
          <c:w val="0.64689265536723195"/>
          <c:h val="0.65326633165829096"/>
        </c:manualLayout>
      </c:layout>
      <c:bar3D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</c:strCache>
            </c:strRef>
          </c:tx>
          <c:spPr>
            <a:solidFill>
              <a:srgbClr val="900000"/>
            </a:solidFill>
            <a:ln w="12649">
              <a:solidFill>
                <a:srgbClr val="000000"/>
              </a:solidFill>
              <a:prstDash val="solid"/>
            </a:ln>
          </c:spPr>
          <c:invertIfNegative val="0"/>
          <c:cat>
            <c:numRef>
              <c:f>Sheet1!$B$1:$E$1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</c:numCache>
            </c:numRef>
          </c:cat>
          <c:val>
            <c:numRef>
              <c:f>Sheet1!$B$2:$E$2</c:f>
              <c:numCache>
                <c:formatCode>General</c:formatCode>
                <c:ptCount val="4"/>
                <c:pt idx="0">
                  <c:v>1</c:v>
                </c:pt>
                <c:pt idx="1">
                  <c:v>1.4</c:v>
                </c:pt>
                <c:pt idx="2">
                  <c:v>1.8</c:v>
                </c:pt>
                <c:pt idx="3">
                  <c:v>2.2000000000000002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gapDepth val="0"/>
        <c:shape val="box"/>
        <c:axId val="461316280"/>
        <c:axId val="462332392"/>
        <c:axId val="0"/>
      </c:bar3DChart>
      <c:catAx>
        <c:axId val="461316280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sz="1270" b="1" i="0" u="none" strike="noStrike" baseline="0">
                    <a:solidFill>
                      <a:srgbClr val="000000"/>
                    </a:solidFill>
                    <a:latin typeface="Arial"/>
                    <a:ea typeface="Arial"/>
                    <a:cs typeface="Arial"/>
                  </a:defRPr>
                </a:pPr>
                <a:r>
                  <a:rPr lang="fr-FR"/>
                  <a:t>X</a:t>
                </a:r>
              </a:p>
            </c:rich>
          </c:tx>
          <c:layout>
            <c:manualLayout>
              <c:xMode val="edge"/>
              <c:yMode val="edge"/>
              <c:x val="0.46045197740112997"/>
              <c:y val="0.82914572864321601"/>
            </c:manualLayout>
          </c:layout>
          <c:overlay val="0"/>
          <c:spPr>
            <a:noFill/>
            <a:ln w="25297">
              <a:noFill/>
            </a:ln>
          </c:spPr>
        </c:title>
        <c:numFmt formatCode="General" sourceLinked="1"/>
        <c:majorTickMark val="out"/>
        <c:minorTickMark val="none"/>
        <c:tickLblPos val="low"/>
        <c:spPr>
          <a:ln w="3162">
            <a:solidFill>
              <a:srgbClr val="000000"/>
            </a:solidFill>
            <a:prstDash val="solid"/>
          </a:ln>
        </c:spPr>
        <c:txPr>
          <a:bodyPr rot="0" vert="horz"/>
          <a:lstStyle/>
          <a:p>
            <a:pPr>
              <a:defRPr sz="1195" b="1" i="0" u="none" strike="noStrike" baseline="0">
                <a:solidFill>
                  <a:srgbClr val="000000"/>
                </a:solidFill>
                <a:latin typeface="Arial"/>
                <a:ea typeface="Arial"/>
                <a:cs typeface="Arial"/>
              </a:defRPr>
            </a:pPr>
            <a:endParaRPr lang="fr-FR"/>
          </a:p>
        </c:txPr>
        <c:crossAx val="462332392"/>
        <c:crosses val="autoZero"/>
        <c:auto val="1"/>
        <c:lblAlgn val="ctr"/>
        <c:lblOffset val="100"/>
        <c:tickLblSkip val="1"/>
        <c:tickMarkSkip val="1"/>
        <c:noMultiLvlLbl val="0"/>
      </c:catAx>
      <c:valAx>
        <c:axId val="462332392"/>
        <c:scaling>
          <c:orientation val="minMax"/>
        </c:scaling>
        <c:delete val="0"/>
        <c:axPos val="l"/>
        <c:majorGridlines>
          <c:spPr>
            <a:ln w="3162">
              <a:solidFill>
                <a:srgbClr val="000000"/>
              </a:solidFill>
              <a:prstDash val="solid"/>
            </a:ln>
          </c:spPr>
        </c:majorGridlines>
        <c:title>
          <c:tx>
            <c:rich>
              <a:bodyPr/>
              <a:lstStyle/>
              <a:p>
                <a:pPr>
                  <a:defRPr sz="1469" b="1" i="0" u="none" strike="noStrike" baseline="0">
                    <a:solidFill>
                      <a:srgbClr val="000000"/>
                    </a:solidFill>
                    <a:latin typeface="Arial"/>
                    <a:ea typeface="Arial"/>
                    <a:cs typeface="Arial"/>
                  </a:defRPr>
                </a:pPr>
                <a:r>
                  <a:rPr lang="fr-FR" dirty="0" smtClean="0"/>
                  <a:t>E(Y)</a:t>
                </a:r>
                <a:endParaRPr lang="fr-FR" dirty="0"/>
              </a:p>
            </c:rich>
          </c:tx>
          <c:layout>
            <c:manualLayout>
              <c:xMode val="edge"/>
              <c:yMode val="edge"/>
              <c:x val="7.3446327683615795E-2"/>
              <c:y val="0.26130653266331699"/>
            </c:manualLayout>
          </c:layout>
          <c:overlay val="0"/>
          <c:spPr>
            <a:noFill/>
            <a:ln w="25297">
              <a:noFill/>
            </a:ln>
          </c:spPr>
        </c:title>
        <c:numFmt formatCode="General" sourceLinked="1"/>
        <c:majorTickMark val="out"/>
        <c:minorTickMark val="none"/>
        <c:tickLblPos val="nextTo"/>
        <c:spPr>
          <a:ln w="3162">
            <a:solidFill>
              <a:srgbClr val="000000"/>
            </a:solidFill>
            <a:prstDash val="solid"/>
          </a:ln>
        </c:spPr>
        <c:txPr>
          <a:bodyPr rot="0" vert="horz"/>
          <a:lstStyle/>
          <a:p>
            <a:pPr>
              <a:defRPr sz="1170" b="1" i="0" u="none" strike="noStrike" baseline="0">
                <a:solidFill>
                  <a:srgbClr val="FFFFFF"/>
                </a:solidFill>
                <a:latin typeface="Arial"/>
                <a:ea typeface="Arial"/>
                <a:cs typeface="Arial"/>
              </a:defRPr>
            </a:pPr>
            <a:endParaRPr lang="fr-FR"/>
          </a:p>
        </c:txPr>
        <c:crossAx val="461316280"/>
        <c:crosses val="autoZero"/>
        <c:crossBetween val="between"/>
      </c:valAx>
      <c:spPr>
        <a:noFill/>
        <a:ln w="25297">
          <a:noFill/>
        </a:ln>
      </c:spPr>
    </c:plotArea>
    <c:plotVisOnly val="1"/>
    <c:dispBlanksAs val="gap"/>
    <c:showDLblsOverMax val="0"/>
  </c:chart>
  <c:spPr>
    <a:noFill/>
    <a:ln>
      <a:noFill/>
    </a:ln>
  </c:spPr>
  <c:txPr>
    <a:bodyPr/>
    <a:lstStyle/>
    <a:p>
      <a:pPr>
        <a:defRPr sz="1170" b="1" i="0" u="none" strike="noStrike" baseline="0">
          <a:solidFill>
            <a:srgbClr val="000000"/>
          </a:solidFill>
          <a:latin typeface="Arial"/>
          <a:ea typeface="Arial"/>
          <a:cs typeface="Arial"/>
        </a:defRPr>
      </a:pPr>
      <a:endParaRPr lang="fr-FR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15"/>
      <c:hPercent val="63"/>
      <c:rotY val="20"/>
      <c:depthPercent val="100"/>
      <c:rAngAx val="1"/>
    </c:view3D>
    <c:floor>
      <c:thickness val="0"/>
      <c:spPr>
        <a:solidFill>
          <a:srgbClr val="C0C0C0"/>
        </a:solidFill>
        <a:ln w="3175">
          <a:solidFill>
            <a:srgbClr val="000000"/>
          </a:solidFill>
          <a:prstDash val="solid"/>
        </a:ln>
      </c:spPr>
    </c:floor>
    <c:sideWall>
      <c:thickness val="0"/>
      <c:spPr>
        <a:solidFill>
          <a:srgbClr val="FFFFFF"/>
        </a:solidFill>
        <a:ln w="12700">
          <a:solidFill>
            <a:srgbClr val="FFFFFF"/>
          </a:solidFill>
          <a:prstDash val="solid"/>
        </a:ln>
      </c:spPr>
    </c:sideWall>
    <c:backWall>
      <c:thickness val="0"/>
      <c:spPr>
        <a:solidFill>
          <a:srgbClr val="FFFFFF"/>
        </a:solidFill>
        <a:ln w="12700">
          <a:solidFill>
            <a:srgbClr val="FFFFFF"/>
          </a:solidFill>
          <a:prstDash val="solid"/>
        </a:ln>
      </c:spPr>
    </c:backWall>
    <c:plotArea>
      <c:layout>
        <c:manualLayout>
          <c:layoutTarget val="inner"/>
          <c:xMode val="edge"/>
          <c:yMode val="edge"/>
          <c:x val="0.16993464052287599"/>
          <c:y val="6.6265060240963805E-2"/>
          <c:w val="0.63725490196078405"/>
          <c:h val="0.65060240963855398"/>
        </c:manualLayout>
      </c:layout>
      <c:bar3D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</c:strCache>
            </c:strRef>
          </c:tx>
          <c:spPr>
            <a:pattFill prst="wdDnDiag">
              <a:fgClr>
                <a:srgbClr xmlns:mc="http://schemas.openxmlformats.org/markup-compatibility/2006" xmlns:a14="http://schemas.microsoft.com/office/drawing/2010/main" val="CCFFFF" mc:Ignorable="a14" a14:legacySpreadsheetColorIndex="41"/>
              </a:fgClr>
              <a:bgClr>
                <a:srgbClr xmlns:mc="http://schemas.openxmlformats.org/markup-compatibility/2006" xmlns:a14="http://schemas.microsoft.com/office/drawing/2010/main" val="9999FF" mc:Ignorable="a14" a14:legacySpreadsheetColorIndex="24"/>
              </a:bgClr>
            </a:pattFill>
            <a:ln w="12700">
              <a:solidFill>
                <a:srgbClr val="000000"/>
              </a:solidFill>
              <a:prstDash val="solid"/>
            </a:ln>
          </c:spPr>
          <c:invertIfNegative val="0"/>
          <c:cat>
            <c:numRef>
              <c:f>Sheet1!$B$1:$E$1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</c:numCache>
            </c:numRef>
          </c:cat>
          <c:val>
            <c:numRef>
              <c:f>Sheet1!$B$2:$E$2</c:f>
              <c:numCache>
                <c:formatCode>General</c:formatCode>
                <c:ptCount val="4"/>
                <c:pt idx="0">
                  <c:v>1</c:v>
                </c:pt>
                <c:pt idx="1">
                  <c:v>1.8</c:v>
                </c:pt>
                <c:pt idx="2">
                  <c:v>0.6</c:v>
                </c:pt>
                <c:pt idx="3">
                  <c:v>2.1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gapDepth val="0"/>
        <c:shape val="box"/>
        <c:axId val="462332784"/>
        <c:axId val="417244856"/>
        <c:axId val="0"/>
      </c:bar3DChart>
      <c:catAx>
        <c:axId val="462332784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sz="1075" b="1" i="0" u="none" strike="noStrike" baseline="0">
                    <a:solidFill>
                      <a:srgbClr val="000000"/>
                    </a:solidFill>
                    <a:latin typeface="Arial"/>
                    <a:ea typeface="Arial"/>
                    <a:cs typeface="Arial"/>
                  </a:defRPr>
                </a:pPr>
                <a:r>
                  <a:rPr lang="fr-FR"/>
                  <a:t>X</a:t>
                </a:r>
              </a:p>
            </c:rich>
          </c:tx>
          <c:layout>
            <c:manualLayout>
              <c:xMode val="edge"/>
              <c:yMode val="edge"/>
              <c:x val="0.46078431372549"/>
              <c:y val="0.82530120481927705"/>
            </c:manualLayout>
          </c:layout>
          <c:overlay val="0"/>
          <c:spPr>
            <a:noFill/>
            <a:ln w="25400">
              <a:noFill/>
            </a:ln>
          </c:spPr>
        </c:title>
        <c:numFmt formatCode="General" sourceLinked="1"/>
        <c:majorTickMark val="out"/>
        <c:minorTickMark val="none"/>
        <c:tickLblPos val="low"/>
        <c:spPr>
          <a:ln w="3175">
            <a:solidFill>
              <a:srgbClr val="000000"/>
            </a:solidFill>
            <a:prstDash val="solid"/>
          </a:ln>
        </c:spPr>
        <c:txPr>
          <a:bodyPr rot="0" vert="horz"/>
          <a:lstStyle/>
          <a:p>
            <a:pPr>
              <a:defRPr sz="1025" b="1" i="0" u="none" strike="noStrike" baseline="0">
                <a:solidFill>
                  <a:srgbClr val="000000"/>
                </a:solidFill>
                <a:latin typeface="Arial"/>
                <a:ea typeface="Arial"/>
                <a:cs typeface="Arial"/>
              </a:defRPr>
            </a:pPr>
            <a:endParaRPr lang="fr-FR"/>
          </a:p>
        </c:txPr>
        <c:crossAx val="417244856"/>
        <c:crosses val="autoZero"/>
        <c:auto val="1"/>
        <c:lblAlgn val="ctr"/>
        <c:lblOffset val="100"/>
        <c:tickLblSkip val="1"/>
        <c:tickMarkSkip val="1"/>
        <c:noMultiLvlLbl val="0"/>
      </c:catAx>
      <c:valAx>
        <c:axId val="417244856"/>
        <c:scaling>
          <c:orientation val="minMax"/>
        </c:scaling>
        <c:delete val="0"/>
        <c:axPos val="l"/>
        <c:majorGridlines>
          <c:spPr>
            <a:ln w="3175">
              <a:solidFill>
                <a:srgbClr val="000000"/>
              </a:solidFill>
              <a:prstDash val="solid"/>
            </a:ln>
          </c:spPr>
        </c:majorGridlines>
        <c:title>
          <c:tx>
            <c:rich>
              <a:bodyPr/>
              <a:lstStyle/>
              <a:p>
                <a:pPr>
                  <a:defRPr sz="1225" b="1" i="0" u="none" strike="noStrike" baseline="0">
                    <a:solidFill>
                      <a:srgbClr val="000000"/>
                    </a:solidFill>
                    <a:latin typeface="Arial"/>
                    <a:ea typeface="Arial"/>
                    <a:cs typeface="Arial"/>
                  </a:defRPr>
                </a:pPr>
                <a:r>
                  <a:rPr lang="fr-FR" dirty="0" smtClean="0"/>
                  <a:t>E(Y)</a:t>
                </a:r>
                <a:endParaRPr lang="fr-FR" dirty="0"/>
              </a:p>
            </c:rich>
          </c:tx>
          <c:layout>
            <c:manualLayout>
              <c:xMode val="edge"/>
              <c:yMode val="edge"/>
              <c:x val="7.5163398692810399E-2"/>
              <c:y val="0.27108433734939802"/>
            </c:manualLayout>
          </c:layout>
          <c:overlay val="0"/>
          <c:spPr>
            <a:noFill/>
            <a:ln w="25400">
              <a:noFill/>
            </a:ln>
          </c:spPr>
        </c:title>
        <c:numFmt formatCode="General" sourceLinked="1"/>
        <c:majorTickMark val="out"/>
        <c:minorTickMark val="none"/>
        <c:tickLblPos val="nextTo"/>
        <c:spPr>
          <a:ln w="3175">
            <a:solidFill>
              <a:srgbClr val="000000"/>
            </a:solidFill>
            <a:prstDash val="solid"/>
          </a:ln>
        </c:spPr>
        <c:txPr>
          <a:bodyPr rot="0" vert="horz"/>
          <a:lstStyle/>
          <a:p>
            <a:pPr>
              <a:defRPr sz="975" b="1" i="0" u="none" strike="noStrike" baseline="0">
                <a:solidFill>
                  <a:srgbClr val="FFFFFF"/>
                </a:solidFill>
                <a:latin typeface="Arial"/>
                <a:ea typeface="Arial"/>
                <a:cs typeface="Arial"/>
              </a:defRPr>
            </a:pPr>
            <a:endParaRPr lang="fr-FR"/>
          </a:p>
        </c:txPr>
        <c:crossAx val="462332784"/>
        <c:crosses val="autoZero"/>
        <c:crossBetween val="between"/>
      </c:valAx>
      <c:spPr>
        <a:noFill/>
        <a:ln w="25400">
          <a:noFill/>
        </a:ln>
      </c:spPr>
    </c:plotArea>
    <c:plotVisOnly val="1"/>
    <c:dispBlanksAs val="gap"/>
    <c:showDLblsOverMax val="0"/>
  </c:chart>
  <c:spPr>
    <a:noFill/>
    <a:ln>
      <a:noFill/>
    </a:ln>
  </c:spPr>
  <c:txPr>
    <a:bodyPr/>
    <a:lstStyle/>
    <a:p>
      <a:pPr>
        <a:defRPr sz="975" b="1" i="0" u="none" strike="noStrike" baseline="0">
          <a:solidFill>
            <a:srgbClr val="000000"/>
          </a:solidFill>
          <a:latin typeface="Arial"/>
          <a:ea typeface="Arial"/>
          <a:cs typeface="Arial"/>
        </a:defRPr>
      </a:pPr>
      <a:endParaRPr lang="fr-FR"/>
    </a:p>
  </c:txPr>
  <c:externalData r:id="rId1">
    <c:autoUpdate val="0"/>
  </c:externalData>
</c:chartSpac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w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2.emf"/><Relationship Id="rId1" Type="http://schemas.openxmlformats.org/officeDocument/2006/relationships/image" Target="../media/image35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wmf"/></Relationships>
</file>

<file path=ppt/drawings/_rels/vmlDrawing13.v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image" Target="../media/image42.emf"/></Relationships>
</file>

<file path=ppt/drawings/_rels/vmlDrawing14.v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image" Target="../media/image44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9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image" Target="../media/image18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emf"/><Relationship Id="rId1" Type="http://schemas.openxmlformats.org/officeDocument/2006/relationships/image" Target="../media/image23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e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31.wmf"/><Relationship Id="rId1" Type="http://schemas.openxmlformats.org/officeDocument/2006/relationships/image" Target="../media/image30.e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image" Target="../media/image32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A44B62-9C3B-0441-892A-FD086813214F}" type="datetimeFigureOut">
              <a:rPr lang="fr-FR" smtClean="0"/>
              <a:t>21/11/2019</a:t>
            </a:fld>
            <a:endParaRPr lang="en-GB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CCAE09-F83E-0240-A1FC-227BB252696F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651758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939DB8-45DC-A04A-AA4C-D02B6E40D52E}" type="datetimeFigureOut">
              <a:rPr lang="fr-FR" smtClean="0"/>
              <a:t>21/11/2019</a:t>
            </a:fld>
            <a:endParaRPr lang="en-GB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B26CF8-38C9-2646-A81B-E72DC403593F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18887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B26CF8-38C9-2646-A81B-E72DC403593F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02201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B26CF8-38C9-2646-A81B-E72DC403593F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99819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COMPLETER PAR TABLEAU AVEC AUTRES SITUATIONS : X2,</a:t>
            </a:r>
            <a:r>
              <a:rPr lang="en-GB" baseline="0" dirty="0" smtClean="0"/>
              <a:t> X1/2 etc.</a:t>
            </a:r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B26CF8-38C9-2646-A81B-E72DC403593F}" type="slidenum">
              <a:rPr lang="en-GB" smtClean="0"/>
              <a:t>83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788237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 smtClean="0"/>
              <a:t>Cliquez et modifiez le titre</a:t>
            </a:r>
            <a:endParaRPr lang="en-GB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Cliquez pour modifier le style des sous-titres du masque</a:t>
            </a:r>
            <a:endParaRPr lang="en-GB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F30DE-22F1-48EA-8931-0DC6773ED9F8}" type="datetime1">
              <a:rPr lang="fr-FR" smtClean="0"/>
              <a:t>21/11/2019</a:t>
            </a:fld>
            <a:endParaRPr lang="en-GB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2AFB2F-7E8C-264A-977C-2DC7A98E2F89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19612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en-GB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GB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A4291-2E18-4D09-AAA8-469321EA26F5}" type="datetime1">
              <a:rPr lang="fr-FR" smtClean="0"/>
              <a:t>21/11/2019</a:t>
            </a:fld>
            <a:endParaRPr lang="en-GB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2AFB2F-7E8C-264A-977C-2DC7A98E2F89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78461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 smtClean="0"/>
              <a:t>Cliquez et modifiez le titre</a:t>
            </a:r>
            <a:endParaRPr lang="en-GB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GB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8C986-AE7C-44D5-8EB4-A9FBF3B046EC}" type="datetime1">
              <a:rPr lang="fr-FR" smtClean="0"/>
              <a:t>21/11/2019</a:t>
            </a:fld>
            <a:endParaRPr lang="en-GB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2AFB2F-7E8C-264A-977C-2DC7A98E2F89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25766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en-GB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GB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500A8D-657C-481A-8F65-088A46F7267E}" type="datetime1">
              <a:rPr lang="fr-FR" smtClean="0"/>
              <a:t>21/11/2019</a:t>
            </a:fld>
            <a:endParaRPr lang="en-GB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2AFB2F-7E8C-264A-977C-2DC7A98E2F89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25419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et modifiez le titre</a:t>
            </a:r>
            <a:endParaRPr lang="en-GB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A5BC01-94B9-4D50-A6B6-5EABDD81AE59}" type="datetime1">
              <a:rPr lang="fr-FR" smtClean="0"/>
              <a:t>21/11/2019</a:t>
            </a:fld>
            <a:endParaRPr lang="en-GB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2AFB2F-7E8C-264A-977C-2DC7A98E2F89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051662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en-GB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GB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GB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087069-C363-46A0-854A-C164275076BA}" type="datetime1">
              <a:rPr lang="fr-FR" smtClean="0"/>
              <a:t>21/11/2019</a:t>
            </a:fld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2AFB2F-7E8C-264A-977C-2DC7A98E2F89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98590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Cliquez et modifiez le titre</a:t>
            </a:r>
            <a:endParaRPr lang="en-GB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GB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GB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49D5C-80F6-483C-B6EF-10CC14026516}" type="datetime1">
              <a:rPr lang="fr-FR" smtClean="0"/>
              <a:t>21/11/2019</a:t>
            </a:fld>
            <a:endParaRPr lang="en-GB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2AFB2F-7E8C-264A-977C-2DC7A98E2F89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05302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en-GB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500B8-723E-4CD3-AC91-72DE5E8664F6}" type="datetime1">
              <a:rPr lang="fr-FR" smtClean="0"/>
              <a:t>21/11/2019</a:t>
            </a:fld>
            <a:endParaRPr lang="en-GB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2AFB2F-7E8C-264A-977C-2DC7A98E2F89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77320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5E9A2-1E4F-42E8-8CF2-25ADA0B1A282}" type="datetime1">
              <a:rPr lang="fr-FR" smtClean="0"/>
              <a:t>21/11/2019</a:t>
            </a:fld>
            <a:endParaRPr lang="en-GB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2AFB2F-7E8C-264A-977C-2DC7A98E2F89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56862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en-GB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GB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CCA71-F4F1-43B4-90B9-F581B6D3286F}" type="datetime1">
              <a:rPr lang="fr-FR" smtClean="0"/>
              <a:t>21/11/2019</a:t>
            </a:fld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2AFB2F-7E8C-264A-977C-2DC7A98E2F89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81717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en-GB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0C291-494A-4E93-BF38-B94BC56ED4D4}" type="datetime1">
              <a:rPr lang="fr-FR" smtClean="0"/>
              <a:t>21/11/2019</a:t>
            </a:fld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2AFB2F-7E8C-264A-977C-2DC7A98E2F89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0634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 smtClean="0"/>
              <a:t>Cliquez et modifiez le titre</a:t>
            </a:r>
            <a:endParaRPr lang="en-GB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en-GB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D9E3AE-E2BE-4C86-973C-724F651DE94C}" type="datetime1">
              <a:rPr lang="fr-FR" smtClean="0"/>
              <a:t>21/11/2019</a:t>
            </a:fld>
            <a:endParaRPr lang="en-GB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2AFB2F-7E8C-264A-977C-2DC7A98E2F89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84349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Relationship Id="rId4" Type="http://schemas.openxmlformats.org/officeDocument/2006/relationships/image" Target="../media/image7.w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Relationship Id="rId4" Type="http://schemas.openxmlformats.org/officeDocument/2006/relationships/image" Target="../media/image9.w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wm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Relationship Id="rId4" Type="http://schemas.openxmlformats.org/officeDocument/2006/relationships/image" Target="../media/image11.w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.xml"/><Relationship Id="rId5" Type="http://schemas.openxmlformats.org/officeDocument/2006/relationships/image" Target="../media/image4.png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chart" Target="../charts/chart4.xml"/><Relationship Id="rId2" Type="http://schemas.openxmlformats.org/officeDocument/2006/relationships/tags" Target="../tags/tag28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7.wmf"/><Relationship Id="rId5" Type="http://schemas.openxmlformats.org/officeDocument/2006/relationships/oleObject" Target="../embeddings/oleObject1.bin"/><Relationship Id="rId4" Type="http://schemas.openxmlformats.org/officeDocument/2006/relationships/chart" Target="../charts/char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9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8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12.w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emf"/><Relationship Id="rId3" Type="http://schemas.openxmlformats.org/officeDocument/2006/relationships/slideLayout" Target="../slideLayouts/slideLayout2.xml"/><Relationship Id="rId7" Type="http://schemas.openxmlformats.org/officeDocument/2006/relationships/oleObject" Target="../embeddings/oleObject4.bin"/><Relationship Id="rId2" Type="http://schemas.openxmlformats.org/officeDocument/2006/relationships/tags" Target="../tags/tag30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8.e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12.w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1.xml"/><Relationship Id="rId5" Type="http://schemas.openxmlformats.org/officeDocument/2006/relationships/image" Target="../media/image20.png"/><Relationship Id="rId4" Type="http://schemas.openxmlformats.org/officeDocument/2006/relationships/image" Target="../media/image12.w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2.png"/><Relationship Id="rId2" Type="http://schemas.openxmlformats.org/officeDocument/2006/relationships/tags" Target="../tags/tag3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21.wmf"/><Relationship Id="rId5" Type="http://schemas.openxmlformats.org/officeDocument/2006/relationships/oleObject" Target="../embeddings/oleObject5.bin"/><Relationship Id="rId4" Type="http://schemas.openxmlformats.org/officeDocument/2006/relationships/audio" Target="../media/audio1.bin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3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34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emf"/><Relationship Id="rId3" Type="http://schemas.openxmlformats.org/officeDocument/2006/relationships/slideLayout" Target="../slideLayouts/slideLayout2.xml"/><Relationship Id="rId7" Type="http://schemas.openxmlformats.org/officeDocument/2006/relationships/oleObject" Target="../embeddings/oleObject7.bin"/><Relationship Id="rId2" Type="http://schemas.openxmlformats.org/officeDocument/2006/relationships/tags" Target="../tags/tag35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23.wmf"/><Relationship Id="rId5" Type="http://schemas.openxmlformats.org/officeDocument/2006/relationships/oleObject" Target="../embeddings/oleObject6.bin"/><Relationship Id="rId10" Type="http://schemas.openxmlformats.org/officeDocument/2006/relationships/image" Target="../media/image25.emf"/><Relationship Id="rId4" Type="http://schemas.openxmlformats.org/officeDocument/2006/relationships/image" Target="../media/image26.wmf"/><Relationship Id="rId9" Type="http://schemas.openxmlformats.org/officeDocument/2006/relationships/oleObject" Target="../embeddings/oleObject8.bin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6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27.emf"/><Relationship Id="rId4" Type="http://schemas.openxmlformats.org/officeDocument/2006/relationships/oleObject" Target="../embeddings/oleObject9.bin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3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3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0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4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31.wmf"/><Relationship Id="rId2" Type="http://schemas.openxmlformats.org/officeDocument/2006/relationships/tags" Target="../tags/tag42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11.bin"/><Relationship Id="rId5" Type="http://schemas.openxmlformats.org/officeDocument/2006/relationships/image" Target="../media/image30.emf"/><Relationship Id="rId4" Type="http://schemas.openxmlformats.org/officeDocument/2006/relationships/oleObject" Target="../embeddings/oleObject10.bin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33.emf"/><Relationship Id="rId2" Type="http://schemas.openxmlformats.org/officeDocument/2006/relationships/tags" Target="../tags/tag43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13.bin"/><Relationship Id="rId5" Type="http://schemas.openxmlformats.org/officeDocument/2006/relationships/image" Target="../media/image32.emf"/><Relationship Id="rId4" Type="http://schemas.openxmlformats.org/officeDocument/2006/relationships/oleObject" Target="../embeddings/oleObject12.bin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ags" Target="../tags/tag4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ags" Target="../tags/tag4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46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34.emf"/><Relationship Id="rId4" Type="http://schemas.openxmlformats.org/officeDocument/2006/relationships/oleObject" Target="../embeddings/oleObject14.bin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7.bin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32.emf"/><Relationship Id="rId2" Type="http://schemas.openxmlformats.org/officeDocument/2006/relationships/tags" Target="../tags/tag47.xml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16.bin"/><Relationship Id="rId5" Type="http://schemas.openxmlformats.org/officeDocument/2006/relationships/image" Target="../media/image35.emf"/><Relationship Id="rId4" Type="http://schemas.openxmlformats.org/officeDocument/2006/relationships/oleObject" Target="../embeddings/oleObject15.bin"/><Relationship Id="rId9" Type="http://schemas.openxmlformats.org/officeDocument/2006/relationships/image" Target="../media/image36.em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48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ags" Target="../tags/tag4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50.xml"/><Relationship Id="rId1" Type="http://schemas.openxmlformats.org/officeDocument/2006/relationships/vmlDrawing" Target="../drawings/vmlDrawing11.vml"/><Relationship Id="rId5" Type="http://schemas.openxmlformats.org/officeDocument/2006/relationships/image" Target="../media/image32.emf"/><Relationship Id="rId4" Type="http://schemas.openxmlformats.org/officeDocument/2006/relationships/oleObject" Target="../embeddings/oleObject18.bin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52.xml"/><Relationship Id="rId1" Type="http://schemas.openxmlformats.org/officeDocument/2006/relationships/vmlDrawing" Target="../drawings/vmlDrawing12.vml"/><Relationship Id="rId5" Type="http://schemas.openxmlformats.org/officeDocument/2006/relationships/image" Target="../media/image39.wmf"/><Relationship Id="rId4" Type="http://schemas.openxmlformats.org/officeDocument/2006/relationships/oleObject" Target="../embeddings/oleObject19.bin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5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3.emf"/><Relationship Id="rId2" Type="http://schemas.openxmlformats.org/officeDocument/2006/relationships/tags" Target="../tags/tag56.xml"/><Relationship Id="rId1" Type="http://schemas.openxmlformats.org/officeDocument/2006/relationships/vmlDrawing" Target="../drawings/vmlDrawing13.vml"/><Relationship Id="rId6" Type="http://schemas.openxmlformats.org/officeDocument/2006/relationships/oleObject" Target="../embeddings/oleObject21.bin"/><Relationship Id="rId5" Type="http://schemas.openxmlformats.org/officeDocument/2006/relationships/image" Target="../media/image42.emf"/><Relationship Id="rId4" Type="http://schemas.openxmlformats.org/officeDocument/2006/relationships/oleObject" Target="../embeddings/oleObject20.bin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5.emf"/><Relationship Id="rId2" Type="http://schemas.openxmlformats.org/officeDocument/2006/relationships/tags" Target="../tags/tag57.xml"/><Relationship Id="rId1" Type="http://schemas.openxmlformats.org/officeDocument/2006/relationships/vmlDrawing" Target="../drawings/vmlDrawing14.vml"/><Relationship Id="rId6" Type="http://schemas.openxmlformats.org/officeDocument/2006/relationships/oleObject" Target="../embeddings/oleObject23.bin"/><Relationship Id="rId5" Type="http://schemas.openxmlformats.org/officeDocument/2006/relationships/image" Target="../media/image44.emf"/><Relationship Id="rId4" Type="http://schemas.openxmlformats.org/officeDocument/2006/relationships/oleObject" Target="../embeddings/oleObject22.bin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8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5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0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62.xml"/><Relationship Id="rId1" Type="http://schemas.openxmlformats.org/officeDocument/2006/relationships/vmlDrawing" Target="../drawings/vmlDrawing15.vml"/><Relationship Id="rId5" Type="http://schemas.openxmlformats.org/officeDocument/2006/relationships/image" Target="../media/image49.emf"/><Relationship Id="rId4" Type="http://schemas.openxmlformats.org/officeDocument/2006/relationships/oleObject" Target="../embeddings/oleObject24.bin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5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8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9.xml"/><Relationship Id="rId4" Type="http://schemas.openxmlformats.org/officeDocument/2006/relationships/image" Target="../media/image5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70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7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74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75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76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7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8.xml"/><Relationship Id="rId5" Type="http://schemas.openxmlformats.org/officeDocument/2006/relationships/image" Target="../media/image47.png"/><Relationship Id="rId4" Type="http://schemas.openxmlformats.org/officeDocument/2006/relationships/image" Target="../media/image5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7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80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8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8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98130" y="2288574"/>
            <a:ext cx="7772400" cy="1891340"/>
          </a:xfr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r>
              <a:rPr lang="en-GB" sz="3600" dirty="0" smtClean="0"/>
              <a:t>Fundamentals of Linear</a:t>
            </a:r>
            <a:br>
              <a:rPr lang="en-GB" sz="3600" dirty="0" smtClean="0"/>
            </a:br>
            <a:r>
              <a:rPr lang="en-GB" dirty="0" smtClean="0"/>
              <a:t>Regression Modelling</a:t>
            </a:r>
            <a:br>
              <a:rPr lang="en-GB" dirty="0" smtClean="0"/>
            </a:br>
            <a:r>
              <a:rPr lang="en-GB" sz="2900" dirty="0" smtClean="0"/>
              <a:t>with applications to Epidemiology and Clinical Research</a:t>
            </a:r>
            <a:endParaRPr lang="en-GB" sz="2900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4641895"/>
            <a:ext cx="6400800" cy="1467943"/>
          </a:xfrm>
        </p:spPr>
        <p:txBody>
          <a:bodyPr>
            <a:normAutofit/>
          </a:bodyPr>
          <a:lstStyle/>
          <a:p>
            <a:r>
              <a:rPr lang="en-GB" b="1" dirty="0" smtClean="0">
                <a:solidFill>
                  <a:schemeClr val="tx1"/>
                </a:solidFill>
              </a:rPr>
              <a:t>Marion Ouidir &amp; </a:t>
            </a:r>
            <a:r>
              <a:rPr lang="en-GB" b="1" dirty="0" err="1" smtClean="0">
                <a:solidFill>
                  <a:schemeClr val="tx1"/>
                </a:solidFill>
              </a:rPr>
              <a:t>Rémy</a:t>
            </a:r>
            <a:r>
              <a:rPr lang="en-GB" b="1" dirty="0" smtClean="0">
                <a:solidFill>
                  <a:schemeClr val="tx1"/>
                </a:solidFill>
              </a:rPr>
              <a:t> Slama</a:t>
            </a:r>
          </a:p>
          <a:p>
            <a:r>
              <a:rPr lang="en-GB" sz="2100" dirty="0" smtClean="0"/>
              <a:t>Inserm and University Grenoble </a:t>
            </a:r>
            <a:r>
              <a:rPr lang="en-GB" sz="2100" dirty="0" err="1" smtClean="0"/>
              <a:t>Alpes</a:t>
            </a:r>
            <a:endParaRPr lang="en-GB" sz="2100" dirty="0" smtClean="0"/>
          </a:p>
          <a:p>
            <a:r>
              <a:rPr lang="en-GB" sz="2100" dirty="0" smtClean="0"/>
              <a:t>U823, team of Environmental Epidemiology, Grenoble</a:t>
            </a:r>
          </a:p>
        </p:txBody>
      </p:sp>
      <p:pic>
        <p:nvPicPr>
          <p:cNvPr id="4" name="Image 3" descr="Inserm-haute def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57"/>
          <a:stretch/>
        </p:blipFill>
        <p:spPr>
          <a:xfrm>
            <a:off x="6437665" y="5850754"/>
            <a:ext cx="2706335" cy="1007246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228599" y="110961"/>
            <a:ext cx="8719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latin typeface="Athelas Regular"/>
                <a:cs typeface="Athelas Regular"/>
              </a:rPr>
              <a:t>Advanced Regression </a:t>
            </a:r>
            <a:r>
              <a:rPr lang="en-GB" dirty="0" err="1">
                <a:latin typeface="Athelas Regular"/>
                <a:cs typeface="Athelas Regular"/>
              </a:rPr>
              <a:t>M</a:t>
            </a:r>
            <a:r>
              <a:rPr lang="en-GB" dirty="0" err="1" smtClean="0">
                <a:latin typeface="Athelas Regular"/>
                <a:cs typeface="Athelas Regular"/>
              </a:rPr>
              <a:t>odeling</a:t>
            </a:r>
            <a:r>
              <a:rPr lang="en-GB" dirty="0" smtClean="0">
                <a:latin typeface="Athelas Regular"/>
                <a:cs typeface="Athelas Regular"/>
              </a:rPr>
              <a:t> in Epidemiology and Clinical Research </a:t>
            </a:r>
            <a:r>
              <a:rPr lang="en-GB" dirty="0">
                <a:solidFill>
                  <a:srgbClr val="FF6600"/>
                </a:solidFill>
                <a:latin typeface="Athelas Regular"/>
                <a:cs typeface="Athelas Regular"/>
              </a:rPr>
              <a:t> </a:t>
            </a:r>
            <a:r>
              <a:rPr lang="en-GB" b="1" dirty="0" smtClean="0">
                <a:solidFill>
                  <a:srgbClr val="FF6600"/>
                </a:solidFill>
                <a:latin typeface="Athelas Regular"/>
                <a:cs typeface="Athelas Regular"/>
              </a:rPr>
              <a:t>(2)</a:t>
            </a:r>
            <a:endParaRPr lang="en-GB" b="1" dirty="0">
              <a:solidFill>
                <a:srgbClr val="FF6600"/>
              </a:solidFill>
              <a:latin typeface="Athelas Regular"/>
              <a:cs typeface="Athelas Regular"/>
            </a:endParaRPr>
          </a:p>
        </p:txBody>
      </p:sp>
      <p:pic>
        <p:nvPicPr>
          <p:cNvPr id="6" name="Image 5" descr="Capture d’écran 2014-10-23 à 13.44.45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5656" y="565907"/>
            <a:ext cx="2348727" cy="1629175"/>
          </a:xfrm>
          <a:prstGeom prst="rect">
            <a:avLst/>
          </a:prstGeom>
        </p:spPr>
      </p:pic>
      <p:pic>
        <p:nvPicPr>
          <p:cNvPr id="8" name="Image 7" descr="LOGO_UGA_VO_CMJN.jpg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77403"/>
            <a:ext cx="2130243" cy="1380597"/>
          </a:xfrm>
          <a:prstGeom prst="rect">
            <a:avLst/>
          </a:prstGeom>
        </p:spPr>
      </p:pic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2AFB2F-7E8C-264A-977C-2DC7A98E2F89}" type="slidenum">
              <a:rPr lang="en-GB" smtClean="0"/>
              <a:t>1</a:t>
            </a:fld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39257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987681" y="3426947"/>
            <a:ext cx="5048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smtClean="0"/>
              <a:t>X </a:t>
            </a:r>
            <a:r>
              <a:rPr lang="en-GB" sz="2400" b="1" dirty="0" smtClean="0"/>
              <a:t>(maternal body mass index, kg/m</a:t>
            </a:r>
            <a:r>
              <a:rPr lang="en-GB" sz="2400" b="1" baseline="30000" dirty="0" smtClean="0"/>
              <a:t>2</a:t>
            </a:r>
            <a:r>
              <a:rPr lang="en-GB" sz="2400" b="1" dirty="0" smtClean="0"/>
              <a:t>)</a:t>
            </a:r>
            <a:endParaRPr lang="en-GB" sz="2400" b="1" dirty="0"/>
          </a:p>
        </p:txBody>
      </p:sp>
      <p:pic>
        <p:nvPicPr>
          <p:cNvPr id="6" name="Picture 6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6" b="8328"/>
          <a:stretch/>
        </p:blipFill>
        <p:spPr bwMode="auto">
          <a:xfrm>
            <a:off x="611425" y="453008"/>
            <a:ext cx="4671946" cy="2958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oneTexte 4"/>
          <p:cNvSpPr txBox="1"/>
          <p:nvPr/>
        </p:nvSpPr>
        <p:spPr>
          <a:xfrm rot="16200000">
            <a:off x="-1378031" y="1504182"/>
            <a:ext cx="3545996" cy="738664"/>
          </a:xfrm>
          <a:prstGeom prst="rect">
            <a:avLst/>
          </a:prstGeom>
          <a:solidFill>
            <a:srgbClr val="FFFFFF"/>
          </a:solidFill>
        </p:spPr>
        <p:txBody>
          <a:bodyPr wrap="square" tIns="0" bIns="0" rtlCol="0">
            <a:spAutoFit/>
          </a:bodyPr>
          <a:lstStyle/>
          <a:p>
            <a:pPr algn="ctr"/>
            <a:r>
              <a:rPr lang="en-GB" sz="2400" b="1" dirty="0" smtClean="0"/>
              <a:t>Y (birth weight of offspring, g)</a:t>
            </a:r>
            <a:endParaRPr lang="en-GB" sz="2400" b="1" dirty="0"/>
          </a:p>
        </p:txBody>
      </p:sp>
      <p:sp>
        <p:nvSpPr>
          <p:cNvPr id="7" name="ZoneTexte 6"/>
          <p:cNvSpPr txBox="1"/>
          <p:nvPr/>
        </p:nvSpPr>
        <p:spPr>
          <a:xfrm>
            <a:off x="4340758" y="2771016"/>
            <a:ext cx="3233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baseline="-25000" dirty="0" smtClean="0">
                <a:cs typeface="Times New Roman" charset="0"/>
              </a:rPr>
              <a:t> </a:t>
            </a:r>
            <a:r>
              <a:rPr lang="en-GB" sz="2400" dirty="0" smtClean="0">
                <a:latin typeface="Corbel"/>
                <a:cs typeface="Corbel"/>
              </a:rPr>
              <a:t>observation </a:t>
            </a:r>
            <a:r>
              <a:rPr lang="en-GB" sz="2400" dirty="0" err="1" smtClean="0">
                <a:latin typeface="Corbel"/>
                <a:cs typeface="Corbel"/>
              </a:rPr>
              <a:t>i</a:t>
            </a:r>
            <a:endParaRPr lang="en-GB" sz="2400" dirty="0">
              <a:latin typeface="Corbel"/>
              <a:cs typeface="Corbel"/>
            </a:endParaRPr>
          </a:p>
        </p:txBody>
      </p:sp>
      <p:cxnSp>
        <p:nvCxnSpPr>
          <p:cNvPr id="8" name="Connecteur droit avec flèche 7"/>
          <p:cNvCxnSpPr/>
          <p:nvPr/>
        </p:nvCxnSpPr>
        <p:spPr>
          <a:xfrm flipH="1" flipV="1">
            <a:off x="3872384" y="2316299"/>
            <a:ext cx="1219369" cy="65855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ZoneTexte 11"/>
          <p:cNvSpPr txBox="1"/>
          <p:nvPr/>
        </p:nvSpPr>
        <p:spPr>
          <a:xfrm>
            <a:off x="3457357" y="2889594"/>
            <a:ext cx="8657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 smtClean="0">
                <a:cs typeface="Times New Roman" charset="0"/>
              </a:rPr>
              <a:t>X</a:t>
            </a:r>
            <a:r>
              <a:rPr lang="en-GB" sz="2400" b="1" baseline="-25000" dirty="0" smtClean="0">
                <a:cs typeface="Times New Roman" charset="0"/>
              </a:rPr>
              <a:t>i</a:t>
            </a:r>
            <a:endParaRPr lang="en-GB" sz="2400" b="1" baseline="-25000" dirty="0" smtClean="0">
              <a:cs typeface="Times New Roman" charset="0"/>
            </a:endParaRPr>
          </a:p>
          <a:p>
            <a:pPr algn="ctr"/>
            <a:endParaRPr lang="en-GB" sz="2400" dirty="0">
              <a:latin typeface="Corbel"/>
              <a:cs typeface="Corbel"/>
            </a:endParaRPr>
          </a:p>
        </p:txBody>
      </p:sp>
      <p:cxnSp>
        <p:nvCxnSpPr>
          <p:cNvPr id="14" name="Connecteur droit 13"/>
          <p:cNvCxnSpPr/>
          <p:nvPr/>
        </p:nvCxnSpPr>
        <p:spPr>
          <a:xfrm flipH="1">
            <a:off x="987681" y="2206539"/>
            <a:ext cx="2586826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ZoneTexte 14"/>
          <p:cNvSpPr txBox="1"/>
          <p:nvPr/>
        </p:nvSpPr>
        <p:spPr>
          <a:xfrm>
            <a:off x="897510" y="2143819"/>
            <a:ext cx="8657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 smtClean="0">
                <a:cs typeface="Times New Roman" charset="0"/>
              </a:rPr>
              <a:t>Y</a:t>
            </a:r>
            <a:r>
              <a:rPr lang="en-GB" sz="2400" b="1" baseline="-25000" dirty="0" smtClean="0">
                <a:cs typeface="Times New Roman" charset="0"/>
              </a:rPr>
              <a:t>i</a:t>
            </a:r>
          </a:p>
          <a:p>
            <a:pPr algn="ctr"/>
            <a:endParaRPr lang="en-GB" sz="2400" dirty="0">
              <a:latin typeface="Corbel"/>
              <a:cs typeface="Corbel"/>
            </a:endParaRPr>
          </a:p>
        </p:txBody>
      </p:sp>
      <p:cxnSp>
        <p:nvCxnSpPr>
          <p:cNvPr id="18" name="Connecteur droit 17"/>
          <p:cNvCxnSpPr/>
          <p:nvPr/>
        </p:nvCxnSpPr>
        <p:spPr>
          <a:xfrm>
            <a:off x="3715609" y="2316299"/>
            <a:ext cx="0" cy="1094968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ZoneTexte 23"/>
          <p:cNvSpPr txBox="1"/>
          <p:nvPr/>
        </p:nvSpPr>
        <p:spPr>
          <a:xfrm>
            <a:off x="5910481" y="1269166"/>
            <a:ext cx="32335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 smtClean="0">
                <a:cs typeface="Times New Roman" charset="0"/>
              </a:rPr>
              <a:t>“Scatter plot of observations”</a:t>
            </a:r>
            <a:endParaRPr lang="en-GB" sz="2400" dirty="0">
              <a:latin typeface="Corbel"/>
              <a:cs typeface="Corbel"/>
            </a:endParaRPr>
          </a:p>
        </p:txBody>
      </p:sp>
      <p:graphicFrame>
        <p:nvGraphicFramePr>
          <p:cNvPr id="26" name="Tableau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4454508"/>
              </p:ext>
            </p:extLst>
          </p:nvPr>
        </p:nvGraphicFramePr>
        <p:xfrm>
          <a:off x="897510" y="4125299"/>
          <a:ext cx="4572000" cy="2595880"/>
        </p:xfrm>
        <a:graphic>
          <a:graphicData uri="http://schemas.openxmlformats.org/drawingml/2006/table">
            <a:tbl>
              <a:tblPr firstRow="1" bandRow="1">
                <a:tableStyleId>{74C1A8A3-306A-4EB7-A6B1-4F7E0EB9C5D6}</a:tableStyleId>
              </a:tblPr>
              <a:tblGrid>
                <a:gridCol w="1524000"/>
                <a:gridCol w="1524000"/>
                <a:gridCol w="1524000"/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 smtClean="0"/>
                        <a:t>Observation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Y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X</a:t>
                      </a:r>
                      <a:endParaRPr lang="en-GB" baseline="-25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smtClean="0"/>
                        <a:t>1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Y</a:t>
                      </a:r>
                      <a:r>
                        <a:rPr lang="en-GB" baseline="-25000" dirty="0" smtClean="0"/>
                        <a:t>1</a:t>
                      </a:r>
                      <a:endParaRPr lang="en-GB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X</a:t>
                      </a:r>
                      <a:r>
                        <a:rPr lang="en-GB" baseline="-25000" dirty="0" smtClean="0"/>
                        <a:t>1</a:t>
                      </a:r>
                      <a:endParaRPr lang="en-GB" baseline="-25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smtClean="0"/>
                        <a:t>2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 smtClean="0"/>
                        <a:t>Y</a:t>
                      </a:r>
                      <a:r>
                        <a:rPr lang="en-GB" baseline="-25000" dirty="0" smtClean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 smtClean="0"/>
                        <a:t>X</a:t>
                      </a:r>
                      <a:r>
                        <a:rPr lang="en-GB" baseline="-25000" dirty="0" smtClean="0"/>
                        <a:t>2</a:t>
                      </a:r>
                      <a:endParaRPr lang="en-GB" baseline="-25000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smtClean="0"/>
                        <a:t>…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…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…</a:t>
                      </a:r>
                      <a:endParaRPr lang="en-GB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err="1" smtClean="0"/>
                        <a:t>i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 smtClean="0"/>
                        <a:t>Y</a:t>
                      </a:r>
                      <a:r>
                        <a:rPr lang="en-GB" baseline="-25000" dirty="0" smtClean="0"/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 smtClean="0"/>
                        <a:t>X</a:t>
                      </a:r>
                      <a:r>
                        <a:rPr lang="en-GB" baseline="-25000" dirty="0" smtClean="0"/>
                        <a:t>i</a:t>
                      </a:r>
                      <a:endParaRPr lang="en-GB" baseline="-25000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smtClean="0"/>
                        <a:t>…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…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…</a:t>
                      </a:r>
                      <a:endParaRPr lang="en-GB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smtClean="0"/>
                        <a:t>N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 smtClean="0"/>
                        <a:t>Y</a:t>
                      </a:r>
                      <a:r>
                        <a:rPr lang="en-GB" baseline="-25000" dirty="0" smtClean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 smtClean="0"/>
                        <a:t>X</a:t>
                      </a:r>
                      <a:r>
                        <a:rPr lang="en-GB" baseline="-25000" dirty="0" smtClean="0"/>
                        <a:t>N</a:t>
                      </a:r>
                      <a:endParaRPr lang="en-GB" baseline="-25000" dirty="0" smtClean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7" name="ZoneTexte 26"/>
          <p:cNvSpPr txBox="1"/>
          <p:nvPr/>
        </p:nvSpPr>
        <p:spPr>
          <a:xfrm>
            <a:off x="6851141" y="4933867"/>
            <a:ext cx="22928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 smtClean="0">
                <a:cs typeface="Times New Roman" charset="0"/>
              </a:rPr>
              <a:t>Data set </a:t>
            </a:r>
          </a:p>
          <a:p>
            <a:pPr algn="ctr"/>
            <a:r>
              <a:rPr lang="en-GB" sz="2400" b="1" dirty="0" smtClean="0">
                <a:cs typeface="Times New Roman" charset="0"/>
              </a:rPr>
              <a:t>(N observations)</a:t>
            </a:r>
            <a:endParaRPr lang="en-GB" sz="2400" dirty="0">
              <a:latin typeface="Corbel"/>
              <a:cs typeface="Corbel"/>
            </a:endParaRPr>
          </a:p>
        </p:txBody>
      </p:sp>
      <p:sp>
        <p:nvSpPr>
          <p:cNvPr id="16" name="Rectangle 10"/>
          <p:cNvSpPr txBox="1">
            <a:spLocks noChangeArrowheads="1"/>
          </p:cNvSpPr>
          <p:nvPr/>
        </p:nvSpPr>
        <p:spPr>
          <a:xfrm>
            <a:off x="231370" y="112442"/>
            <a:ext cx="8207375" cy="4929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solidFill>
                  <a:srgbClr val="0000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3200" b="1" dirty="0" smtClean="0">
                <a:ln w="1905"/>
                <a:solidFill>
                  <a:srgbClr val="4F81BD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cs typeface="Times New Roman" charset="0"/>
              </a:rPr>
              <a:t>I.2) The </a:t>
            </a:r>
            <a:r>
              <a:rPr lang="fr-FR" sz="3200" b="1" dirty="0" err="1" smtClean="0">
                <a:ln w="1905"/>
                <a:solidFill>
                  <a:srgbClr val="4F81BD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cs typeface="Times New Roman" charset="0"/>
              </a:rPr>
              <a:t>covariate</a:t>
            </a:r>
            <a:r>
              <a:rPr lang="fr-FR" sz="3200" b="1" dirty="0" smtClean="0">
                <a:ln w="1905"/>
                <a:solidFill>
                  <a:srgbClr val="4F81BD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cs typeface="Times New Roman" charset="0"/>
              </a:rPr>
              <a:t> X</a:t>
            </a:r>
            <a:endParaRPr lang="en-US" sz="3200" b="1" baseline="-25000" dirty="0">
              <a:ln w="1905"/>
              <a:solidFill>
                <a:srgbClr val="4F81BD"/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2AFB2F-7E8C-264A-977C-2DC7A98E2F89}" type="slidenum">
              <a:rPr lang="en-GB" smtClean="0"/>
              <a:t>10</a:t>
            </a:fld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06075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88913"/>
            <a:ext cx="8507413" cy="4029075"/>
          </a:xfrm>
        </p:spPr>
        <p:txBody>
          <a:bodyPr>
            <a:normAutofit lnSpcReduction="10000"/>
          </a:bodyPr>
          <a:lstStyle/>
          <a:p>
            <a:pPr>
              <a:lnSpc>
                <a:spcPct val="110000"/>
              </a:lnSpc>
            </a:pPr>
            <a:r>
              <a:rPr lang="en-GB" sz="2200" b="1" dirty="0" smtClean="0">
                <a:solidFill>
                  <a:srgbClr val="FF6600"/>
                </a:solidFill>
                <a:latin typeface="Arial" charset="0"/>
              </a:rPr>
              <a:t>Continuous covariates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GB" sz="2000" dirty="0" smtClean="0">
                <a:latin typeface="Arial" charset="0"/>
                <a:ea typeface="ＭＳ Ｐゴシック" charset="0"/>
              </a:rPr>
              <a:t>They can take a very large number of values, usually in a given interval.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GB" sz="2000" dirty="0" smtClean="0">
                <a:latin typeface="Arial" charset="0"/>
                <a:ea typeface="ＭＳ Ｐゴシック" charset="0"/>
              </a:rPr>
              <a:t>There is a natural scale. Usually, </a:t>
            </a:r>
            <a:r>
              <a:rPr lang="en-GB" sz="2000" dirty="0" smtClean="0">
                <a:solidFill>
                  <a:schemeClr val="accent1"/>
                </a:solidFill>
                <a:latin typeface="Arial" charset="0"/>
                <a:ea typeface="ＭＳ Ｐゴシック" charset="0"/>
              </a:rPr>
              <a:t>there is a unit </a:t>
            </a:r>
            <a:r>
              <a:rPr lang="en-GB" sz="2000" dirty="0" smtClean="0">
                <a:latin typeface="Arial" charset="0"/>
                <a:ea typeface="ＭＳ Ｐゴシック" charset="0"/>
              </a:rPr>
              <a:t>(and the choice of the unit will to some extent the estimates of the regression model)</a:t>
            </a:r>
          </a:p>
          <a:p>
            <a:pPr lvl="1" eaLnBrk="1" hangingPunct="1">
              <a:lnSpc>
                <a:spcPct val="110000"/>
              </a:lnSpc>
              <a:buFontTx/>
              <a:buNone/>
            </a:pPr>
            <a:r>
              <a:rPr lang="en-GB" sz="1800" i="1" dirty="0" smtClean="0">
                <a:latin typeface="Arial" charset="0"/>
                <a:ea typeface="ＭＳ Ｐゴシック" charset="0"/>
              </a:rPr>
              <a:t>E.g.:</a:t>
            </a:r>
            <a:r>
              <a:rPr lang="en-GB" sz="1800" dirty="0" smtClean="0">
                <a:latin typeface="Arial" charset="0"/>
                <a:ea typeface="ＭＳ Ｐゴシック" charset="0"/>
              </a:rPr>
              <a:t> blood pressure (mm Hg), biomarker’s concentration…</a:t>
            </a:r>
            <a:endParaRPr lang="en-GB" sz="1800" dirty="0" smtClean="0">
              <a:latin typeface="Arial" charset="0"/>
              <a:ea typeface="ＭＳ Ｐゴシック" charset="0"/>
              <a:sym typeface="Wingdings" charset="0"/>
            </a:endParaRPr>
          </a:p>
          <a:p>
            <a:pPr lvl="1" eaLnBrk="1" hangingPunct="1">
              <a:lnSpc>
                <a:spcPct val="110000"/>
              </a:lnSpc>
              <a:buFont typeface="Wingdings" charset="0"/>
              <a:buChar char="è"/>
            </a:pPr>
            <a:r>
              <a:rPr lang="en-GB" sz="1800" dirty="0" smtClean="0">
                <a:latin typeface="Arial" charset="0"/>
                <a:ea typeface="ＭＳ Ｐゴシック" charset="0"/>
              </a:rPr>
              <a:t>In practice, since the number of digits given by most measurement tools is limited (as well as their accuracy), the corresponding covariate actually varies on a discontinuous scale</a:t>
            </a:r>
          </a:p>
          <a:p>
            <a:pPr marL="914400" lvl="2" indent="0">
              <a:lnSpc>
                <a:spcPct val="110000"/>
              </a:lnSpc>
              <a:buNone/>
            </a:pPr>
            <a:r>
              <a:rPr lang="en-GB" sz="1400" dirty="0" smtClean="0">
                <a:latin typeface="Arial" charset="0"/>
                <a:ea typeface="ＭＳ Ｐゴシック" charset="0"/>
              </a:rPr>
              <a:t>For height, increments are usually by 1 mm or more</a:t>
            </a:r>
            <a:endParaRPr lang="en-GB" sz="1400" dirty="0" smtClean="0">
              <a:latin typeface="Arial" charset="0"/>
              <a:ea typeface="ＭＳ Ｐゴシック" charset="0"/>
              <a:sym typeface="Wingdings" charset="0"/>
            </a:endParaRPr>
          </a:p>
          <a:p>
            <a:pPr lvl="1" eaLnBrk="1" hangingPunct="1">
              <a:lnSpc>
                <a:spcPct val="110000"/>
              </a:lnSpc>
              <a:buFont typeface="Wingdings" charset="0"/>
              <a:buChar char="è"/>
            </a:pPr>
            <a:r>
              <a:rPr lang="en-GB" sz="1800" dirty="0" smtClean="0">
                <a:latin typeface="Arial" charset="0"/>
                <a:ea typeface="ＭＳ Ｐゴシック" charset="0"/>
              </a:rPr>
              <a:t>As soon as a covariate can take a very large number of values (much larger than the number of observations n), we will call it a continuous covariate</a:t>
            </a:r>
            <a:endParaRPr lang="en-GB" altLang="ja-JP" sz="1800" dirty="0" smtClean="0">
              <a:latin typeface="Arial" charset="0"/>
              <a:ea typeface="ＭＳ Ｐゴシック" charset="0"/>
            </a:endParaRPr>
          </a:p>
          <a:p>
            <a:pPr lvl="1" eaLnBrk="1" hangingPunct="1">
              <a:lnSpc>
                <a:spcPct val="110000"/>
              </a:lnSpc>
              <a:buFont typeface="Wingdings" charset="0"/>
              <a:buChar char="è"/>
            </a:pPr>
            <a:endParaRPr lang="en-GB" sz="1800" dirty="0">
              <a:latin typeface="Arial" charset="0"/>
              <a:ea typeface="ＭＳ Ｐゴシック" charset="0"/>
            </a:endParaRPr>
          </a:p>
        </p:txBody>
      </p:sp>
      <p:pic>
        <p:nvPicPr>
          <p:cNvPr id="2662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4260850"/>
            <a:ext cx="3810000" cy="2552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2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538" y="4418013"/>
            <a:ext cx="3492500" cy="2324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28" name="Text Box 6"/>
          <p:cNvSpPr txBox="1">
            <a:spLocks noChangeArrowheads="1"/>
          </p:cNvSpPr>
          <p:nvPr/>
        </p:nvSpPr>
        <p:spPr bwMode="auto">
          <a:xfrm>
            <a:off x="1619250" y="4365625"/>
            <a:ext cx="2057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GB" sz="1400" smtClean="0"/>
              <a:t>Histogram</a:t>
            </a:r>
            <a:endParaRPr lang="en-GB" sz="1800"/>
          </a:p>
        </p:txBody>
      </p:sp>
      <p:sp>
        <p:nvSpPr>
          <p:cNvPr id="26629" name="Text Box 7"/>
          <p:cNvSpPr txBox="1">
            <a:spLocks noChangeArrowheads="1"/>
          </p:cNvSpPr>
          <p:nvPr/>
        </p:nvSpPr>
        <p:spPr bwMode="auto">
          <a:xfrm>
            <a:off x="5940425" y="4217988"/>
            <a:ext cx="25146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GB" sz="1800" smtClean="0"/>
              <a:t>Density function f</a:t>
            </a:r>
          </a:p>
          <a:p>
            <a:pPr eaLnBrk="1" hangingPunct="1"/>
            <a:endParaRPr lang="en-GB" sz="1400" smtClean="0"/>
          </a:p>
          <a:p>
            <a:pPr eaLnBrk="1" hangingPunct="1"/>
            <a:r>
              <a:rPr lang="en-GB" sz="1400" smtClean="0"/>
              <a:t>f(x).dx is an estimate of the proportion of observations for which X is between x and x+</a:t>
            </a:r>
            <a:r>
              <a:rPr lang="en-GB" sz="1400" i="1" smtClean="0"/>
              <a:t>dx</a:t>
            </a:r>
            <a:r>
              <a:rPr lang="en-GB" sz="1400" smtClean="0"/>
              <a:t>, if </a:t>
            </a:r>
            <a:r>
              <a:rPr lang="en-GB" sz="1400" i="1" smtClean="0"/>
              <a:t>dx</a:t>
            </a:r>
            <a:r>
              <a:rPr lang="en-GB" sz="1400" smtClean="0"/>
              <a:t> is ‘small’</a:t>
            </a:r>
            <a:endParaRPr lang="en-GB" sz="1800"/>
          </a:p>
        </p:txBody>
      </p:sp>
      <p:sp>
        <p:nvSpPr>
          <p:cNvPr id="26630" name="Text Box 8"/>
          <p:cNvSpPr txBox="1">
            <a:spLocks noChangeArrowheads="1"/>
          </p:cNvSpPr>
          <p:nvPr/>
        </p:nvSpPr>
        <p:spPr bwMode="auto">
          <a:xfrm>
            <a:off x="6817178" y="6546171"/>
            <a:ext cx="685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GB" sz="1800" b="1" smtClean="0"/>
              <a:t>X</a:t>
            </a:r>
          </a:p>
          <a:p>
            <a:pPr eaLnBrk="1" hangingPunct="1"/>
            <a:endParaRPr lang="en-GB" sz="1800" b="1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2AFB2F-7E8C-264A-977C-2DC7A98E2F89}" type="slidenum">
              <a:rPr lang="en-GB" smtClean="0"/>
              <a:t>11</a:t>
            </a:fld>
            <a:endParaRPr lang="en-GB"/>
          </a:p>
        </p:txBody>
      </p:sp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>
          <a:xfrm>
            <a:off x="-53975" y="-74212"/>
            <a:ext cx="8229600" cy="687868"/>
          </a:xfrm>
        </p:spPr>
        <p:txBody>
          <a:bodyPr>
            <a:normAutofit/>
          </a:bodyPr>
          <a:lstStyle/>
          <a:p>
            <a:pPr algn="l" eaLnBrk="1" hangingPunct="1"/>
            <a:r>
              <a:rPr lang="en-US" sz="3200" i="1" dirty="0" smtClean="0">
                <a:solidFill>
                  <a:srgbClr val="4F81BD"/>
                </a:solidFill>
                <a:latin typeface="Arial" charset="0"/>
              </a:rPr>
              <a:t>Several </a:t>
            </a:r>
            <a:r>
              <a:rPr lang="en-US" sz="3200" b="1" i="1" dirty="0" smtClean="0">
                <a:solidFill>
                  <a:srgbClr val="4F81BD"/>
                </a:solidFill>
                <a:latin typeface="Arial" charset="0"/>
              </a:rPr>
              <a:t>types</a:t>
            </a:r>
            <a:r>
              <a:rPr lang="en-US" sz="3200" i="1" dirty="0" smtClean="0">
                <a:solidFill>
                  <a:srgbClr val="4F81BD"/>
                </a:solidFill>
                <a:latin typeface="Arial" charset="0"/>
              </a:rPr>
              <a:t> of covariates</a:t>
            </a:r>
            <a:endParaRPr lang="en-US" sz="3200" i="1" dirty="0">
              <a:solidFill>
                <a:srgbClr val="4F81BD"/>
              </a:solidFill>
              <a:latin typeface="Arial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32134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15888"/>
            <a:ext cx="8229600" cy="687868"/>
          </a:xfrm>
        </p:spPr>
        <p:txBody>
          <a:bodyPr>
            <a:normAutofit/>
          </a:bodyPr>
          <a:lstStyle/>
          <a:p>
            <a:pPr algn="l" eaLnBrk="1" hangingPunct="1"/>
            <a:r>
              <a:rPr lang="en-US" sz="3200" i="1" dirty="0" smtClean="0">
                <a:solidFill>
                  <a:srgbClr val="4F81BD"/>
                </a:solidFill>
                <a:latin typeface="Arial" charset="0"/>
              </a:rPr>
              <a:t>Several </a:t>
            </a:r>
            <a:r>
              <a:rPr lang="en-US" sz="3200" b="1" i="1" dirty="0" smtClean="0">
                <a:solidFill>
                  <a:srgbClr val="4F81BD"/>
                </a:solidFill>
                <a:latin typeface="Arial" charset="0"/>
              </a:rPr>
              <a:t>types</a:t>
            </a:r>
            <a:r>
              <a:rPr lang="en-US" sz="3200" i="1" dirty="0" smtClean="0">
                <a:solidFill>
                  <a:srgbClr val="4F81BD"/>
                </a:solidFill>
                <a:latin typeface="Arial" charset="0"/>
              </a:rPr>
              <a:t> of covariates</a:t>
            </a:r>
            <a:endParaRPr lang="en-US" sz="3200" i="1" dirty="0">
              <a:solidFill>
                <a:srgbClr val="4F81BD"/>
              </a:solidFill>
              <a:latin typeface="Arial" charset="0"/>
            </a:endParaRPr>
          </a:p>
        </p:txBody>
      </p:sp>
      <p:sp>
        <p:nvSpPr>
          <p:cNvPr id="2560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9388" y="981075"/>
            <a:ext cx="6059487" cy="5327650"/>
          </a:xfrm>
        </p:spPr>
        <p:txBody>
          <a:bodyPr>
            <a:normAutofit/>
          </a:bodyPr>
          <a:lstStyle/>
          <a:p>
            <a:pPr algn="just" eaLnBrk="1" hangingPunct="1">
              <a:lnSpc>
                <a:spcPct val="80000"/>
              </a:lnSpc>
            </a:pPr>
            <a:r>
              <a:rPr lang="en-GB" sz="2000" b="1" dirty="0" smtClean="0">
                <a:solidFill>
                  <a:srgbClr val="FF6600"/>
                </a:solidFill>
                <a:latin typeface="Arial" charset="0"/>
              </a:rPr>
              <a:t>Binary covariates </a:t>
            </a:r>
          </a:p>
          <a:p>
            <a:pPr algn="just" eaLnBrk="1" hangingPunct="1">
              <a:lnSpc>
                <a:spcPct val="80000"/>
              </a:lnSpc>
              <a:buFontTx/>
              <a:buNone/>
            </a:pPr>
            <a:r>
              <a:rPr lang="en-GB" sz="1800" dirty="0" smtClean="0">
                <a:latin typeface="Arial" charset="0"/>
              </a:rPr>
              <a:t>	These only can take 2 values</a:t>
            </a:r>
          </a:p>
          <a:p>
            <a:pPr algn="just" eaLnBrk="1" hangingPunct="1">
              <a:lnSpc>
                <a:spcPct val="80000"/>
              </a:lnSpc>
              <a:buFontTx/>
              <a:buNone/>
            </a:pPr>
            <a:r>
              <a:rPr lang="en-GB" sz="1800" i="1" dirty="0" smtClean="0">
                <a:latin typeface="Antique Olive" charset="0"/>
              </a:rPr>
              <a:t>	e.g.:</a:t>
            </a:r>
            <a:r>
              <a:rPr lang="en-GB" sz="1800" dirty="0" smtClean="0">
                <a:latin typeface="Antique Olive" charset="0"/>
              </a:rPr>
              <a:t> sex = Female or male</a:t>
            </a:r>
          </a:p>
          <a:p>
            <a:pPr algn="just" eaLnBrk="1" hangingPunct="1">
              <a:lnSpc>
                <a:spcPct val="80000"/>
              </a:lnSpc>
              <a:buFontTx/>
              <a:buNone/>
            </a:pPr>
            <a:r>
              <a:rPr lang="en-GB" sz="1800" dirty="0" smtClean="0">
                <a:latin typeface="Antique Olive" charset="0"/>
              </a:rPr>
              <a:t>      or HIV serology : HIV+/HIV-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en-GB" sz="1800" b="1" dirty="0" smtClean="0">
              <a:latin typeface="Arial" charset="0"/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en-GB" sz="1800" b="1" dirty="0" smtClean="0">
              <a:latin typeface="Arial" charset="0"/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en-GB" sz="1800" b="1" dirty="0" smtClean="0">
              <a:latin typeface="Arial" charset="0"/>
            </a:endParaRPr>
          </a:p>
          <a:p>
            <a:pPr algn="just" eaLnBrk="1" hangingPunct="1">
              <a:lnSpc>
                <a:spcPct val="80000"/>
              </a:lnSpc>
            </a:pPr>
            <a:r>
              <a:rPr lang="en-GB" sz="2000" b="1" dirty="0" smtClean="0">
                <a:solidFill>
                  <a:srgbClr val="FF6600"/>
                </a:solidFill>
                <a:latin typeface="Arial" charset="0"/>
              </a:rPr>
              <a:t>Categorical covariates</a:t>
            </a:r>
          </a:p>
          <a:p>
            <a:pPr algn="just" eaLnBrk="1" hangingPunct="1">
              <a:lnSpc>
                <a:spcPct val="80000"/>
              </a:lnSpc>
              <a:buFontTx/>
              <a:buNone/>
            </a:pPr>
            <a:r>
              <a:rPr lang="en-GB" sz="1800" dirty="0" smtClean="0">
                <a:latin typeface="Arial" charset="0"/>
              </a:rPr>
              <a:t>	These variables can take a finite (&lt;&lt;n) number of possible values, strictly greater than 2. They are either</a:t>
            </a:r>
          </a:p>
          <a:p>
            <a:pPr algn="just" eaLnBrk="1" hangingPunct="1">
              <a:lnSpc>
                <a:spcPct val="80000"/>
              </a:lnSpc>
              <a:buFontTx/>
              <a:buNone/>
            </a:pPr>
            <a:endParaRPr lang="en-GB" sz="1800" i="1" dirty="0" smtClean="0">
              <a:latin typeface="Arial" charset="0"/>
            </a:endParaRPr>
          </a:p>
          <a:p>
            <a:pPr algn="just" eaLnBrk="1" hangingPunct="1">
              <a:lnSpc>
                <a:spcPct val="80000"/>
              </a:lnSpc>
              <a:buFontTx/>
              <a:buNone/>
            </a:pPr>
            <a:r>
              <a:rPr lang="en-GB" sz="1800" i="1" dirty="0" smtClean="0">
                <a:solidFill>
                  <a:srgbClr val="FF6600"/>
                </a:solidFill>
                <a:latin typeface="Arial" charset="0"/>
              </a:rPr>
              <a:t>	-ordered</a:t>
            </a:r>
          </a:p>
          <a:p>
            <a:pPr algn="just" eaLnBrk="1" hangingPunct="1">
              <a:lnSpc>
                <a:spcPct val="80000"/>
              </a:lnSpc>
              <a:buFontTx/>
              <a:buNone/>
            </a:pPr>
            <a:r>
              <a:rPr lang="en-GB" sz="1800" dirty="0">
                <a:latin typeface="Arial" charset="0"/>
              </a:rPr>
              <a:t>	</a:t>
            </a:r>
            <a:r>
              <a:rPr lang="en-GB" sz="1800" dirty="0" smtClean="0">
                <a:latin typeface="Arial" charset="0"/>
              </a:rPr>
              <a:t>If there is a natural ‘scale’</a:t>
            </a:r>
          </a:p>
          <a:p>
            <a:pPr lvl="1" algn="just" eaLnBrk="1" hangingPunct="1">
              <a:lnSpc>
                <a:spcPct val="80000"/>
              </a:lnSpc>
              <a:buFontTx/>
              <a:buNone/>
            </a:pPr>
            <a:r>
              <a:rPr lang="en-GB" sz="1600" dirty="0" smtClean="0">
                <a:latin typeface="Antique Olive" charset="0"/>
                <a:ea typeface="ＭＳ Ｐゴシック" charset="0"/>
              </a:rPr>
              <a:t>e.g.: Number of children: 1, 2, 3, …,10. </a:t>
            </a:r>
          </a:p>
          <a:p>
            <a:pPr algn="just" eaLnBrk="1" hangingPunct="1">
              <a:lnSpc>
                <a:spcPct val="80000"/>
              </a:lnSpc>
              <a:buFontTx/>
              <a:buNone/>
            </a:pPr>
            <a:endParaRPr lang="en-GB" sz="1800" i="1" dirty="0" smtClean="0">
              <a:latin typeface="Arial" charset="0"/>
            </a:endParaRPr>
          </a:p>
          <a:p>
            <a:pPr algn="just" eaLnBrk="1" hangingPunct="1">
              <a:lnSpc>
                <a:spcPct val="80000"/>
              </a:lnSpc>
              <a:buFontTx/>
              <a:buNone/>
            </a:pPr>
            <a:r>
              <a:rPr lang="en-GB" sz="1800" i="1" dirty="0" smtClean="0">
                <a:solidFill>
                  <a:srgbClr val="FF6600"/>
                </a:solidFill>
                <a:latin typeface="Arial" charset="0"/>
              </a:rPr>
              <a:t>	-not ordered</a:t>
            </a:r>
          </a:p>
          <a:p>
            <a:pPr algn="just" eaLnBrk="1" hangingPunct="1">
              <a:lnSpc>
                <a:spcPct val="80000"/>
              </a:lnSpc>
              <a:buFontTx/>
              <a:buNone/>
            </a:pPr>
            <a:r>
              <a:rPr lang="en-GB" sz="1800" i="1" dirty="0">
                <a:latin typeface="Arial" charset="0"/>
              </a:rPr>
              <a:t>	</a:t>
            </a:r>
            <a:r>
              <a:rPr lang="en-GB" sz="1800" dirty="0" smtClean="0">
                <a:latin typeface="Arial" charset="0"/>
              </a:rPr>
              <a:t>If there is no obvious scale or ranking among values</a:t>
            </a:r>
          </a:p>
          <a:p>
            <a:pPr lvl="1" algn="just" eaLnBrk="1" hangingPunct="1">
              <a:lnSpc>
                <a:spcPct val="80000"/>
              </a:lnSpc>
              <a:buFontTx/>
              <a:buNone/>
            </a:pPr>
            <a:r>
              <a:rPr lang="en-GB" sz="1600" dirty="0" smtClean="0">
                <a:latin typeface="Antique Olive" charset="0"/>
                <a:ea typeface="ＭＳ Ｐゴシック" charset="0"/>
              </a:rPr>
              <a:t>E.g.: City of recruitment (in a </a:t>
            </a:r>
            <a:r>
              <a:rPr lang="en-GB" sz="1600" dirty="0" err="1" smtClean="0">
                <a:latin typeface="Antique Olive" charset="0"/>
                <a:ea typeface="ＭＳ Ｐゴシック" charset="0"/>
              </a:rPr>
              <a:t>multicentric</a:t>
            </a:r>
            <a:r>
              <a:rPr lang="en-GB" sz="1600" dirty="0" smtClean="0">
                <a:latin typeface="Antique Olive" charset="0"/>
                <a:ea typeface="ＭＳ Ｐゴシック" charset="0"/>
              </a:rPr>
              <a:t> study)</a:t>
            </a:r>
          </a:p>
          <a:p>
            <a:pPr algn="just" eaLnBrk="1" hangingPunct="1">
              <a:lnSpc>
                <a:spcPct val="80000"/>
              </a:lnSpc>
              <a:buFontTx/>
              <a:buNone/>
            </a:pPr>
            <a:endParaRPr lang="en-GB" sz="1800" b="1" dirty="0" smtClean="0">
              <a:latin typeface="Arial" charset="0"/>
            </a:endParaRPr>
          </a:p>
          <a:p>
            <a:pPr eaLnBrk="1" hangingPunct="1">
              <a:lnSpc>
                <a:spcPct val="80000"/>
              </a:lnSpc>
            </a:pPr>
            <a:endParaRPr lang="en-GB" sz="1800" dirty="0">
              <a:latin typeface="Arial" charset="0"/>
            </a:endParaRPr>
          </a:p>
        </p:txBody>
      </p:sp>
      <p:pic>
        <p:nvPicPr>
          <p:cNvPr id="25604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5963" y="981075"/>
            <a:ext cx="2768600" cy="184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5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9600" y="4141624"/>
            <a:ext cx="3454400" cy="2311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ZoneTexte 1"/>
          <p:cNvSpPr txBox="1"/>
          <p:nvPr/>
        </p:nvSpPr>
        <p:spPr>
          <a:xfrm>
            <a:off x="6583251" y="2632144"/>
            <a:ext cx="1773121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3" name="ZoneTexte 2"/>
          <p:cNvSpPr txBox="1"/>
          <p:nvPr/>
        </p:nvSpPr>
        <p:spPr>
          <a:xfrm>
            <a:off x="6644605" y="2632144"/>
            <a:ext cx="61353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dirty="0" smtClean="0"/>
              <a:t>HIV+</a:t>
            </a:r>
            <a:endParaRPr lang="en-GB" sz="1500" dirty="0"/>
          </a:p>
        </p:txBody>
      </p:sp>
      <p:sp>
        <p:nvSpPr>
          <p:cNvPr id="9" name="ZoneTexte 8"/>
          <p:cNvSpPr txBox="1"/>
          <p:nvPr/>
        </p:nvSpPr>
        <p:spPr>
          <a:xfrm>
            <a:off x="7662092" y="2632144"/>
            <a:ext cx="61353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dirty="0" smtClean="0"/>
              <a:t>HIV-</a:t>
            </a:r>
            <a:endParaRPr lang="en-GB" sz="1500" dirty="0"/>
          </a:p>
        </p:txBody>
      </p:sp>
      <p:sp>
        <p:nvSpPr>
          <p:cNvPr id="10" name="ZoneTexte 9"/>
          <p:cNvSpPr txBox="1"/>
          <p:nvPr/>
        </p:nvSpPr>
        <p:spPr>
          <a:xfrm>
            <a:off x="6759311" y="6308725"/>
            <a:ext cx="1694345" cy="323165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1500" dirty="0" smtClean="0"/>
              <a:t>Country</a:t>
            </a:r>
            <a:endParaRPr lang="en-GB" sz="15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2AFB2F-7E8C-264A-977C-2DC7A98E2F89}" type="slidenum">
              <a:rPr lang="en-GB" smtClean="0"/>
              <a:t>12</a:t>
            </a:fld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08960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67"/>
          <a:stretch/>
        </p:blipFill>
        <p:spPr bwMode="auto">
          <a:xfrm>
            <a:off x="728662" y="864540"/>
            <a:ext cx="6931326" cy="438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 Box 11"/>
          <p:cNvSpPr txBox="1">
            <a:spLocks noChangeArrowheads="1"/>
          </p:cNvSpPr>
          <p:nvPr/>
        </p:nvSpPr>
        <p:spPr bwMode="auto">
          <a:xfrm>
            <a:off x="2477446" y="5251492"/>
            <a:ext cx="3887788" cy="3968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dirty="0" smtClean="0">
                <a:solidFill>
                  <a:srgbClr val="FF6600"/>
                </a:solidFill>
                <a:latin typeface="Arial" charset="0"/>
              </a:rPr>
              <a:t>Body mass index (BMI, </a:t>
            </a:r>
            <a:r>
              <a:rPr lang="en-US" sz="2000" dirty="0">
                <a:solidFill>
                  <a:srgbClr val="FF6600"/>
                </a:solidFill>
                <a:latin typeface="Arial" charset="0"/>
              </a:rPr>
              <a:t>kg/m²)</a:t>
            </a:r>
          </a:p>
        </p:txBody>
      </p:sp>
      <p:sp>
        <p:nvSpPr>
          <p:cNvPr id="6" name="Text Box 12"/>
          <p:cNvSpPr txBox="1">
            <a:spLocks noChangeArrowheads="1"/>
          </p:cNvSpPr>
          <p:nvPr/>
        </p:nvSpPr>
        <p:spPr bwMode="auto">
          <a:xfrm rot="16200000">
            <a:off x="-877888" y="2615739"/>
            <a:ext cx="3213100" cy="396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dirty="0" smtClean="0">
                <a:solidFill>
                  <a:srgbClr val="FF6600"/>
                </a:solidFill>
                <a:latin typeface="Arial" charset="0"/>
              </a:rPr>
              <a:t>Offspring </a:t>
            </a:r>
            <a:r>
              <a:rPr lang="en-US" sz="2000" dirty="0" err="1" smtClean="0">
                <a:solidFill>
                  <a:srgbClr val="FF6600"/>
                </a:solidFill>
                <a:latin typeface="Arial" charset="0"/>
              </a:rPr>
              <a:t>birthweight</a:t>
            </a:r>
            <a:r>
              <a:rPr lang="en-US" sz="2000" dirty="0" smtClean="0">
                <a:solidFill>
                  <a:srgbClr val="FF6600"/>
                </a:solidFill>
                <a:latin typeface="Arial" charset="0"/>
              </a:rPr>
              <a:t> (</a:t>
            </a:r>
            <a:r>
              <a:rPr lang="en-US" sz="2000" dirty="0">
                <a:solidFill>
                  <a:srgbClr val="FF6600"/>
                </a:solidFill>
                <a:latin typeface="Arial" charset="0"/>
              </a:rPr>
              <a:t>g)</a:t>
            </a:r>
          </a:p>
        </p:txBody>
      </p:sp>
      <p:cxnSp>
        <p:nvCxnSpPr>
          <p:cNvPr id="3" name="Connecteur droit 2"/>
          <p:cNvCxnSpPr/>
          <p:nvPr/>
        </p:nvCxnSpPr>
        <p:spPr>
          <a:xfrm flipH="1">
            <a:off x="1807274" y="2138680"/>
            <a:ext cx="5360606" cy="523240"/>
          </a:xfrm>
          <a:prstGeom prst="line">
            <a:avLst/>
          </a:prstGeom>
          <a:ln w="38100">
            <a:solidFill>
              <a:schemeClr val="bg1"/>
            </a:solidFill>
          </a:ln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2AFB2F-7E8C-264A-977C-2DC7A98E2F89}" type="slidenum">
              <a:rPr lang="en-GB" smtClean="0"/>
              <a:t>13</a:t>
            </a:fld>
            <a:endParaRPr lang="en-GB"/>
          </a:p>
        </p:txBody>
      </p:sp>
      <p:sp>
        <p:nvSpPr>
          <p:cNvPr id="17" name="Espace réservé du contenu 2"/>
          <p:cNvSpPr>
            <a:spLocks noGrp="1"/>
          </p:cNvSpPr>
          <p:nvPr>
            <p:ph idx="1"/>
          </p:nvPr>
        </p:nvSpPr>
        <p:spPr>
          <a:xfrm>
            <a:off x="4010051" y="266356"/>
            <a:ext cx="5086298" cy="767466"/>
          </a:xfrm>
          <a:ln>
            <a:solidFill>
              <a:srgbClr val="3366FF"/>
            </a:solidFill>
          </a:ln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sz="3200" dirty="0" smtClean="0">
                <a:solidFill>
                  <a:srgbClr val="FF6600"/>
                </a:solidFill>
              </a:rPr>
              <a:t>E(Y)  = </a:t>
            </a:r>
            <a:r>
              <a:rPr lang="en-GB" sz="3200" dirty="0">
                <a:solidFill>
                  <a:srgbClr val="FF6600"/>
                </a:solidFill>
                <a:latin typeface="Symbol" charset="0"/>
                <a:cs typeface="Times New Roman" charset="0"/>
              </a:rPr>
              <a:t>a</a:t>
            </a:r>
            <a:r>
              <a:rPr lang="en-GB" sz="3200" dirty="0">
                <a:solidFill>
                  <a:srgbClr val="FF6600"/>
                </a:solidFill>
                <a:cs typeface="Times New Roman" charset="0"/>
              </a:rPr>
              <a:t> + </a:t>
            </a:r>
            <a:r>
              <a:rPr lang="en-GB" sz="3200" dirty="0" err="1" smtClean="0">
                <a:solidFill>
                  <a:srgbClr val="FF6600"/>
                </a:solidFill>
                <a:latin typeface="Symbol" charset="0"/>
                <a:cs typeface="Times New Roman" charset="0"/>
              </a:rPr>
              <a:t>b</a:t>
            </a:r>
            <a:r>
              <a:rPr lang="en-GB" sz="3200" b="1" dirty="0" err="1" smtClean="0">
                <a:solidFill>
                  <a:srgbClr val="FF6600"/>
                </a:solidFill>
                <a:cs typeface="Times New Roman" charset="0"/>
              </a:rPr>
              <a:t>X</a:t>
            </a:r>
            <a:endParaRPr lang="en-GB" sz="3200" dirty="0">
              <a:solidFill>
                <a:srgbClr val="FF660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69884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304800"/>
            <a:ext cx="8534400" cy="661602"/>
          </a:xfrm>
        </p:spPr>
        <p:txBody>
          <a:bodyPr>
            <a:normAutofit/>
          </a:bodyPr>
          <a:lstStyle/>
          <a:p>
            <a:pPr algn="l"/>
            <a:r>
              <a:rPr lang="en-GB" sz="2800" b="1" dirty="0" smtClean="0">
                <a:solidFill>
                  <a:schemeClr val="accent1"/>
                </a:solidFill>
                <a:cs typeface="Times New Roman" charset="0"/>
              </a:rPr>
              <a:t>I.3) The model’s parameters</a:t>
            </a:r>
            <a:endParaRPr lang="en-GB" b="1" dirty="0">
              <a:solidFill>
                <a:schemeClr val="accent1"/>
              </a:solidFill>
            </a:endParaRP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16221" y="982277"/>
            <a:ext cx="8610600" cy="1842943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20000"/>
              </a:lnSpc>
              <a:buNone/>
            </a:pPr>
            <a:r>
              <a:rPr lang="fr-FR" b="1" i="1" dirty="0" err="1" smtClean="0">
                <a:solidFill>
                  <a:srgbClr val="4F81BD"/>
                </a:solidFill>
                <a:cs typeface="Times New Roman" charset="0"/>
              </a:rPr>
              <a:t>Intercept</a:t>
            </a:r>
            <a:r>
              <a:rPr lang="fr-FR" b="1" i="1" dirty="0" smtClean="0">
                <a:solidFill>
                  <a:srgbClr val="4F81BD"/>
                </a:solidFill>
                <a:cs typeface="Times New Roman" charset="0"/>
              </a:rPr>
              <a:t> (</a:t>
            </a:r>
            <a:r>
              <a:rPr lang="en-GB" b="1" i="1" dirty="0" smtClean="0">
                <a:solidFill>
                  <a:srgbClr val="4F81BD"/>
                </a:solidFill>
                <a:latin typeface="Symbol" charset="0"/>
                <a:cs typeface="Times New Roman" charset="0"/>
              </a:rPr>
              <a:t>a</a:t>
            </a:r>
            <a:r>
              <a:rPr lang="en-GB" b="1" i="1" dirty="0" smtClean="0">
                <a:solidFill>
                  <a:srgbClr val="4F81BD"/>
                </a:solidFill>
                <a:latin typeface="Arial"/>
                <a:cs typeface="Arial"/>
              </a:rPr>
              <a:t>)</a:t>
            </a:r>
            <a:endParaRPr lang="en-GB" dirty="0">
              <a:solidFill>
                <a:srgbClr val="4F81BD"/>
              </a:solidFill>
              <a:latin typeface="Arial"/>
              <a:cs typeface="Arial"/>
            </a:endParaRPr>
          </a:p>
          <a:p>
            <a:pPr marL="0" indent="0" algn="just">
              <a:lnSpc>
                <a:spcPct val="120000"/>
              </a:lnSpc>
              <a:buNone/>
            </a:pPr>
            <a:r>
              <a:rPr lang="en-GB" sz="2000" dirty="0" smtClean="0">
                <a:latin typeface="Symbol" charset="0"/>
                <a:cs typeface="Times New Roman" charset="0"/>
              </a:rPr>
              <a:t>a </a:t>
            </a:r>
            <a:r>
              <a:rPr lang="en-GB" sz="2000" dirty="0" smtClean="0">
                <a:cs typeface="Times New Roman" charset="0"/>
              </a:rPr>
              <a:t>corresponds to the value of Y predicted by the model for subjects among whom X=0 (or X</a:t>
            </a:r>
            <a:r>
              <a:rPr lang="en-GB" sz="2000" baseline="-25000" dirty="0" smtClean="0">
                <a:cs typeface="Times New Roman" charset="0"/>
              </a:rPr>
              <a:t>1</a:t>
            </a:r>
            <a:r>
              <a:rPr lang="en-GB" sz="2000" dirty="0" smtClean="0">
                <a:cs typeface="Times New Roman" charset="0"/>
              </a:rPr>
              <a:t>=X</a:t>
            </a:r>
            <a:r>
              <a:rPr lang="en-GB" sz="2000" baseline="-25000" dirty="0" smtClean="0">
                <a:cs typeface="Times New Roman" charset="0"/>
              </a:rPr>
              <a:t>2</a:t>
            </a:r>
            <a:r>
              <a:rPr lang="en-GB" sz="2000" dirty="0" smtClean="0">
                <a:cs typeface="Times New Roman" charset="0"/>
              </a:rPr>
              <a:t>=</a:t>
            </a:r>
            <a:r>
              <a:rPr lang="en-GB" sz="2000" dirty="0">
                <a:cs typeface="Times New Roman" charset="0"/>
              </a:rPr>
              <a:t>…</a:t>
            </a:r>
            <a:r>
              <a:rPr lang="en-GB" sz="2000" dirty="0" err="1" smtClean="0">
                <a:cs typeface="Times New Roman" charset="0"/>
              </a:rPr>
              <a:t>X</a:t>
            </a:r>
            <a:r>
              <a:rPr lang="en-GB" sz="2000" baseline="-25000" dirty="0" err="1" smtClean="0">
                <a:cs typeface="Times New Roman" charset="0"/>
              </a:rPr>
              <a:t>p</a:t>
            </a:r>
            <a:r>
              <a:rPr lang="en-GB" sz="2000" dirty="0" smtClean="0">
                <a:cs typeface="Times New Roman" charset="0"/>
              </a:rPr>
              <a:t>=0 if there are several covariates)</a:t>
            </a:r>
          </a:p>
          <a:p>
            <a:pPr marL="400050" lvl="1" indent="0" algn="just">
              <a:lnSpc>
                <a:spcPct val="120000"/>
              </a:lnSpc>
              <a:buNone/>
            </a:pPr>
            <a:r>
              <a:rPr lang="en-GB" sz="1500" i="1" dirty="0" smtClean="0">
                <a:cs typeface="Times New Roman" charset="0"/>
              </a:rPr>
              <a:t>Here, this would correspond to the birth weight of children whose mother has a BMI of 0!</a:t>
            </a:r>
            <a:endParaRPr lang="en-GB" sz="2000" dirty="0">
              <a:cs typeface="Times New Roman" charset="0"/>
            </a:endParaRPr>
          </a:p>
          <a:p>
            <a:pPr marL="0" indent="0">
              <a:lnSpc>
                <a:spcPct val="120000"/>
              </a:lnSpc>
              <a:buNone/>
            </a:pPr>
            <a:endParaRPr lang="en-GB" sz="2000" dirty="0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67"/>
          <a:stretch/>
        </p:blipFill>
        <p:spPr bwMode="auto">
          <a:xfrm>
            <a:off x="2347588" y="3488254"/>
            <a:ext cx="4438650" cy="2809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 Box 11"/>
          <p:cNvSpPr txBox="1">
            <a:spLocks noChangeArrowheads="1"/>
          </p:cNvSpPr>
          <p:nvPr/>
        </p:nvSpPr>
        <p:spPr bwMode="auto">
          <a:xfrm>
            <a:off x="2873686" y="6140415"/>
            <a:ext cx="3887788" cy="3968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dirty="0" smtClean="0">
                <a:solidFill>
                  <a:srgbClr val="FF6600"/>
                </a:solidFill>
                <a:latin typeface="Arial" charset="0"/>
              </a:rPr>
              <a:t>Body mass index (BMI, </a:t>
            </a:r>
            <a:r>
              <a:rPr lang="en-US" sz="2000" dirty="0">
                <a:solidFill>
                  <a:srgbClr val="FF6600"/>
                </a:solidFill>
                <a:latin typeface="Arial" charset="0"/>
              </a:rPr>
              <a:t>kg/m²)</a:t>
            </a:r>
          </a:p>
        </p:txBody>
      </p:sp>
      <p:sp>
        <p:nvSpPr>
          <p:cNvPr id="6" name="Text Box 12"/>
          <p:cNvSpPr txBox="1">
            <a:spLocks noChangeArrowheads="1"/>
          </p:cNvSpPr>
          <p:nvPr/>
        </p:nvSpPr>
        <p:spPr bwMode="auto">
          <a:xfrm rot="16200000">
            <a:off x="694455" y="4745693"/>
            <a:ext cx="3213100" cy="396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dirty="0" smtClean="0">
                <a:solidFill>
                  <a:srgbClr val="FF6600"/>
                </a:solidFill>
                <a:latin typeface="Arial" charset="0"/>
              </a:rPr>
              <a:t>Offspring </a:t>
            </a:r>
            <a:r>
              <a:rPr lang="en-US" sz="2000" dirty="0" err="1" smtClean="0">
                <a:solidFill>
                  <a:srgbClr val="FF6600"/>
                </a:solidFill>
                <a:latin typeface="Arial" charset="0"/>
              </a:rPr>
              <a:t>birthweight</a:t>
            </a:r>
            <a:r>
              <a:rPr lang="en-US" sz="2000" dirty="0" smtClean="0">
                <a:solidFill>
                  <a:srgbClr val="FF6600"/>
                </a:solidFill>
                <a:latin typeface="Arial" charset="0"/>
              </a:rPr>
              <a:t> (</a:t>
            </a:r>
            <a:r>
              <a:rPr lang="en-US" sz="2000" dirty="0">
                <a:solidFill>
                  <a:srgbClr val="FF6600"/>
                </a:solidFill>
                <a:latin typeface="Arial" charset="0"/>
              </a:rPr>
              <a:t>g)</a:t>
            </a:r>
          </a:p>
        </p:txBody>
      </p:sp>
      <p:sp>
        <p:nvSpPr>
          <p:cNvPr id="7" name="Rectangle 6"/>
          <p:cNvSpPr/>
          <p:nvPr/>
        </p:nvSpPr>
        <p:spPr>
          <a:xfrm>
            <a:off x="2630294" y="4477403"/>
            <a:ext cx="218663" cy="276999"/>
          </a:xfrm>
          <a:prstGeom prst="rect">
            <a:avLst/>
          </a:prstGeom>
          <a:solidFill>
            <a:srgbClr val="FFFFFF"/>
          </a:solidFill>
        </p:spPr>
        <p:txBody>
          <a:bodyPr wrap="square" lIns="0" tIns="0" rIns="0" bIns="0">
            <a:spAutoFit/>
          </a:bodyPr>
          <a:lstStyle/>
          <a:p>
            <a:r>
              <a:rPr lang="en-GB" b="1" dirty="0" smtClean="0">
                <a:latin typeface="Symbol" charset="0"/>
                <a:cs typeface="Times New Roman" charset="0"/>
              </a:rPr>
              <a:t>a</a:t>
            </a:r>
            <a:endParaRPr lang="en-GB" dirty="0"/>
          </a:p>
        </p:txBody>
      </p:sp>
      <p:cxnSp>
        <p:nvCxnSpPr>
          <p:cNvPr id="3" name="Connecteur droit 2"/>
          <p:cNvCxnSpPr/>
          <p:nvPr/>
        </p:nvCxnSpPr>
        <p:spPr>
          <a:xfrm flipH="1">
            <a:off x="2783826" y="4289021"/>
            <a:ext cx="3752845" cy="374499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304800" y="2825220"/>
            <a:ext cx="65532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GB" sz="2000" dirty="0">
                <a:latin typeface="Symbol" charset="0"/>
                <a:cs typeface="Times New Roman" charset="0"/>
              </a:rPr>
              <a:t>a</a:t>
            </a:r>
            <a:r>
              <a:rPr lang="en-GB" sz="2000" dirty="0">
                <a:cs typeface="Times New Roman" charset="0"/>
              </a:rPr>
              <a:t> therefore does not always have a concrete interpretation. </a:t>
            </a:r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2AFB2F-7E8C-264A-977C-2DC7A98E2F89}" type="slidenum">
              <a:rPr lang="en-GB" smtClean="0"/>
              <a:t>14</a:t>
            </a:fld>
            <a:endParaRPr lang="en-GB"/>
          </a:p>
        </p:txBody>
      </p:sp>
      <p:sp>
        <p:nvSpPr>
          <p:cNvPr id="12" name="Espace réservé du contenu 2"/>
          <p:cNvSpPr txBox="1">
            <a:spLocks/>
          </p:cNvSpPr>
          <p:nvPr/>
        </p:nvSpPr>
        <p:spPr>
          <a:xfrm>
            <a:off x="5838092" y="553906"/>
            <a:ext cx="3241728" cy="767466"/>
          </a:xfrm>
          <a:prstGeom prst="rect">
            <a:avLst/>
          </a:prstGeom>
          <a:ln>
            <a:solidFill>
              <a:srgbClr val="3366FF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GB" sz="3200" smtClean="0">
                <a:solidFill>
                  <a:srgbClr val="FF6600"/>
                </a:solidFill>
              </a:rPr>
              <a:t>E(Y)  = </a:t>
            </a:r>
            <a:r>
              <a:rPr lang="en-GB" sz="3200" smtClean="0">
                <a:solidFill>
                  <a:srgbClr val="FF6600"/>
                </a:solidFill>
                <a:latin typeface="Symbol" charset="0"/>
                <a:cs typeface="Times New Roman" charset="0"/>
              </a:rPr>
              <a:t>a</a:t>
            </a:r>
            <a:r>
              <a:rPr lang="en-GB" sz="3200" smtClean="0">
                <a:solidFill>
                  <a:srgbClr val="FF6600"/>
                </a:solidFill>
                <a:cs typeface="Times New Roman" charset="0"/>
              </a:rPr>
              <a:t> + </a:t>
            </a:r>
            <a:r>
              <a:rPr lang="en-GB" sz="3200" smtClean="0">
                <a:solidFill>
                  <a:srgbClr val="FF6600"/>
                </a:solidFill>
                <a:latin typeface="Symbol" charset="0"/>
                <a:cs typeface="Times New Roman" charset="0"/>
              </a:rPr>
              <a:t>b</a:t>
            </a:r>
            <a:r>
              <a:rPr lang="en-GB" sz="3200" b="1" smtClean="0">
                <a:solidFill>
                  <a:srgbClr val="FF6600"/>
                </a:solidFill>
                <a:cs typeface="Times New Roman" charset="0"/>
              </a:rPr>
              <a:t>X</a:t>
            </a:r>
            <a:endParaRPr lang="en-GB" sz="3200" dirty="0">
              <a:solidFill>
                <a:srgbClr val="FF660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27514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572054"/>
          </a:xfrm>
        </p:spPr>
        <p:txBody>
          <a:bodyPr>
            <a:normAutofit fontScale="90000"/>
          </a:bodyPr>
          <a:lstStyle/>
          <a:p>
            <a:pPr algn="l"/>
            <a:r>
              <a:rPr lang="en-GB" sz="2800" b="1" i="1" dirty="0">
                <a:solidFill>
                  <a:srgbClr val="4F81BD"/>
                </a:solidFill>
                <a:cs typeface="Times New Roman" charset="0"/>
              </a:rPr>
              <a:t>The parameter </a:t>
            </a:r>
            <a:r>
              <a:rPr lang="en-GB" sz="2800" b="1" i="1" dirty="0">
                <a:solidFill>
                  <a:srgbClr val="4F81BD"/>
                </a:solidFill>
                <a:latin typeface="Symbol" charset="0"/>
                <a:cs typeface="Times New Roman" charset="0"/>
              </a:rPr>
              <a:t>b</a:t>
            </a:r>
            <a:r>
              <a:rPr lang="en-GB" sz="2800" b="1" i="1" dirty="0">
                <a:solidFill>
                  <a:srgbClr val="4F81BD"/>
                </a:solidFill>
                <a:cs typeface="Times New Roman" charset="0"/>
              </a:rPr>
              <a:t> (slope)</a:t>
            </a:r>
            <a:r>
              <a:rPr lang="en-GB" sz="2800" dirty="0">
                <a:solidFill>
                  <a:srgbClr val="4F81BD"/>
                </a:solidFill>
                <a:cs typeface="Times New Roman" charset="0"/>
              </a:rPr>
              <a:t/>
            </a:r>
            <a:br>
              <a:rPr lang="en-GB" sz="2800" dirty="0">
                <a:solidFill>
                  <a:srgbClr val="4F81BD"/>
                </a:solidFill>
                <a:cs typeface="Times New Roman" charset="0"/>
              </a:rPr>
            </a:br>
            <a:endParaRPr lang="en-US" sz="2800" dirty="0">
              <a:solidFill>
                <a:srgbClr val="4F81BD"/>
              </a:solidFill>
            </a:endParaRP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85057" y="762093"/>
            <a:ext cx="8463976" cy="2924788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GB" sz="2000" b="1" i="1" dirty="0" smtClean="0">
                <a:latin typeface="Symbol" charset="0"/>
                <a:cs typeface="Times New Roman" charset="0"/>
              </a:rPr>
              <a:t>b</a:t>
            </a:r>
            <a:r>
              <a:rPr lang="en-GB" sz="2000" b="1" dirty="0" smtClean="0">
                <a:cs typeface="Times New Roman" charset="0"/>
              </a:rPr>
              <a:t> is the slope of the line</a:t>
            </a:r>
            <a:r>
              <a:rPr lang="en-GB" sz="2000" dirty="0" smtClean="0">
                <a:cs typeface="Times New Roman" charset="0"/>
              </a:rPr>
              <a:t> describing the relation between the predicted value E</a:t>
            </a:r>
            <a:r>
              <a:rPr lang="en-GB" sz="2000" dirty="0">
                <a:cs typeface="Times New Roman" charset="0"/>
              </a:rPr>
              <a:t>(Y) </a:t>
            </a:r>
            <a:r>
              <a:rPr lang="en-GB" sz="2000" dirty="0" smtClean="0">
                <a:cs typeface="Times New Roman" charset="0"/>
              </a:rPr>
              <a:t>and X</a:t>
            </a:r>
            <a:r>
              <a:rPr lang="en-GB" sz="1600" baseline="-25000" dirty="0" smtClean="0">
                <a:cs typeface="Times New Roman" charset="0"/>
              </a:rPr>
              <a:t>1</a:t>
            </a:r>
            <a:r>
              <a:rPr lang="en-GB" sz="2000" dirty="0" smtClean="0">
                <a:cs typeface="Times New Roman" charset="0"/>
              </a:rPr>
              <a:t>.</a:t>
            </a:r>
          </a:p>
          <a:p>
            <a:pPr marL="0" indent="0" algn="just">
              <a:buNone/>
            </a:pPr>
            <a:r>
              <a:rPr lang="en-GB" sz="2000" dirty="0" smtClean="0">
                <a:cs typeface="Times New Roman" charset="0"/>
              </a:rPr>
              <a:t>When X increases by </a:t>
            </a:r>
            <a:r>
              <a:rPr lang="en-GB" sz="2000" dirty="0">
                <a:cs typeface="Times New Roman" charset="0"/>
              </a:rPr>
              <a:t>1, E(Y) </a:t>
            </a:r>
            <a:r>
              <a:rPr lang="en-GB" sz="2000" dirty="0" smtClean="0">
                <a:cs typeface="Times New Roman" charset="0"/>
              </a:rPr>
              <a:t>varies by </a:t>
            </a:r>
            <a:r>
              <a:rPr lang="en-GB" sz="2000" i="1" dirty="0">
                <a:latin typeface="Symbol" charset="0"/>
                <a:cs typeface="Times New Roman" charset="0"/>
              </a:rPr>
              <a:t>b</a:t>
            </a:r>
            <a:r>
              <a:rPr lang="en-GB" sz="2000" dirty="0">
                <a:cs typeface="Times New Roman" charset="0"/>
              </a:rPr>
              <a:t>. </a:t>
            </a:r>
          </a:p>
          <a:p>
            <a:pPr marL="0" indent="0" algn="ctr">
              <a:buNone/>
            </a:pPr>
            <a:r>
              <a:rPr lang="fr-FR" sz="1900" b="1" i="1" dirty="0" smtClean="0">
                <a:solidFill>
                  <a:srgbClr val="4F81BD"/>
                </a:solidFill>
                <a:latin typeface="Corbel"/>
                <a:cs typeface="Corbel"/>
              </a:rPr>
              <a:t>(This </a:t>
            </a:r>
            <a:r>
              <a:rPr lang="fr-FR" sz="1900" b="1" i="1" dirty="0" err="1" smtClean="0">
                <a:solidFill>
                  <a:srgbClr val="4F81BD"/>
                </a:solidFill>
                <a:latin typeface="Corbel"/>
                <a:cs typeface="Corbel"/>
              </a:rPr>
              <a:t>is</a:t>
            </a:r>
            <a:r>
              <a:rPr lang="fr-FR" sz="1900" b="1" i="1" dirty="0" smtClean="0">
                <a:solidFill>
                  <a:srgbClr val="4F81BD"/>
                </a:solidFill>
                <a:latin typeface="Corbel"/>
                <a:cs typeface="Corbel"/>
              </a:rPr>
              <a:t> an estimation </a:t>
            </a:r>
            <a:r>
              <a:rPr lang="fr-FR" sz="1900" b="1" i="1" dirty="0" err="1" smtClean="0">
                <a:solidFill>
                  <a:srgbClr val="4F81BD"/>
                </a:solidFill>
                <a:latin typeface="Corbel"/>
                <a:cs typeface="Corbel"/>
              </a:rPr>
              <a:t>based</a:t>
            </a:r>
            <a:r>
              <a:rPr lang="fr-FR" sz="1900" b="1" i="1" dirty="0" smtClean="0">
                <a:solidFill>
                  <a:srgbClr val="4F81BD"/>
                </a:solidFill>
                <a:latin typeface="Corbel"/>
                <a:cs typeface="Corbel"/>
              </a:rPr>
              <a:t> on the data, </a:t>
            </a:r>
            <a:r>
              <a:rPr lang="fr-FR" sz="1900" b="1" i="1" dirty="0" err="1" smtClean="0">
                <a:solidFill>
                  <a:srgbClr val="4F81BD"/>
                </a:solidFill>
                <a:latin typeface="Corbel"/>
                <a:cs typeface="Corbel"/>
              </a:rPr>
              <a:t>this</a:t>
            </a:r>
            <a:r>
              <a:rPr lang="fr-FR" sz="1900" b="1" i="1" dirty="0" smtClean="0">
                <a:solidFill>
                  <a:srgbClr val="4F81BD"/>
                </a:solidFill>
                <a:latin typeface="Corbel"/>
                <a:cs typeface="Corbel"/>
              </a:rPr>
              <a:t> </a:t>
            </a:r>
            <a:r>
              <a:rPr lang="fr-FR" sz="1900" b="1" i="1" dirty="0" err="1" smtClean="0">
                <a:solidFill>
                  <a:srgbClr val="4F81BD"/>
                </a:solidFill>
                <a:latin typeface="Corbel"/>
                <a:cs typeface="Corbel"/>
              </a:rPr>
              <a:t>is</a:t>
            </a:r>
            <a:r>
              <a:rPr lang="fr-FR" sz="1900" b="1" i="1" dirty="0" smtClean="0">
                <a:solidFill>
                  <a:srgbClr val="4F81BD"/>
                </a:solidFill>
                <a:latin typeface="Corbel"/>
                <a:cs typeface="Corbel"/>
              </a:rPr>
              <a:t> not </a:t>
            </a:r>
            <a:r>
              <a:rPr lang="fr-FR" sz="1900" b="1" i="1" dirty="0" err="1" smtClean="0">
                <a:solidFill>
                  <a:srgbClr val="4F81BD"/>
                </a:solidFill>
                <a:latin typeface="Corbel"/>
                <a:cs typeface="Corbel"/>
              </a:rPr>
              <a:t>necessarily</a:t>
            </a:r>
            <a:r>
              <a:rPr lang="fr-FR" sz="1900" b="1" i="1" dirty="0" smtClean="0">
                <a:solidFill>
                  <a:srgbClr val="4F81BD"/>
                </a:solidFill>
                <a:latin typeface="Corbel"/>
                <a:cs typeface="Corbel"/>
              </a:rPr>
              <a:t> reality)</a:t>
            </a:r>
            <a:endParaRPr lang="fr-FR" sz="1900" b="1" i="1" dirty="0">
              <a:solidFill>
                <a:srgbClr val="4F81BD"/>
              </a:solidFill>
              <a:latin typeface="Corbel"/>
              <a:cs typeface="Corbel"/>
            </a:endParaRPr>
          </a:p>
          <a:p>
            <a:pPr marL="0" indent="0" algn="just">
              <a:buNone/>
            </a:pPr>
            <a:r>
              <a:rPr lang="en-GB" sz="2000" b="1" i="1" dirty="0" smtClean="0">
                <a:latin typeface="Symbol" charset="0"/>
                <a:cs typeface="Times New Roman" charset="0"/>
              </a:rPr>
              <a:t>b</a:t>
            </a:r>
            <a:r>
              <a:rPr lang="en-GB" sz="2000" b="1" dirty="0" smtClean="0">
                <a:cs typeface="Times New Roman" charset="0"/>
              </a:rPr>
              <a:t> has a unit (corresponding to the ratio of the units of Y/X).</a:t>
            </a:r>
            <a:endParaRPr lang="en-GB" sz="2000" dirty="0" smtClean="0">
              <a:cs typeface="Times New Roman" charset="0"/>
            </a:endParaRPr>
          </a:p>
          <a:p>
            <a:pPr marL="0" indent="0" algn="just">
              <a:buNone/>
            </a:pPr>
            <a:r>
              <a:rPr lang="en-GB" sz="2000" dirty="0" smtClean="0">
                <a:cs typeface="Times New Roman" charset="0"/>
              </a:rPr>
              <a:t>The value of </a:t>
            </a:r>
            <a:r>
              <a:rPr lang="en-GB" sz="2000" b="1" i="1" dirty="0">
                <a:latin typeface="Symbol" charset="0"/>
                <a:cs typeface="Times New Roman" charset="0"/>
              </a:rPr>
              <a:t>b</a:t>
            </a:r>
            <a:r>
              <a:rPr lang="en-GB" sz="2000" dirty="0" smtClean="0">
                <a:cs typeface="Times New Roman" charset="0"/>
              </a:rPr>
              <a:t> will change if the scale on which X or Y are assessed change.</a:t>
            </a:r>
            <a:r>
              <a:rPr lang="en-GB" sz="2000" dirty="0" smtClean="0">
                <a:solidFill>
                  <a:srgbClr val="000099"/>
                </a:solidFill>
                <a:cs typeface="Times New Roman" charset="0"/>
              </a:rPr>
              <a:t> </a:t>
            </a:r>
            <a:endParaRPr lang="en-GB" sz="2000" dirty="0">
              <a:solidFill>
                <a:srgbClr val="000099"/>
              </a:solidFill>
              <a:cs typeface="Times New Roman" charset="0"/>
            </a:endParaRPr>
          </a:p>
          <a:p>
            <a:pPr marL="0" indent="0" algn="just">
              <a:buNone/>
            </a:pPr>
            <a:endParaRPr lang="fr-FR" sz="2000" dirty="0">
              <a:solidFill>
                <a:srgbClr val="000099"/>
              </a:solidFill>
              <a:cs typeface="Times New Roman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32347" y="3255820"/>
            <a:ext cx="8354453" cy="3544455"/>
          </a:xfrm>
          <a:prstGeom prst="rect">
            <a:avLst/>
          </a:prstGeom>
          <a:noFill/>
          <a:ln>
            <a:solidFill>
              <a:srgbClr val="FF66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GB" sz="1900" b="1" i="1" dirty="0">
                <a:solidFill>
                  <a:schemeClr val="tx1"/>
                </a:solidFill>
                <a:latin typeface="Symbol" charset="0"/>
                <a:cs typeface="Times New Roman" charset="0"/>
              </a:rPr>
              <a:t>b</a:t>
            </a:r>
            <a:r>
              <a:rPr lang="fr-FR" sz="1900" dirty="0">
                <a:solidFill>
                  <a:schemeClr val="tx1"/>
                </a:solidFill>
                <a:cs typeface="Times New Roman" charset="0"/>
              </a:rPr>
              <a:t> </a:t>
            </a:r>
            <a:r>
              <a:rPr lang="fr-FR" sz="1900" dirty="0" err="1">
                <a:solidFill>
                  <a:schemeClr val="tx1"/>
                </a:solidFill>
                <a:cs typeface="Times New Roman" charset="0"/>
              </a:rPr>
              <a:t>therefore</a:t>
            </a:r>
            <a:r>
              <a:rPr lang="fr-FR" sz="1900" dirty="0">
                <a:solidFill>
                  <a:schemeClr val="tx1"/>
                </a:solidFill>
                <a:cs typeface="Times New Roman" charset="0"/>
              </a:rPr>
              <a:t> q</a:t>
            </a:r>
            <a:r>
              <a:rPr lang="en-GB" sz="1900" dirty="0" err="1">
                <a:solidFill>
                  <a:schemeClr val="tx1"/>
                </a:solidFill>
                <a:cs typeface="Times New Roman" charset="0"/>
              </a:rPr>
              <a:t>uantifies</a:t>
            </a:r>
            <a:r>
              <a:rPr lang="en-GB" sz="1900" dirty="0">
                <a:solidFill>
                  <a:schemeClr val="tx1"/>
                </a:solidFill>
                <a:cs typeface="Times New Roman" charset="0"/>
              </a:rPr>
              <a:t> the estimated association between X</a:t>
            </a:r>
            <a:r>
              <a:rPr lang="en-GB" sz="1900" baseline="-25000" dirty="0">
                <a:solidFill>
                  <a:schemeClr val="tx1"/>
                </a:solidFill>
                <a:cs typeface="Times New Roman" charset="0"/>
              </a:rPr>
              <a:t>1</a:t>
            </a:r>
            <a:r>
              <a:rPr lang="en-GB" sz="1900" dirty="0">
                <a:solidFill>
                  <a:schemeClr val="tx1"/>
                </a:solidFill>
                <a:cs typeface="Times New Roman" charset="0"/>
              </a:rPr>
              <a:t> and Y:</a:t>
            </a:r>
          </a:p>
          <a:p>
            <a:pPr algn="just"/>
            <a:endParaRPr lang="fr-FR" sz="1900" b="1" dirty="0">
              <a:solidFill>
                <a:schemeClr val="tx1"/>
              </a:solidFill>
              <a:cs typeface="Times New Roman" charset="0"/>
            </a:endParaRPr>
          </a:p>
          <a:p>
            <a:pPr marL="285750" indent="-285750" algn="just">
              <a:buFont typeface="Arial"/>
              <a:buChar char="•"/>
            </a:pPr>
            <a:r>
              <a:rPr lang="en-GB" sz="1900" b="1" dirty="0">
                <a:solidFill>
                  <a:schemeClr val="tx1"/>
                </a:solidFill>
                <a:cs typeface="Times New Roman" charset="0"/>
              </a:rPr>
              <a:t>If </a:t>
            </a:r>
            <a:r>
              <a:rPr lang="en-GB" sz="1900" b="1" i="1" dirty="0">
                <a:solidFill>
                  <a:schemeClr val="tx1"/>
                </a:solidFill>
                <a:latin typeface="Symbol" charset="0"/>
                <a:cs typeface="Times New Roman" charset="0"/>
              </a:rPr>
              <a:t>b</a:t>
            </a:r>
            <a:r>
              <a:rPr lang="en-GB" sz="1900" b="1" dirty="0">
                <a:solidFill>
                  <a:schemeClr val="tx1"/>
                </a:solidFill>
                <a:cs typeface="Times New Roman" charset="0"/>
              </a:rPr>
              <a:t>&gt;0, </a:t>
            </a:r>
            <a:r>
              <a:rPr lang="en-GB" sz="1900" dirty="0">
                <a:solidFill>
                  <a:schemeClr val="tx1"/>
                </a:solidFill>
                <a:cs typeface="Times New Roman" charset="0"/>
              </a:rPr>
              <a:t>then Y tends to </a:t>
            </a:r>
            <a:r>
              <a:rPr lang="en-GB" sz="1900" b="1" dirty="0">
                <a:solidFill>
                  <a:schemeClr val="tx1"/>
                </a:solidFill>
                <a:cs typeface="Times New Roman" charset="0"/>
              </a:rPr>
              <a:t>increase </a:t>
            </a:r>
            <a:r>
              <a:rPr lang="en-GB" sz="1900" dirty="0">
                <a:solidFill>
                  <a:schemeClr val="tx1"/>
                </a:solidFill>
                <a:cs typeface="Times New Roman" charset="0"/>
              </a:rPr>
              <a:t>when X increases.</a:t>
            </a:r>
          </a:p>
          <a:p>
            <a:pPr marL="285750" indent="-285750" algn="just">
              <a:buFont typeface="Arial"/>
              <a:buChar char="•"/>
            </a:pPr>
            <a:r>
              <a:rPr lang="en-GB" sz="1900" b="1" dirty="0">
                <a:solidFill>
                  <a:schemeClr val="tx1"/>
                </a:solidFill>
                <a:cs typeface="Times New Roman" charset="0"/>
              </a:rPr>
              <a:t>If </a:t>
            </a:r>
            <a:r>
              <a:rPr lang="en-GB" sz="1900" b="1" i="1" dirty="0">
                <a:solidFill>
                  <a:schemeClr val="tx1"/>
                </a:solidFill>
                <a:latin typeface="Symbol" charset="0"/>
                <a:cs typeface="Times New Roman" charset="0"/>
              </a:rPr>
              <a:t>b</a:t>
            </a:r>
            <a:r>
              <a:rPr lang="en-GB" sz="1900" b="1" dirty="0">
                <a:solidFill>
                  <a:schemeClr val="tx1"/>
                </a:solidFill>
                <a:cs typeface="Times New Roman" charset="0"/>
              </a:rPr>
              <a:t>&lt;0, </a:t>
            </a:r>
            <a:r>
              <a:rPr lang="en-GB" sz="1900" dirty="0">
                <a:solidFill>
                  <a:schemeClr val="tx1"/>
                </a:solidFill>
                <a:cs typeface="Times New Roman" charset="0"/>
              </a:rPr>
              <a:t>then Y tends to </a:t>
            </a:r>
            <a:r>
              <a:rPr lang="en-GB" sz="1900" b="1" i="1" dirty="0">
                <a:solidFill>
                  <a:schemeClr val="tx1"/>
                </a:solidFill>
                <a:cs typeface="Times New Roman" charset="0"/>
              </a:rPr>
              <a:t>decrease</a:t>
            </a:r>
            <a:r>
              <a:rPr lang="en-GB" sz="1900" b="1" dirty="0">
                <a:solidFill>
                  <a:schemeClr val="tx1"/>
                </a:solidFill>
                <a:cs typeface="Times New Roman" charset="0"/>
              </a:rPr>
              <a:t> </a:t>
            </a:r>
            <a:r>
              <a:rPr lang="en-GB" sz="1900" dirty="0">
                <a:solidFill>
                  <a:schemeClr val="tx1"/>
                </a:solidFill>
                <a:cs typeface="Times New Roman" charset="0"/>
              </a:rPr>
              <a:t>when X increases.</a:t>
            </a:r>
          </a:p>
          <a:p>
            <a:pPr algn="just"/>
            <a:endParaRPr lang="en-GB" sz="1900" b="1" dirty="0" smtClean="0">
              <a:solidFill>
                <a:schemeClr val="tx1"/>
              </a:solidFill>
              <a:cs typeface="Times New Roman" charset="0"/>
            </a:endParaRPr>
          </a:p>
          <a:p>
            <a:pPr algn="just"/>
            <a:r>
              <a:rPr lang="en-GB" sz="1900" b="1" dirty="0" smtClean="0">
                <a:solidFill>
                  <a:schemeClr val="tx1"/>
                </a:solidFill>
                <a:cs typeface="Times New Roman" charset="0"/>
              </a:rPr>
              <a:t>The </a:t>
            </a:r>
            <a:r>
              <a:rPr lang="en-GB" sz="1900" b="1" dirty="0">
                <a:solidFill>
                  <a:schemeClr val="tx1"/>
                </a:solidFill>
                <a:cs typeface="Times New Roman" charset="0"/>
              </a:rPr>
              <a:t>larger </a:t>
            </a:r>
            <a:r>
              <a:rPr lang="en-GB" sz="1900" b="1" i="1" dirty="0">
                <a:solidFill>
                  <a:schemeClr val="tx1"/>
                </a:solidFill>
                <a:latin typeface="Symbol" charset="0"/>
                <a:cs typeface="Times New Roman" charset="0"/>
              </a:rPr>
              <a:t>b</a:t>
            </a:r>
            <a:r>
              <a:rPr lang="en-GB" sz="1900" b="1" dirty="0">
                <a:solidFill>
                  <a:schemeClr val="tx1"/>
                </a:solidFill>
                <a:cs typeface="Times New Roman" charset="0"/>
              </a:rPr>
              <a:t> in absolute value, </a:t>
            </a:r>
            <a:r>
              <a:rPr lang="en-GB" sz="1900" dirty="0">
                <a:solidFill>
                  <a:schemeClr val="tx1"/>
                </a:solidFill>
                <a:cs typeface="Times New Roman" charset="0"/>
              </a:rPr>
              <a:t>the larger the variations in E(Y) when X varies by 1.</a:t>
            </a:r>
          </a:p>
          <a:p>
            <a:pPr algn="just"/>
            <a:endParaRPr lang="en-GB" sz="1900" dirty="0" smtClean="0">
              <a:solidFill>
                <a:schemeClr val="tx1"/>
              </a:solidFill>
              <a:cs typeface="Times New Roman" charset="0"/>
            </a:endParaRPr>
          </a:p>
          <a:p>
            <a:pPr algn="just"/>
            <a:r>
              <a:rPr lang="en-GB" sz="1900" dirty="0" smtClean="0">
                <a:solidFill>
                  <a:schemeClr val="tx1"/>
                </a:solidFill>
                <a:cs typeface="Times New Roman" charset="0"/>
              </a:rPr>
              <a:t>If </a:t>
            </a:r>
            <a:r>
              <a:rPr lang="en-GB" sz="1900" b="1" i="1" dirty="0">
                <a:solidFill>
                  <a:schemeClr val="tx1"/>
                </a:solidFill>
                <a:latin typeface="Symbol" charset="0"/>
                <a:cs typeface="Times New Roman" charset="0"/>
              </a:rPr>
              <a:t>b</a:t>
            </a:r>
            <a:r>
              <a:rPr lang="en-GB" sz="1900" b="1" dirty="0">
                <a:solidFill>
                  <a:schemeClr val="tx1"/>
                </a:solidFill>
                <a:cs typeface="Times New Roman" charset="0"/>
              </a:rPr>
              <a:t> is close to 0, </a:t>
            </a:r>
            <a:r>
              <a:rPr lang="en-GB" sz="1900" dirty="0">
                <a:solidFill>
                  <a:schemeClr val="tx1"/>
                </a:solidFill>
                <a:cs typeface="Times New Roman" charset="0"/>
              </a:rPr>
              <a:t>then variations by 1 in X are not associated with large variations in Y. </a:t>
            </a:r>
            <a:endParaRPr lang="en-GB" sz="1900" b="1" i="1" dirty="0" smtClean="0">
              <a:solidFill>
                <a:schemeClr val="tx1"/>
              </a:solidFill>
              <a:latin typeface="Symbol" charset="0"/>
              <a:cs typeface="Times New Roman" charset="0"/>
            </a:endParaRPr>
          </a:p>
          <a:p>
            <a:pPr algn="just"/>
            <a:r>
              <a:rPr lang="en-GB" sz="1900" b="1" i="1" dirty="0" smtClean="0">
                <a:solidFill>
                  <a:schemeClr val="tx1"/>
                </a:solidFill>
                <a:latin typeface="Symbol" charset="0"/>
                <a:cs typeface="Times New Roman" charset="0"/>
              </a:rPr>
              <a:t>b</a:t>
            </a:r>
            <a:r>
              <a:rPr lang="en-GB" sz="1900" dirty="0" smtClean="0">
                <a:solidFill>
                  <a:schemeClr val="tx1"/>
                </a:solidFill>
                <a:cs typeface="Times New Roman" charset="0"/>
              </a:rPr>
              <a:t> </a:t>
            </a:r>
            <a:r>
              <a:rPr lang="en-GB" sz="1900" dirty="0">
                <a:solidFill>
                  <a:schemeClr val="tx1"/>
                </a:solidFill>
                <a:cs typeface="Times New Roman" charset="0"/>
              </a:rPr>
              <a:t>is estimated together with a confidence interval and cannot be interpreted without it</a:t>
            </a:r>
            <a:r>
              <a:rPr lang="en-GB" sz="1900" dirty="0" smtClean="0">
                <a:solidFill>
                  <a:schemeClr val="tx1"/>
                </a:solidFill>
                <a:cs typeface="Times New Roman" charset="0"/>
              </a:rPr>
              <a:t>.</a:t>
            </a:r>
            <a:endParaRPr lang="en-GB" sz="1900" dirty="0">
              <a:solidFill>
                <a:schemeClr val="tx1"/>
              </a:solidFill>
              <a:cs typeface="Times New Roman" charset="0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2AFB2F-7E8C-264A-977C-2DC7A98E2F89}" type="slidenum">
              <a:rPr lang="en-GB" smtClean="0"/>
              <a:t>15</a:t>
            </a:fld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06273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49" b="5511"/>
          <a:stretch/>
        </p:blipFill>
        <p:spPr bwMode="auto">
          <a:xfrm>
            <a:off x="2254770" y="2000336"/>
            <a:ext cx="4438650" cy="2622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 Box 11"/>
          <p:cNvSpPr txBox="1">
            <a:spLocks noChangeArrowheads="1"/>
          </p:cNvSpPr>
          <p:nvPr/>
        </p:nvSpPr>
        <p:spPr bwMode="auto">
          <a:xfrm>
            <a:off x="2780868" y="4619722"/>
            <a:ext cx="388778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dirty="0" smtClean="0">
                <a:solidFill>
                  <a:srgbClr val="FF0000"/>
                </a:solidFill>
                <a:latin typeface="Arial" charset="0"/>
              </a:rPr>
              <a:t>Body mass index (BMI, </a:t>
            </a:r>
            <a:r>
              <a:rPr lang="en-US" sz="2000" dirty="0">
                <a:solidFill>
                  <a:srgbClr val="FF0000"/>
                </a:solidFill>
                <a:latin typeface="Arial" charset="0"/>
              </a:rPr>
              <a:t>kg/m²)</a:t>
            </a:r>
          </a:p>
        </p:txBody>
      </p:sp>
      <p:sp>
        <p:nvSpPr>
          <p:cNvPr id="6" name="Text Box 12"/>
          <p:cNvSpPr txBox="1">
            <a:spLocks noChangeArrowheads="1"/>
          </p:cNvSpPr>
          <p:nvPr/>
        </p:nvSpPr>
        <p:spPr bwMode="auto">
          <a:xfrm rot="16200000">
            <a:off x="601637" y="3232043"/>
            <a:ext cx="3213100" cy="396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dirty="0" smtClean="0">
                <a:solidFill>
                  <a:srgbClr val="FF0000"/>
                </a:solidFill>
                <a:latin typeface="Arial" charset="0"/>
              </a:rPr>
              <a:t>Offspring </a:t>
            </a:r>
            <a:r>
              <a:rPr lang="en-US" sz="2000" dirty="0" err="1" smtClean="0">
                <a:solidFill>
                  <a:srgbClr val="FF0000"/>
                </a:solidFill>
                <a:latin typeface="Arial" charset="0"/>
              </a:rPr>
              <a:t>birthweight</a:t>
            </a:r>
            <a:r>
              <a:rPr lang="en-US" sz="2000" dirty="0" smtClean="0">
                <a:solidFill>
                  <a:srgbClr val="FF0000"/>
                </a:solidFill>
                <a:latin typeface="Arial" charset="0"/>
              </a:rPr>
              <a:t> (</a:t>
            </a:r>
            <a:r>
              <a:rPr lang="en-US" sz="2000" dirty="0">
                <a:solidFill>
                  <a:srgbClr val="FF0000"/>
                </a:solidFill>
                <a:latin typeface="Arial" charset="0"/>
              </a:rPr>
              <a:t>g)</a:t>
            </a:r>
          </a:p>
        </p:txBody>
      </p:sp>
      <p:sp>
        <p:nvSpPr>
          <p:cNvPr id="7" name="Rectangle 6"/>
          <p:cNvSpPr/>
          <p:nvPr/>
        </p:nvSpPr>
        <p:spPr>
          <a:xfrm>
            <a:off x="2537476" y="2963753"/>
            <a:ext cx="218663" cy="276999"/>
          </a:xfrm>
          <a:prstGeom prst="rect">
            <a:avLst/>
          </a:prstGeom>
          <a:solidFill>
            <a:srgbClr val="FFFFFF"/>
          </a:solidFill>
        </p:spPr>
        <p:txBody>
          <a:bodyPr wrap="square" lIns="0" tIns="0" rIns="0" bIns="0">
            <a:spAutoFit/>
          </a:bodyPr>
          <a:lstStyle/>
          <a:p>
            <a:r>
              <a:rPr lang="en-GB" b="1" dirty="0" smtClean="0">
                <a:latin typeface="Symbol" charset="0"/>
                <a:cs typeface="Times New Roman" charset="0"/>
              </a:rPr>
              <a:t>a</a:t>
            </a:r>
            <a:endParaRPr lang="en-GB" dirty="0"/>
          </a:p>
        </p:txBody>
      </p:sp>
      <p:cxnSp>
        <p:nvCxnSpPr>
          <p:cNvPr id="8" name="Connecteur droit 7"/>
          <p:cNvCxnSpPr/>
          <p:nvPr/>
        </p:nvCxnSpPr>
        <p:spPr>
          <a:xfrm flipH="1">
            <a:off x="2691008" y="2775371"/>
            <a:ext cx="3752845" cy="374499"/>
          </a:xfrm>
          <a:prstGeom prst="line">
            <a:avLst/>
          </a:prstGeom>
          <a:ln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 Box 33"/>
          <p:cNvSpPr txBox="1">
            <a:spLocks noChangeArrowheads="1"/>
          </p:cNvSpPr>
          <p:nvPr/>
        </p:nvSpPr>
        <p:spPr bwMode="auto">
          <a:xfrm>
            <a:off x="4151495" y="2680801"/>
            <a:ext cx="914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fr-FR" sz="1400" b="1" dirty="0">
                <a:solidFill>
                  <a:srgbClr val="008000"/>
                </a:solidFill>
                <a:latin typeface="Symbol" charset="0"/>
              </a:rPr>
              <a:t>b</a:t>
            </a:r>
            <a:r>
              <a:rPr lang="fr-FR" sz="1400" b="1" dirty="0">
                <a:solidFill>
                  <a:srgbClr val="008000"/>
                </a:solidFill>
              </a:rPr>
              <a:t>=</a:t>
            </a:r>
            <a:r>
              <a:rPr lang="fr-FR" sz="1400" b="1" dirty="0">
                <a:solidFill>
                  <a:srgbClr val="008000"/>
                </a:solidFill>
                <a:latin typeface="Symbol" charset="0"/>
              </a:rPr>
              <a:t>D</a:t>
            </a:r>
            <a:r>
              <a:rPr lang="fr-FR" sz="1400" b="1" dirty="0">
                <a:solidFill>
                  <a:srgbClr val="008000"/>
                </a:solidFill>
              </a:rPr>
              <a:t>y/</a:t>
            </a:r>
            <a:r>
              <a:rPr lang="fr-FR" sz="1400" b="1" dirty="0" err="1">
                <a:solidFill>
                  <a:srgbClr val="008000"/>
                </a:solidFill>
                <a:latin typeface="Symbol" charset="0"/>
              </a:rPr>
              <a:t>D</a:t>
            </a:r>
            <a:r>
              <a:rPr lang="fr-FR" sz="1400" b="1" dirty="0" err="1">
                <a:solidFill>
                  <a:srgbClr val="008000"/>
                </a:solidFill>
              </a:rPr>
              <a:t>x</a:t>
            </a:r>
            <a:endParaRPr lang="en-US" sz="1800" dirty="0">
              <a:solidFill>
                <a:srgbClr val="008000"/>
              </a:solidFill>
            </a:endParaRPr>
          </a:p>
        </p:txBody>
      </p:sp>
      <p:sp>
        <p:nvSpPr>
          <p:cNvPr id="10" name="Line 34"/>
          <p:cNvSpPr>
            <a:spLocks noChangeShapeType="1"/>
          </p:cNvSpPr>
          <p:nvPr/>
        </p:nvSpPr>
        <p:spPr bwMode="auto">
          <a:xfrm>
            <a:off x="3693707" y="3100070"/>
            <a:ext cx="153254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1" name="Freeform 35"/>
          <p:cNvSpPr>
            <a:spLocks/>
          </p:cNvSpPr>
          <p:nvPr/>
        </p:nvSpPr>
        <p:spPr bwMode="auto">
          <a:xfrm>
            <a:off x="5226246" y="2893097"/>
            <a:ext cx="45719" cy="206973"/>
          </a:xfrm>
          <a:custGeom>
            <a:avLst/>
            <a:gdLst>
              <a:gd name="T0" fmla="*/ 0 w 1"/>
              <a:gd name="T1" fmla="*/ 0 h 630"/>
              <a:gd name="T2" fmla="*/ 0 w 1"/>
              <a:gd name="T3" fmla="*/ 2147483647 h 630"/>
              <a:gd name="T4" fmla="*/ 0 60000 65536"/>
              <a:gd name="T5" fmla="*/ 0 60000 65536"/>
              <a:gd name="T6" fmla="*/ 0 w 1"/>
              <a:gd name="T7" fmla="*/ 0 h 630"/>
              <a:gd name="T8" fmla="*/ 0 w 1"/>
              <a:gd name="T9" fmla="*/ 630 h 630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" h="630">
                <a:moveTo>
                  <a:pt x="0" y="0"/>
                </a:moveTo>
                <a:lnTo>
                  <a:pt x="0" y="630"/>
                </a:lnTo>
              </a:path>
            </a:pathLst>
          </a:custGeom>
          <a:noFill/>
          <a:ln w="9525">
            <a:solidFill>
              <a:srgbClr val="00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2" name="Text Box 36"/>
          <p:cNvSpPr txBox="1">
            <a:spLocks noChangeArrowheads="1"/>
          </p:cNvSpPr>
          <p:nvPr/>
        </p:nvSpPr>
        <p:spPr bwMode="auto">
          <a:xfrm>
            <a:off x="5173860" y="2834951"/>
            <a:ext cx="457200" cy="40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fr-FR" sz="1400" b="1" dirty="0">
                <a:latin typeface="Symbol" charset="0"/>
              </a:rPr>
              <a:t>D</a:t>
            </a:r>
            <a:r>
              <a:rPr lang="fr-FR" sz="1400" b="1" dirty="0"/>
              <a:t>y</a:t>
            </a:r>
            <a:endParaRPr lang="en-US" sz="1800" dirty="0"/>
          </a:p>
        </p:txBody>
      </p:sp>
      <p:sp>
        <p:nvSpPr>
          <p:cNvPr id="13" name="Text Box 37"/>
          <p:cNvSpPr txBox="1">
            <a:spLocks noChangeArrowheads="1"/>
          </p:cNvSpPr>
          <p:nvPr/>
        </p:nvSpPr>
        <p:spPr bwMode="auto">
          <a:xfrm>
            <a:off x="4380160" y="3020952"/>
            <a:ext cx="457200" cy="40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fr-FR" sz="1400" b="1" dirty="0" err="1">
                <a:latin typeface="Symbol" charset="0"/>
              </a:rPr>
              <a:t>D</a:t>
            </a:r>
            <a:r>
              <a:rPr lang="fr-FR" sz="1400" b="1" dirty="0" err="1"/>
              <a:t>x</a:t>
            </a:r>
            <a:endParaRPr lang="en-US" sz="1800" dirty="0"/>
          </a:p>
        </p:txBody>
      </p:sp>
      <p:sp>
        <p:nvSpPr>
          <p:cNvPr id="14" name="Rectangle 13"/>
          <p:cNvSpPr/>
          <p:nvPr/>
        </p:nvSpPr>
        <p:spPr>
          <a:xfrm>
            <a:off x="3462206" y="5643077"/>
            <a:ext cx="23134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400" b="1" dirty="0">
                <a:solidFill>
                  <a:srgbClr val="FF0000"/>
                </a:solidFill>
                <a:cs typeface="Times New Roman" charset="0"/>
              </a:rPr>
              <a:t>E(Y/X=x)=</a:t>
            </a:r>
            <a:r>
              <a:rPr lang="en-GB" sz="2400" b="1" dirty="0">
                <a:solidFill>
                  <a:srgbClr val="FF0000"/>
                </a:solidFill>
                <a:latin typeface="Symbol" charset="0"/>
                <a:cs typeface="Times New Roman" charset="0"/>
              </a:rPr>
              <a:t>a</a:t>
            </a:r>
            <a:r>
              <a:rPr lang="en-GB" sz="2400" b="1" dirty="0">
                <a:solidFill>
                  <a:srgbClr val="FF0000"/>
                </a:solidFill>
                <a:cs typeface="Times New Roman" charset="0"/>
              </a:rPr>
              <a:t> + </a:t>
            </a:r>
            <a:r>
              <a:rPr lang="en-GB" sz="2400" b="1" dirty="0" err="1">
                <a:solidFill>
                  <a:srgbClr val="FF0000"/>
                </a:solidFill>
                <a:latin typeface="Symbol" charset="0"/>
                <a:cs typeface="Times New Roman" charset="0"/>
              </a:rPr>
              <a:t>b.</a:t>
            </a:r>
            <a:r>
              <a:rPr lang="en-GB" sz="2400" b="1" dirty="0" err="1">
                <a:solidFill>
                  <a:srgbClr val="FF0000"/>
                </a:solidFill>
                <a:cs typeface="Times New Roman" charset="0"/>
              </a:rPr>
              <a:t>x</a:t>
            </a:r>
            <a:endParaRPr lang="fr-FR" sz="2400" dirty="0">
              <a:solidFill>
                <a:srgbClr val="FF0000"/>
              </a:solidFill>
              <a:cs typeface="Times New Roman" charset="0"/>
            </a:endParaRP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2AFB2F-7E8C-264A-977C-2DC7A98E2F89}" type="slidenum">
              <a:rPr lang="en-GB" smtClean="0"/>
              <a:t>16</a:t>
            </a:fld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68626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 19" descr="Capture d’écran 2012-09-29 à 11.13.31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15"/>
          <a:stretch/>
        </p:blipFill>
        <p:spPr>
          <a:xfrm>
            <a:off x="1" y="6270145"/>
            <a:ext cx="9144000" cy="403092"/>
          </a:xfrm>
          <a:prstGeom prst="rect">
            <a:avLst/>
          </a:prstGeom>
        </p:spPr>
      </p:pic>
      <p:pic>
        <p:nvPicPr>
          <p:cNvPr id="7" name="Image 6" descr="Capture d’écran 2012-09-29 à 10.53.10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62" t="11921" r="2116" b="19964"/>
          <a:stretch/>
        </p:blipFill>
        <p:spPr>
          <a:xfrm>
            <a:off x="4593557" y="2226547"/>
            <a:ext cx="4327036" cy="3339821"/>
          </a:xfrm>
          <a:prstGeom prst="rect">
            <a:avLst/>
          </a:prstGeom>
        </p:spPr>
      </p:pic>
      <p:pic>
        <p:nvPicPr>
          <p:cNvPr id="4" name="Image 3" descr="Capture d’écran 2012-09-29 à 11.00.00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300" y="4999686"/>
            <a:ext cx="7645400" cy="1092200"/>
          </a:xfrm>
          <a:prstGeom prst="rect">
            <a:avLst/>
          </a:prstGeom>
        </p:spPr>
      </p:pic>
      <p:sp>
        <p:nvSpPr>
          <p:cNvPr id="5" name="Titre 1"/>
          <p:cNvSpPr>
            <a:spLocks noGrp="1"/>
          </p:cNvSpPr>
          <p:nvPr>
            <p:ph type="title"/>
          </p:nvPr>
        </p:nvSpPr>
        <p:spPr>
          <a:xfrm>
            <a:off x="1410998" y="8078"/>
            <a:ext cx="7683429" cy="807277"/>
          </a:xfrm>
        </p:spPr>
        <p:txBody>
          <a:bodyPr>
            <a:normAutofit fontScale="90000"/>
          </a:bodyPr>
          <a:lstStyle/>
          <a:p>
            <a:r>
              <a:rPr lang="en-GB" sz="2600" dirty="0" smtClean="0">
                <a:solidFill>
                  <a:srgbClr val="008000"/>
                </a:solidFill>
                <a:latin typeface="Corbel"/>
                <a:cs typeface="Corbel"/>
              </a:rPr>
              <a:t>Example 2: Mean particulate matter (PM2.5) level and life expectancy in US cities</a:t>
            </a:r>
            <a:endParaRPr lang="en-GB" sz="2600" dirty="0">
              <a:solidFill>
                <a:srgbClr val="008000"/>
              </a:solidFill>
              <a:latin typeface="Corbel"/>
              <a:cs typeface="Corbel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226229" y="5817244"/>
            <a:ext cx="6380811" cy="27464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ZoneTexte 7"/>
          <p:cNvSpPr txBox="1"/>
          <p:nvPr/>
        </p:nvSpPr>
        <p:spPr>
          <a:xfrm>
            <a:off x="5910481" y="6475803"/>
            <a:ext cx="32335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600" dirty="0" smtClean="0">
                <a:latin typeface="Corbel"/>
                <a:cs typeface="Corbel"/>
              </a:rPr>
              <a:t>(Arden Pope et al., </a:t>
            </a:r>
            <a:r>
              <a:rPr lang="en-GB" sz="1600" i="1" dirty="0" smtClean="0">
                <a:latin typeface="Corbel"/>
                <a:cs typeface="Corbel"/>
              </a:rPr>
              <a:t>NEJM</a:t>
            </a:r>
            <a:r>
              <a:rPr lang="en-GB" sz="1600" dirty="0" smtClean="0">
                <a:latin typeface="Corbel"/>
                <a:cs typeface="Corbel"/>
              </a:rPr>
              <a:t>, 2008)</a:t>
            </a:r>
            <a:endParaRPr lang="en-GB" sz="1600" dirty="0">
              <a:latin typeface="Corbel"/>
              <a:cs typeface="Corbel"/>
            </a:endParaRPr>
          </a:p>
        </p:txBody>
      </p:sp>
      <p:sp>
        <p:nvSpPr>
          <p:cNvPr id="9" name="Décagone 8"/>
          <p:cNvSpPr/>
          <p:nvPr/>
        </p:nvSpPr>
        <p:spPr>
          <a:xfrm>
            <a:off x="6757070" y="862395"/>
            <a:ext cx="1928353" cy="1097594"/>
          </a:xfrm>
          <a:prstGeom prst="decag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 smtClean="0"/>
              <a:t>Complex dataset</a:t>
            </a:r>
            <a:endParaRPr lang="en-GB" sz="2400" b="1" dirty="0"/>
          </a:p>
        </p:txBody>
      </p:sp>
      <p:cxnSp>
        <p:nvCxnSpPr>
          <p:cNvPr id="18" name="Connecteur droit avec flèche 17"/>
          <p:cNvCxnSpPr/>
          <p:nvPr/>
        </p:nvCxnSpPr>
        <p:spPr>
          <a:xfrm flipH="1">
            <a:off x="3621541" y="4092456"/>
            <a:ext cx="1646156" cy="1173790"/>
          </a:xfrm>
          <a:prstGeom prst="straightConnector1">
            <a:avLst/>
          </a:prstGeom>
          <a:ln w="381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à coins arrondis 15"/>
          <p:cNvSpPr/>
          <p:nvPr/>
        </p:nvSpPr>
        <p:spPr>
          <a:xfrm>
            <a:off x="3370703" y="4170855"/>
            <a:ext cx="1787254" cy="891551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 smtClean="0"/>
              <a:t>Simple result</a:t>
            </a:r>
            <a:endParaRPr lang="en-GB" sz="2400" b="1" dirty="0"/>
          </a:p>
        </p:txBody>
      </p:sp>
      <p:sp>
        <p:nvSpPr>
          <p:cNvPr id="19" name="Forme libre 18"/>
          <p:cNvSpPr/>
          <p:nvPr/>
        </p:nvSpPr>
        <p:spPr>
          <a:xfrm>
            <a:off x="7023570" y="1959989"/>
            <a:ext cx="627131" cy="972154"/>
          </a:xfrm>
          <a:custGeom>
            <a:avLst/>
            <a:gdLst>
              <a:gd name="connsiteX0" fmla="*/ 423297 w 455558"/>
              <a:gd name="connsiteY0" fmla="*/ 0 h 1019194"/>
              <a:gd name="connsiteX1" fmla="*/ 454652 w 455558"/>
              <a:gd name="connsiteY1" fmla="*/ 517437 h 1019194"/>
              <a:gd name="connsiteX2" fmla="*/ 391942 w 455558"/>
              <a:gd name="connsiteY2" fmla="*/ 658556 h 1019194"/>
              <a:gd name="connsiteX3" fmla="*/ 0 w 455558"/>
              <a:gd name="connsiteY3" fmla="*/ 1019194 h 1019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5558" h="1019194">
                <a:moveTo>
                  <a:pt x="423297" y="0"/>
                </a:moveTo>
                <a:cubicBezTo>
                  <a:pt x="441587" y="203839"/>
                  <a:pt x="459878" y="407678"/>
                  <a:pt x="454652" y="517437"/>
                </a:cubicBezTo>
                <a:cubicBezTo>
                  <a:pt x="449426" y="627196"/>
                  <a:pt x="467717" y="574930"/>
                  <a:pt x="391942" y="658556"/>
                </a:cubicBezTo>
                <a:cubicBezTo>
                  <a:pt x="316167" y="742182"/>
                  <a:pt x="0" y="1019194"/>
                  <a:pt x="0" y="1019194"/>
                </a:cubicBezTo>
              </a:path>
            </a:pathLst>
          </a:custGeom>
          <a:ln w="38100" cmpd="sng"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2AFB2F-7E8C-264A-977C-2DC7A98E2F89}" type="slidenum">
              <a:rPr lang="en-GB" smtClean="0"/>
              <a:t>17</a:t>
            </a:fld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15620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6" grpId="0" animBg="1"/>
      <p:bldP spid="1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-7489"/>
            <a:ext cx="7772400" cy="862322"/>
          </a:xfrm>
        </p:spPr>
        <p:txBody>
          <a:bodyPr>
            <a:normAutofit/>
          </a:bodyPr>
          <a:lstStyle/>
          <a:p>
            <a:r>
              <a:rPr lang="en-GB" sz="2400" dirty="0" smtClean="0">
                <a:solidFill>
                  <a:srgbClr val="008000"/>
                </a:solidFill>
                <a:latin typeface="Corbel"/>
                <a:cs typeface="Corbel"/>
              </a:rPr>
              <a:t>Example: Interpretation of the parameters of a linear regression model</a:t>
            </a:r>
            <a:endParaRPr lang="en-GB" sz="2800" dirty="0">
              <a:solidFill>
                <a:srgbClr val="008000"/>
              </a:solidFill>
              <a:latin typeface="Corbel"/>
              <a:cs typeface="Corbel"/>
            </a:endParaRPr>
          </a:p>
        </p:txBody>
      </p:sp>
      <p:sp>
        <p:nvSpPr>
          <p:cNvPr id="24581" name="Rectangle 5"/>
          <p:cNvSpPr>
            <a:spLocks noChangeArrowheads="1"/>
          </p:cNvSpPr>
          <p:nvPr/>
        </p:nvSpPr>
        <p:spPr bwMode="auto">
          <a:xfrm>
            <a:off x="981075" y="11858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GB"/>
          </a:p>
        </p:txBody>
      </p:sp>
      <p:sp>
        <p:nvSpPr>
          <p:cNvPr id="9" name="Text Box 12"/>
          <p:cNvSpPr txBox="1">
            <a:spLocks noChangeArrowheads="1"/>
          </p:cNvSpPr>
          <p:nvPr/>
        </p:nvSpPr>
        <p:spPr bwMode="auto">
          <a:xfrm rot="16200000">
            <a:off x="-486329" y="2593976"/>
            <a:ext cx="3213100" cy="396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dirty="0" smtClean="0">
                <a:solidFill>
                  <a:schemeClr val="accent2"/>
                </a:solidFill>
                <a:latin typeface="Arial" charset="0"/>
              </a:rPr>
              <a:t>Offspring </a:t>
            </a:r>
            <a:r>
              <a:rPr lang="en-US" sz="2000" dirty="0" err="1" smtClean="0">
                <a:solidFill>
                  <a:schemeClr val="accent2"/>
                </a:solidFill>
                <a:latin typeface="Arial" charset="0"/>
              </a:rPr>
              <a:t>birthweight</a:t>
            </a:r>
            <a:r>
              <a:rPr lang="en-US" sz="2000" dirty="0" smtClean="0">
                <a:solidFill>
                  <a:schemeClr val="accent2"/>
                </a:solidFill>
                <a:latin typeface="Arial" charset="0"/>
              </a:rPr>
              <a:t> (</a:t>
            </a:r>
            <a:r>
              <a:rPr lang="en-US" sz="2000" dirty="0">
                <a:solidFill>
                  <a:schemeClr val="accent2"/>
                </a:solidFill>
                <a:latin typeface="Arial" charset="0"/>
              </a:rPr>
              <a:t>g)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8658" y="927888"/>
            <a:ext cx="5628843" cy="4093704"/>
          </a:xfrm>
          <a:prstGeom prst="rect">
            <a:avLst/>
          </a:prstGeom>
        </p:spPr>
      </p:pic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4623188"/>
            <a:ext cx="8273394" cy="2234812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GB" sz="1600" dirty="0">
                <a:latin typeface="Courier New" charset="0"/>
                <a:cs typeface="Courier New" charset="0"/>
              </a:rPr>
              <a:t>Coefficients:</a:t>
            </a:r>
            <a:endParaRPr lang="en-GB" sz="1600" dirty="0">
              <a:cs typeface="Times New Roman" charset="0"/>
            </a:endParaRPr>
          </a:p>
          <a:p>
            <a:pPr marL="0" indent="0">
              <a:buNone/>
            </a:pPr>
            <a:endParaRPr lang="en-US" sz="1600" dirty="0">
              <a:latin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sz="1600" dirty="0">
                <a:latin typeface="Courier New" charset="0"/>
                <a:cs typeface="Courier New" charset="0"/>
              </a:rPr>
              <a:t> </a:t>
            </a:r>
            <a:r>
              <a:rPr lang="en-US" sz="1500" dirty="0">
                <a:latin typeface="Courier New" charset="0"/>
                <a:cs typeface="Courier New" charset="0"/>
              </a:rPr>
              <a:t>     Source |       SS       </a:t>
            </a:r>
            <a:r>
              <a:rPr lang="en-US" sz="1500" dirty="0" err="1">
                <a:latin typeface="Courier New" charset="0"/>
                <a:cs typeface="Courier New" charset="0"/>
              </a:rPr>
              <a:t>df</a:t>
            </a:r>
            <a:r>
              <a:rPr lang="en-US" sz="1500" dirty="0">
                <a:latin typeface="Courier New" charset="0"/>
                <a:cs typeface="Courier New" charset="0"/>
              </a:rPr>
              <a:t>       MS              Number of </a:t>
            </a:r>
            <a:r>
              <a:rPr lang="en-US" sz="1500" dirty="0" err="1">
                <a:latin typeface="Courier New" charset="0"/>
                <a:cs typeface="Courier New" charset="0"/>
              </a:rPr>
              <a:t>obs</a:t>
            </a:r>
            <a:r>
              <a:rPr lang="en-US" sz="1500" dirty="0">
                <a:latin typeface="Courier New" charset="0"/>
                <a:cs typeface="Courier New" charset="0"/>
              </a:rPr>
              <a:t> =    1853</a:t>
            </a:r>
          </a:p>
          <a:p>
            <a:pPr marL="0" indent="0">
              <a:buNone/>
            </a:pPr>
            <a:r>
              <a:rPr lang="en-US" sz="1500" dirty="0">
                <a:latin typeface="Courier New" charset="0"/>
                <a:cs typeface="Courier New" charset="0"/>
              </a:rPr>
              <a:t>-------------+------------------------------           F(  1,  1851) =   13.57</a:t>
            </a:r>
          </a:p>
          <a:p>
            <a:pPr marL="0" indent="0">
              <a:buNone/>
            </a:pPr>
            <a:r>
              <a:rPr lang="en-US" sz="1500" dirty="0">
                <a:latin typeface="Courier New" charset="0"/>
                <a:cs typeface="Courier New" charset="0"/>
              </a:rPr>
              <a:t>       Model |  3527802.39     1  3527802.39           </a:t>
            </a:r>
            <a:r>
              <a:rPr lang="en-US" sz="1500" dirty="0" err="1">
                <a:latin typeface="Courier New" charset="0"/>
                <a:cs typeface="Courier New" charset="0"/>
              </a:rPr>
              <a:t>Prob</a:t>
            </a:r>
            <a:r>
              <a:rPr lang="en-US" sz="1500" dirty="0">
                <a:latin typeface="Courier New" charset="0"/>
                <a:cs typeface="Courier New" charset="0"/>
              </a:rPr>
              <a:t> &gt; F      =  0.0002</a:t>
            </a:r>
          </a:p>
          <a:p>
            <a:pPr marL="0" indent="0">
              <a:buNone/>
            </a:pPr>
            <a:r>
              <a:rPr lang="en-US" sz="1500" dirty="0">
                <a:latin typeface="Courier New" charset="0"/>
                <a:cs typeface="Courier New" charset="0"/>
              </a:rPr>
              <a:t>    Residual |   481362511  1851  260055.381           R-squared     =  0.0073</a:t>
            </a:r>
          </a:p>
          <a:p>
            <a:pPr marL="0" indent="0">
              <a:buNone/>
            </a:pPr>
            <a:r>
              <a:rPr lang="en-US" sz="1500" dirty="0">
                <a:latin typeface="Courier New" charset="0"/>
                <a:cs typeface="Courier New" charset="0"/>
              </a:rPr>
              <a:t>-------------+------------------------------           </a:t>
            </a:r>
            <a:r>
              <a:rPr lang="en-US" sz="1500" dirty="0" err="1">
                <a:latin typeface="Courier New" charset="0"/>
                <a:cs typeface="Courier New" charset="0"/>
              </a:rPr>
              <a:t>Adj</a:t>
            </a:r>
            <a:r>
              <a:rPr lang="en-US" sz="1500" dirty="0">
                <a:latin typeface="Courier New" charset="0"/>
                <a:cs typeface="Courier New" charset="0"/>
              </a:rPr>
              <a:t> R-squared =  0.0067</a:t>
            </a:r>
          </a:p>
          <a:p>
            <a:pPr marL="0" indent="0">
              <a:buNone/>
            </a:pPr>
            <a:r>
              <a:rPr lang="en-US" sz="1500" dirty="0">
                <a:latin typeface="Courier New" charset="0"/>
                <a:cs typeface="Courier New" charset="0"/>
              </a:rPr>
              <a:t>       Total |   484890313  1852  261819.823           Root MSE      =  509.96</a:t>
            </a:r>
          </a:p>
          <a:p>
            <a:pPr marL="0" indent="0">
              <a:buNone/>
            </a:pPr>
            <a:endParaRPr lang="en-US" sz="1600" dirty="0">
              <a:latin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sz="1600" dirty="0">
                <a:latin typeface="Courier New" charset="0"/>
                <a:cs typeface="Courier New" charset="0"/>
              </a:rPr>
              <a:t>------------------------------------------------------------------------------</a:t>
            </a:r>
          </a:p>
          <a:p>
            <a:pPr marL="0" indent="0">
              <a:buNone/>
            </a:pPr>
            <a:r>
              <a:rPr lang="en-US" sz="1600" dirty="0">
                <a:latin typeface="Courier New" charset="0"/>
                <a:cs typeface="Courier New" charset="0"/>
              </a:rPr>
              <a:t>          m6 |      </a:t>
            </a:r>
            <a:r>
              <a:rPr lang="en-US" sz="1600" dirty="0" err="1">
                <a:latin typeface="Courier New" charset="0"/>
                <a:cs typeface="Courier New" charset="0"/>
              </a:rPr>
              <a:t>Coef</a:t>
            </a:r>
            <a:r>
              <a:rPr lang="en-US" sz="1600" dirty="0">
                <a:latin typeface="Courier New" charset="0"/>
                <a:cs typeface="Courier New" charset="0"/>
              </a:rPr>
              <a:t>.   Std. Err.      t    P&gt;|t|     [95% Conf. Interval]</a:t>
            </a:r>
          </a:p>
          <a:p>
            <a:pPr marL="0" indent="0">
              <a:buNone/>
            </a:pPr>
            <a:r>
              <a:rPr lang="en-US" sz="1600" dirty="0">
                <a:latin typeface="Courier New" charset="0"/>
                <a:cs typeface="Courier New" charset="0"/>
              </a:rPr>
              <a:t>-------------+----------------------------------------------------------------</a:t>
            </a:r>
          </a:p>
          <a:p>
            <a:pPr marL="0" indent="0">
              <a:buNone/>
            </a:pPr>
            <a:r>
              <a:rPr lang="en-US" sz="1600" dirty="0">
                <a:latin typeface="Courier New" charset="0"/>
                <a:cs typeface="Courier New" charset="0"/>
              </a:rPr>
              <a:t>    </a:t>
            </a:r>
            <a:r>
              <a:rPr lang="en-US" sz="1800" b="1" dirty="0" smtClean="0">
                <a:latin typeface="Symbol" charset="2"/>
                <a:cs typeface="Symbol" charset="2"/>
              </a:rPr>
              <a:t>b</a:t>
            </a:r>
            <a:r>
              <a:rPr lang="en-US" sz="1600" dirty="0" smtClean="0">
                <a:latin typeface="Courier New" charset="0"/>
                <a:cs typeface="Courier New" charset="0"/>
              </a:rPr>
              <a:t>    </a:t>
            </a:r>
            <a:r>
              <a:rPr lang="en-US" sz="1600" dirty="0" err="1">
                <a:latin typeface="Courier New" charset="0"/>
                <a:cs typeface="Courier New" charset="0"/>
              </a:rPr>
              <a:t>bmi</a:t>
            </a:r>
            <a:r>
              <a:rPr lang="en-US" sz="1600" dirty="0">
                <a:latin typeface="Courier New" charset="0"/>
                <a:cs typeface="Courier New" charset="0"/>
              </a:rPr>
              <a:t> |   9.518238   2.584267     3.68   0.000     4.449854    14.58662</a:t>
            </a:r>
          </a:p>
          <a:p>
            <a:pPr marL="0" indent="0">
              <a:buNone/>
            </a:pPr>
            <a:r>
              <a:rPr lang="en-US" sz="1600" dirty="0">
                <a:latin typeface="Courier New" charset="0"/>
                <a:cs typeface="Courier New" charset="0"/>
              </a:rPr>
              <a:t>    </a:t>
            </a:r>
            <a:r>
              <a:rPr lang="en-US" sz="1800" b="1" dirty="0" smtClean="0">
                <a:latin typeface="Symbol" charset="2"/>
                <a:cs typeface="Symbol" charset="2"/>
              </a:rPr>
              <a:t>a</a:t>
            </a:r>
            <a:r>
              <a:rPr lang="en-US" sz="1600" dirty="0" smtClean="0">
                <a:latin typeface="Courier New" charset="0"/>
                <a:cs typeface="Courier New" charset="0"/>
              </a:rPr>
              <a:t>  _cons </a:t>
            </a:r>
            <a:r>
              <a:rPr lang="en-US" sz="1600" dirty="0">
                <a:latin typeface="Courier New" charset="0"/>
                <a:cs typeface="Courier New" charset="0"/>
              </a:rPr>
              <a:t>|   3056.665   61.14635    49.99   0.000     2936.742    3176.588</a:t>
            </a:r>
          </a:p>
          <a:p>
            <a:pPr marL="0" indent="0">
              <a:buNone/>
            </a:pPr>
            <a:r>
              <a:rPr lang="en-US" sz="1600" dirty="0">
                <a:latin typeface="Courier New" charset="0"/>
                <a:cs typeface="Courier New" charset="0"/>
              </a:rPr>
              <a:t>------------------------------------------------------------------------------</a:t>
            </a:r>
          </a:p>
          <a:p>
            <a:pPr marL="0" indent="0">
              <a:buNone/>
            </a:pPr>
            <a:endParaRPr lang="en-US" sz="1600" dirty="0">
              <a:latin typeface="Courier New" charset="0"/>
              <a:cs typeface="Courier New" charset="0"/>
            </a:endParaRP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2AFB2F-7E8C-264A-977C-2DC7A98E2F89}" type="slidenum">
              <a:rPr lang="en-GB" smtClean="0"/>
              <a:t>18</a:t>
            </a:fld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38199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Going a bit further with continuous covariates</a:t>
            </a:r>
            <a:endParaRPr lang="en-GB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461661"/>
            <a:ext cx="8229600" cy="2290618"/>
          </a:xfrm>
        </p:spPr>
        <p:txBody>
          <a:bodyPr/>
          <a:lstStyle/>
          <a:p>
            <a:r>
              <a:rPr lang="en-GB" dirty="0" smtClean="0"/>
              <a:t>So far, we have assumed that the variable X corresponds to the </a:t>
            </a:r>
            <a:r>
              <a:rPr lang="en-GB" dirty="0" smtClean="0">
                <a:solidFill>
                  <a:srgbClr val="FF6600"/>
                </a:solidFill>
              </a:rPr>
              <a:t>natural quantity </a:t>
            </a:r>
            <a:r>
              <a:rPr lang="en-GB" dirty="0" smtClean="0"/>
              <a:t>whose relation to Y need to be characterized, without transformation.</a:t>
            </a:r>
          </a:p>
          <a:p>
            <a:pPr lvl="1"/>
            <a:r>
              <a:rPr lang="en-GB" dirty="0" smtClean="0"/>
              <a:t>For example, X can be age in years, or air pollution concentration (in </a:t>
            </a:r>
            <a:r>
              <a:rPr lang="en-GB" dirty="0" smtClean="0">
                <a:latin typeface="Symbol" charset="2"/>
                <a:cs typeface="Symbol" charset="2"/>
              </a:rPr>
              <a:t>m</a:t>
            </a:r>
            <a:r>
              <a:rPr lang="en-GB" dirty="0" smtClean="0"/>
              <a:t>g/m</a:t>
            </a:r>
            <a:r>
              <a:rPr lang="en-GB" baseline="30000" dirty="0" smtClean="0"/>
              <a:t>3</a:t>
            </a:r>
            <a:r>
              <a:rPr lang="en-GB" dirty="0" smtClean="0"/>
              <a:t> in the air) or the concentration of a biomarker in blood…</a:t>
            </a:r>
            <a:endParaRPr lang="en-GB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457200" y="3611419"/>
            <a:ext cx="8229600" cy="22906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smtClean="0"/>
              <a:t>In fact, the variable X could as well correspond to a transformed value of this </a:t>
            </a:r>
            <a:r>
              <a:rPr lang="en-GB" dirty="0" smtClean="0">
                <a:solidFill>
                  <a:srgbClr val="FF6600"/>
                </a:solidFill>
              </a:rPr>
              <a:t>natural quantity</a:t>
            </a:r>
            <a:r>
              <a:rPr lang="en-GB" dirty="0" smtClean="0"/>
              <a:t>.</a:t>
            </a:r>
          </a:p>
          <a:p>
            <a:pPr lvl="1"/>
            <a:r>
              <a:rPr lang="en-GB" dirty="0" smtClean="0"/>
              <a:t>For example, X can be the square value of age (in which case its unit is years</a:t>
            </a:r>
            <a:r>
              <a:rPr lang="en-GB" baseline="30000" dirty="0" smtClean="0"/>
              <a:t>2</a:t>
            </a:r>
            <a:r>
              <a:rPr lang="en-GB" dirty="0" smtClean="0"/>
              <a:t>) or the logarithm of air pollution or of the biomarker concentration (X=</a:t>
            </a:r>
            <a:r>
              <a:rPr lang="en-GB" dirty="0" err="1" smtClean="0"/>
              <a:t>ln</a:t>
            </a:r>
            <a:r>
              <a:rPr lang="en-GB" dirty="0" smtClean="0"/>
              <a:t>(c))in </a:t>
            </a:r>
            <a:r>
              <a:rPr lang="en-GB" dirty="0" smtClean="0">
                <a:latin typeface="Symbol" charset="2"/>
                <a:cs typeface="Symbol" charset="2"/>
              </a:rPr>
              <a:t>m</a:t>
            </a:r>
            <a:r>
              <a:rPr lang="en-GB" dirty="0" smtClean="0"/>
              <a:t>g/m</a:t>
            </a:r>
            <a:r>
              <a:rPr lang="en-GB" baseline="30000" dirty="0" smtClean="0"/>
              <a:t>3</a:t>
            </a:r>
            <a:r>
              <a:rPr lang="en-GB" dirty="0" smtClean="0"/>
              <a:t> in the air)</a:t>
            </a:r>
            <a:endParaRPr lang="en-GB" dirty="0"/>
          </a:p>
        </p:txBody>
      </p:sp>
      <p:sp>
        <p:nvSpPr>
          <p:cNvPr id="5" name="ZoneTexte 4"/>
          <p:cNvSpPr txBox="1"/>
          <p:nvPr/>
        </p:nvSpPr>
        <p:spPr>
          <a:xfrm>
            <a:off x="831273" y="5902037"/>
            <a:ext cx="7855527" cy="769441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sz="2200" dirty="0" smtClean="0"/>
              <a:t>In this later case, what is the interpretation of the parameter </a:t>
            </a:r>
            <a:r>
              <a:rPr lang="en-GB" sz="2200" dirty="0" smtClean="0">
                <a:latin typeface="Symbol" charset="2"/>
                <a:cs typeface="Symbol" charset="2"/>
              </a:rPr>
              <a:t>b</a:t>
            </a:r>
            <a:r>
              <a:rPr lang="en-GB" sz="2200" dirty="0" smtClean="0"/>
              <a:t> associated with X?</a:t>
            </a:r>
            <a:endParaRPr lang="en-GB" sz="2200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2AFB2F-7E8C-264A-977C-2DC7A98E2F89}" type="slidenum">
              <a:rPr lang="en-GB" smtClean="0"/>
              <a:t>19</a:t>
            </a:fld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12133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solidFill>
                  <a:srgbClr val="3366FF"/>
                </a:solidFill>
              </a:rPr>
              <a:t>Overview</a:t>
            </a:r>
            <a:endParaRPr lang="en-GB" dirty="0">
              <a:solidFill>
                <a:srgbClr val="3366FF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199" y="2290120"/>
            <a:ext cx="8563653" cy="361546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romanUcPeriod"/>
            </a:pPr>
            <a:r>
              <a:rPr lang="en-GB" dirty="0" smtClean="0"/>
              <a:t>Basic components of the linear regression model</a:t>
            </a:r>
          </a:p>
          <a:p>
            <a:pPr marL="514350" indent="-514350">
              <a:buFont typeface="+mj-lt"/>
              <a:buAutoNum type="romanUcPeriod"/>
            </a:pPr>
            <a:r>
              <a:rPr lang="en-GB" dirty="0" smtClean="0"/>
              <a:t>Estimating the model’s parameters: the Least Squares method</a:t>
            </a:r>
          </a:p>
          <a:p>
            <a:pPr marL="514350" indent="-514350">
              <a:buFont typeface="+mj-lt"/>
              <a:buAutoNum type="romanUcPeriod"/>
            </a:pPr>
            <a:r>
              <a:rPr lang="en-GB" dirty="0" smtClean="0"/>
              <a:t>More than 1 covariate: Multiple linear regression</a:t>
            </a:r>
          </a:p>
          <a:p>
            <a:pPr marL="514350" indent="-514350">
              <a:buFont typeface="+mj-lt"/>
              <a:buAutoNum type="romanUcPeriod"/>
            </a:pPr>
            <a:r>
              <a:rPr lang="en-GB" dirty="0" smtClean="0"/>
              <a:t>Interaction (effect modification) in the linear regression model</a:t>
            </a:r>
          </a:p>
          <a:p>
            <a:pPr marL="514350" indent="-514350">
              <a:buFont typeface="+mj-lt"/>
              <a:buAutoNum type="romanUcPeriod"/>
            </a:pPr>
            <a:r>
              <a:rPr lang="en-GB" dirty="0" smtClean="0"/>
              <a:t>Overview</a:t>
            </a:r>
          </a:p>
          <a:p>
            <a:pPr marL="514350" indent="-514350">
              <a:buFont typeface="+mj-lt"/>
              <a:buAutoNum type="romanUcPeriod"/>
            </a:pPr>
            <a:endParaRPr lang="en-GB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2AFB2F-7E8C-264A-977C-2DC7A98E2F89}" type="slidenum">
              <a:rPr lang="en-GB" smtClean="0"/>
              <a:t>2</a:t>
            </a:fld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73734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189024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Interpretation of the parameter associated with continuous covariates:</a:t>
            </a:r>
            <a:br>
              <a:rPr lang="en-GB" dirty="0" smtClean="0"/>
            </a:br>
            <a:r>
              <a:rPr lang="en-GB" i="1" dirty="0" smtClean="0"/>
              <a:t>What you need to remember</a:t>
            </a:r>
            <a:endParaRPr lang="en-GB" i="1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2028268"/>
            <a:ext cx="8229600" cy="4525963"/>
          </a:xfrm>
        </p:spPr>
        <p:txBody>
          <a:bodyPr/>
          <a:lstStyle/>
          <a:p>
            <a:r>
              <a:rPr lang="en-GB" dirty="0" smtClean="0"/>
              <a:t>The parameter </a:t>
            </a:r>
            <a:r>
              <a:rPr lang="en-GB" dirty="0" smtClean="0">
                <a:latin typeface="Symbol" charset="2"/>
                <a:cs typeface="Symbol" charset="2"/>
              </a:rPr>
              <a:t>b</a:t>
            </a:r>
            <a:r>
              <a:rPr lang="en-GB" dirty="0" smtClean="0"/>
              <a:t> associated with X depends on the unit in which X is expressed </a:t>
            </a:r>
          </a:p>
          <a:p>
            <a:pPr marL="400050" lvl="1" indent="0">
              <a:buNone/>
            </a:pPr>
            <a:r>
              <a:rPr lang="en-GB" dirty="0" smtClean="0"/>
              <a:t>(if you move from mg/l to g/l, </a:t>
            </a:r>
            <a:r>
              <a:rPr lang="en-GB" dirty="0" smtClean="0">
                <a:latin typeface="Symbol" charset="2"/>
                <a:cs typeface="Symbol" charset="2"/>
              </a:rPr>
              <a:t>b</a:t>
            </a:r>
            <a:r>
              <a:rPr lang="en-GB" dirty="0" smtClean="0"/>
              <a:t> will be multiplied by 1000)</a:t>
            </a:r>
            <a:endParaRPr lang="en-GB" dirty="0"/>
          </a:p>
          <a:p>
            <a:endParaRPr lang="en-GB" dirty="0" smtClean="0"/>
          </a:p>
          <a:p>
            <a:r>
              <a:rPr lang="en-GB" dirty="0" smtClean="0"/>
              <a:t>It depends on whether or not X corresponds to a transformed quantity or not</a:t>
            </a:r>
          </a:p>
          <a:p>
            <a:pPr marL="457200" lvl="1" indent="0">
              <a:buNone/>
            </a:pPr>
            <a:r>
              <a:rPr lang="en-GB" dirty="0" smtClean="0"/>
              <a:t>Replacing a quantity by its squared value or logarithm will also modify </a:t>
            </a:r>
            <a:r>
              <a:rPr lang="en-GB" dirty="0" smtClean="0">
                <a:latin typeface="Symbol" charset="2"/>
                <a:cs typeface="Symbol" charset="2"/>
              </a:rPr>
              <a:t>b</a:t>
            </a:r>
          </a:p>
          <a:p>
            <a:pPr marL="457200" lvl="1" indent="0">
              <a:buNone/>
            </a:pPr>
            <a:endParaRPr lang="en-GB" dirty="0"/>
          </a:p>
          <a:p>
            <a:pPr marL="457200" lvl="1" indent="0">
              <a:buNone/>
            </a:pPr>
            <a:endParaRPr lang="en-GB" dirty="0" smtClean="0"/>
          </a:p>
          <a:p>
            <a:r>
              <a:rPr lang="en-GB" dirty="0">
                <a:solidFill>
                  <a:srgbClr val="FF6600"/>
                </a:solidFill>
              </a:rPr>
              <a:t>You cannot interpret</a:t>
            </a:r>
            <a:r>
              <a:rPr lang="en-GB" dirty="0">
                <a:solidFill>
                  <a:srgbClr val="FF6600"/>
                </a:solidFill>
                <a:latin typeface="Symbol" panose="05050102010706020507" pitchFamily="18" charset="2"/>
              </a:rPr>
              <a:t> b </a:t>
            </a:r>
            <a:r>
              <a:rPr lang="en-GB" dirty="0">
                <a:solidFill>
                  <a:srgbClr val="FF6600"/>
                </a:solidFill>
              </a:rPr>
              <a:t>without considering the quantity corresponding to the underlying covariate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2AFB2F-7E8C-264A-977C-2DC7A98E2F89}" type="slidenum">
              <a:rPr lang="en-GB" smtClean="0"/>
              <a:t>20</a:t>
            </a:fld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90953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>
                <a:solidFill>
                  <a:schemeClr val="accent1"/>
                </a:solidFill>
              </a:rPr>
              <a:t>Taking into account categorical covariates</a:t>
            </a:r>
            <a:endParaRPr lang="en-GB" dirty="0">
              <a:solidFill>
                <a:schemeClr val="accent1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059769"/>
          </a:xfrm>
        </p:spPr>
        <p:txBody>
          <a:bodyPr>
            <a:normAutofit fontScale="92500" lnSpcReduction="10000"/>
          </a:bodyPr>
          <a:lstStyle/>
          <a:p>
            <a:r>
              <a:rPr lang="en-GB" dirty="0" smtClean="0"/>
              <a:t>Assume that we want to describe possible differences in blood pressure between the population from 3 cities, adjusting for potential confounders.</a:t>
            </a:r>
            <a:endParaRPr lang="en-GB" dirty="0"/>
          </a:p>
        </p:txBody>
      </p:sp>
      <p:graphicFrame>
        <p:nvGraphicFramePr>
          <p:cNvPr id="5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61849472"/>
              </p:ext>
            </p:extLst>
          </p:nvPr>
        </p:nvGraphicFramePr>
        <p:xfrm>
          <a:off x="1632867" y="2369176"/>
          <a:ext cx="5789593" cy="3098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ZoneTexte 7"/>
          <p:cNvSpPr txBox="1"/>
          <p:nvPr/>
        </p:nvSpPr>
        <p:spPr>
          <a:xfrm rot="16200000">
            <a:off x="1160832" y="3569506"/>
            <a:ext cx="1825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Blood pressure</a:t>
            </a:r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2AFB2F-7E8C-264A-977C-2DC7A98E2F89}" type="slidenum">
              <a:rPr lang="en-GB" smtClean="0"/>
              <a:t>21</a:t>
            </a:fld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88883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579216"/>
            <a:ext cx="8229600" cy="883735"/>
          </a:xfrm>
        </p:spPr>
        <p:txBody>
          <a:bodyPr>
            <a:normAutofit/>
          </a:bodyPr>
          <a:lstStyle/>
          <a:p>
            <a:pPr algn="l" eaLnBrk="1" hangingPunct="1"/>
            <a:r>
              <a:rPr lang="en-GB" sz="2400" b="1" dirty="0" smtClean="0">
                <a:solidFill>
                  <a:srgbClr val="4F81BD"/>
                </a:solidFill>
                <a:latin typeface="Arial" charset="0"/>
              </a:rPr>
              <a:t>Obtaining a relevant estimate of the impact of categorical covariates using dummy variables</a:t>
            </a:r>
            <a:endParaRPr lang="en-GB" sz="2400" b="1" dirty="0">
              <a:solidFill>
                <a:srgbClr val="4F81BD"/>
              </a:solidFill>
              <a:latin typeface="Arial" charset="0"/>
            </a:endParaRPr>
          </a:p>
        </p:txBody>
      </p:sp>
      <p:sp>
        <p:nvSpPr>
          <p:cNvPr id="5017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484313"/>
            <a:ext cx="8229600" cy="5373687"/>
          </a:xfrm>
        </p:spPr>
        <p:txBody>
          <a:bodyPr>
            <a:normAutofit/>
          </a:bodyPr>
          <a:lstStyle/>
          <a:p>
            <a:pPr algn="just" eaLnBrk="1" hangingPunct="1">
              <a:lnSpc>
                <a:spcPct val="80000"/>
              </a:lnSpc>
              <a:buFontTx/>
              <a:buNone/>
            </a:pPr>
            <a:endParaRPr lang="en-GB" sz="2000" b="1" dirty="0" smtClean="0">
              <a:solidFill>
                <a:srgbClr val="0000FF"/>
              </a:solidFill>
              <a:latin typeface="Arial" charset="0"/>
            </a:endParaRPr>
          </a:p>
          <a:p>
            <a:pPr algn="just" eaLnBrk="1" hangingPunct="1">
              <a:lnSpc>
                <a:spcPct val="80000"/>
              </a:lnSpc>
              <a:buFontTx/>
              <a:buNone/>
            </a:pPr>
            <a:r>
              <a:rPr lang="en-GB" sz="2000" b="1" noProof="1" smtClean="0">
                <a:solidFill>
                  <a:srgbClr val="4F81BD"/>
                </a:solidFill>
                <a:latin typeface="Arial" charset="0"/>
              </a:rPr>
              <a:t>1)</a:t>
            </a:r>
            <a:r>
              <a:rPr lang="en-GB" sz="2000" b="1" dirty="0" smtClean="0">
                <a:solidFill>
                  <a:srgbClr val="4F81BD"/>
                </a:solidFill>
                <a:latin typeface="Arial" charset="0"/>
              </a:rPr>
              <a:t> One creates 3 new covariates X</a:t>
            </a:r>
            <a:r>
              <a:rPr lang="en-GB" sz="2000" b="1" baseline="-25000" dirty="0" smtClean="0">
                <a:solidFill>
                  <a:srgbClr val="4F81BD"/>
                </a:solidFill>
                <a:latin typeface="Arial" charset="0"/>
              </a:rPr>
              <a:t>1</a:t>
            </a:r>
            <a:r>
              <a:rPr lang="en-GB" sz="2000" b="1" dirty="0" smtClean="0">
                <a:solidFill>
                  <a:srgbClr val="4F81BD"/>
                </a:solidFill>
                <a:latin typeface="Arial" charset="0"/>
              </a:rPr>
              <a:t>, X</a:t>
            </a:r>
            <a:r>
              <a:rPr lang="en-GB" sz="2000" b="1" baseline="-25000" dirty="0" smtClean="0">
                <a:solidFill>
                  <a:srgbClr val="4F81BD"/>
                </a:solidFill>
                <a:latin typeface="Arial" charset="0"/>
              </a:rPr>
              <a:t>2</a:t>
            </a:r>
            <a:r>
              <a:rPr lang="en-GB" sz="2000" b="1" dirty="0" smtClean="0">
                <a:solidFill>
                  <a:srgbClr val="4F81BD"/>
                </a:solidFill>
                <a:latin typeface="Arial" charset="0"/>
              </a:rPr>
              <a:t> and X</a:t>
            </a:r>
            <a:r>
              <a:rPr lang="en-GB" sz="2000" b="1" baseline="-25000" dirty="0" smtClean="0">
                <a:solidFill>
                  <a:srgbClr val="4F81BD"/>
                </a:solidFill>
                <a:latin typeface="Arial" charset="0"/>
              </a:rPr>
              <a:t>3</a:t>
            </a:r>
            <a:r>
              <a:rPr lang="en-GB" sz="2000" b="1" dirty="0" smtClean="0">
                <a:solidFill>
                  <a:srgbClr val="4F81BD"/>
                </a:solidFill>
                <a:latin typeface="Arial" charset="0"/>
              </a:rPr>
              <a:t> defined according to the original covariate X as shown in this table</a:t>
            </a:r>
          </a:p>
          <a:p>
            <a:pPr algn="just" eaLnBrk="1" hangingPunct="1">
              <a:lnSpc>
                <a:spcPct val="80000"/>
              </a:lnSpc>
              <a:buFontTx/>
              <a:buNone/>
            </a:pPr>
            <a:endParaRPr lang="en-GB" sz="2000" dirty="0" smtClean="0">
              <a:solidFill>
                <a:srgbClr val="0000FF"/>
              </a:solidFill>
              <a:latin typeface="Arial" charset="0"/>
            </a:endParaRPr>
          </a:p>
          <a:p>
            <a:pPr algn="just" eaLnBrk="1" hangingPunct="1">
              <a:lnSpc>
                <a:spcPct val="80000"/>
              </a:lnSpc>
              <a:buFontTx/>
              <a:buNone/>
            </a:pPr>
            <a:endParaRPr lang="en-GB" sz="1600" dirty="0" smtClean="0">
              <a:latin typeface="Arial" charset="0"/>
            </a:endParaRPr>
          </a:p>
          <a:p>
            <a:pPr algn="just" eaLnBrk="1" hangingPunct="1">
              <a:lnSpc>
                <a:spcPct val="80000"/>
              </a:lnSpc>
              <a:buFontTx/>
              <a:buNone/>
            </a:pPr>
            <a:endParaRPr lang="en-GB" sz="1600" dirty="0" smtClean="0">
              <a:latin typeface="Arial" charset="0"/>
            </a:endParaRPr>
          </a:p>
          <a:p>
            <a:pPr algn="just" eaLnBrk="1" hangingPunct="1">
              <a:lnSpc>
                <a:spcPct val="80000"/>
              </a:lnSpc>
              <a:buFontTx/>
              <a:buNone/>
            </a:pPr>
            <a:endParaRPr lang="en-GB" sz="1600" dirty="0" smtClean="0">
              <a:latin typeface="Arial" charset="0"/>
            </a:endParaRPr>
          </a:p>
          <a:p>
            <a:pPr algn="just" eaLnBrk="1" hangingPunct="1">
              <a:lnSpc>
                <a:spcPct val="80000"/>
              </a:lnSpc>
              <a:buFontTx/>
              <a:buNone/>
            </a:pPr>
            <a:endParaRPr lang="en-GB" sz="1600" dirty="0" smtClean="0">
              <a:latin typeface="Arial" charset="0"/>
            </a:endParaRPr>
          </a:p>
          <a:p>
            <a:pPr algn="just" eaLnBrk="1" hangingPunct="1">
              <a:lnSpc>
                <a:spcPct val="80000"/>
              </a:lnSpc>
              <a:buFontTx/>
              <a:buNone/>
            </a:pPr>
            <a:endParaRPr lang="en-GB" sz="1600" dirty="0" smtClean="0">
              <a:latin typeface="Arial" charset="0"/>
            </a:endParaRPr>
          </a:p>
          <a:p>
            <a:pPr algn="just" eaLnBrk="1" hangingPunct="1">
              <a:lnSpc>
                <a:spcPct val="80000"/>
              </a:lnSpc>
              <a:buFontTx/>
              <a:buNone/>
            </a:pPr>
            <a:endParaRPr lang="en-GB" sz="1600" dirty="0" smtClean="0">
              <a:latin typeface="Arial" charset="0"/>
            </a:endParaRPr>
          </a:p>
          <a:p>
            <a:pPr algn="just" eaLnBrk="1" hangingPunct="1">
              <a:lnSpc>
                <a:spcPct val="80000"/>
              </a:lnSpc>
              <a:buFontTx/>
              <a:buNone/>
            </a:pPr>
            <a:endParaRPr lang="en-GB" sz="1600" dirty="0" smtClean="0">
              <a:latin typeface="Arial" charset="0"/>
            </a:endParaRPr>
          </a:p>
          <a:p>
            <a:pPr algn="just" eaLnBrk="1" hangingPunct="1">
              <a:lnSpc>
                <a:spcPct val="80000"/>
              </a:lnSpc>
              <a:buFontTx/>
              <a:buNone/>
            </a:pPr>
            <a:endParaRPr lang="en-GB" sz="1600" dirty="0" smtClean="0">
              <a:latin typeface="Arial" charset="0"/>
            </a:endParaRPr>
          </a:p>
          <a:p>
            <a:pPr algn="just" eaLnBrk="1" hangingPunct="1">
              <a:lnSpc>
                <a:spcPct val="80000"/>
              </a:lnSpc>
              <a:buFontTx/>
              <a:buNone/>
            </a:pPr>
            <a:endParaRPr lang="en-GB" sz="1600" dirty="0" smtClean="0">
              <a:latin typeface="Arial" charset="0"/>
            </a:endParaRPr>
          </a:p>
          <a:p>
            <a:pPr algn="just" eaLnBrk="1" hangingPunct="1">
              <a:lnSpc>
                <a:spcPct val="80000"/>
              </a:lnSpc>
              <a:buFontTx/>
              <a:buNone/>
            </a:pPr>
            <a:endParaRPr lang="en-GB" sz="1600" dirty="0" smtClean="0">
              <a:latin typeface="Arial" charset="0"/>
            </a:endParaRPr>
          </a:p>
          <a:p>
            <a:pPr algn="just">
              <a:lnSpc>
                <a:spcPct val="80000"/>
              </a:lnSpc>
              <a:buNone/>
            </a:pPr>
            <a:r>
              <a:rPr lang="en-GB" sz="2000" dirty="0" smtClean="0">
                <a:latin typeface="Arial" charset="0"/>
              </a:rPr>
              <a:t>For a given value of X, there is one and only one combination of the 3 covariates </a:t>
            </a:r>
            <a:r>
              <a:rPr lang="en-GB" sz="2000" dirty="0">
                <a:latin typeface="Arial" charset="0"/>
              </a:rPr>
              <a:t>X</a:t>
            </a:r>
            <a:r>
              <a:rPr lang="en-GB" sz="2000" baseline="-25000" dirty="0">
                <a:latin typeface="Arial" charset="0"/>
              </a:rPr>
              <a:t>1</a:t>
            </a:r>
            <a:r>
              <a:rPr lang="en-GB" sz="2000" dirty="0">
                <a:latin typeface="Arial" charset="0"/>
              </a:rPr>
              <a:t>, X</a:t>
            </a:r>
            <a:r>
              <a:rPr lang="en-GB" sz="2000" baseline="-25000" dirty="0">
                <a:latin typeface="Arial" charset="0"/>
              </a:rPr>
              <a:t>2</a:t>
            </a:r>
            <a:r>
              <a:rPr lang="en-GB" sz="2000" dirty="0">
                <a:latin typeface="Arial" charset="0"/>
              </a:rPr>
              <a:t> and </a:t>
            </a:r>
            <a:r>
              <a:rPr lang="en-GB" sz="2000" dirty="0" smtClean="0">
                <a:latin typeface="Arial" charset="0"/>
              </a:rPr>
              <a:t>X</a:t>
            </a:r>
            <a:r>
              <a:rPr lang="en-GB" sz="2000" baseline="-25000" dirty="0" smtClean="0">
                <a:latin typeface="Arial" charset="0"/>
              </a:rPr>
              <a:t>3</a:t>
            </a:r>
            <a:r>
              <a:rPr lang="en-GB" sz="2000" dirty="0" smtClean="0">
                <a:latin typeface="Arial" charset="0"/>
              </a:rPr>
              <a:t>.</a:t>
            </a:r>
          </a:p>
          <a:p>
            <a:pPr algn="just">
              <a:lnSpc>
                <a:spcPct val="80000"/>
              </a:lnSpc>
              <a:buNone/>
            </a:pPr>
            <a:r>
              <a:rPr lang="en-GB" sz="2000" dirty="0" smtClean="0">
                <a:latin typeface="Arial" charset="0"/>
              </a:rPr>
              <a:t>If you know </a:t>
            </a:r>
            <a:r>
              <a:rPr lang="en-GB" sz="2000" dirty="0">
                <a:latin typeface="Arial" charset="0"/>
              </a:rPr>
              <a:t>X</a:t>
            </a:r>
            <a:r>
              <a:rPr lang="en-GB" sz="2000" baseline="-25000" dirty="0">
                <a:latin typeface="Arial" charset="0"/>
              </a:rPr>
              <a:t>1</a:t>
            </a:r>
            <a:r>
              <a:rPr lang="en-GB" sz="2000" dirty="0">
                <a:latin typeface="Arial" charset="0"/>
              </a:rPr>
              <a:t>, X</a:t>
            </a:r>
            <a:r>
              <a:rPr lang="en-GB" sz="2000" baseline="-25000" dirty="0">
                <a:latin typeface="Arial" charset="0"/>
              </a:rPr>
              <a:t>2</a:t>
            </a:r>
            <a:r>
              <a:rPr lang="en-GB" sz="2000" dirty="0">
                <a:latin typeface="Arial" charset="0"/>
              </a:rPr>
              <a:t> and X</a:t>
            </a:r>
            <a:r>
              <a:rPr lang="en-GB" sz="2000" baseline="-25000" dirty="0">
                <a:latin typeface="Arial" charset="0"/>
              </a:rPr>
              <a:t>3</a:t>
            </a:r>
            <a:r>
              <a:rPr lang="en-GB" sz="2000" dirty="0">
                <a:latin typeface="Arial" charset="0"/>
              </a:rPr>
              <a:t> </a:t>
            </a:r>
            <a:r>
              <a:rPr lang="en-GB" sz="2000" dirty="0" smtClean="0">
                <a:latin typeface="Arial" charset="0"/>
              </a:rPr>
              <a:t>, you also know X (and vice versa)</a:t>
            </a:r>
          </a:p>
          <a:p>
            <a:pPr algn="just" eaLnBrk="1" hangingPunct="1">
              <a:lnSpc>
                <a:spcPct val="80000"/>
              </a:lnSpc>
              <a:buFontTx/>
              <a:buNone/>
            </a:pPr>
            <a:r>
              <a:rPr lang="en-GB" sz="2000" dirty="0" smtClean="0">
                <a:latin typeface="Arial" charset="0"/>
              </a:rPr>
              <a:t>X</a:t>
            </a:r>
            <a:r>
              <a:rPr lang="en-GB" sz="2000" baseline="-25000" dirty="0" smtClean="0">
                <a:latin typeface="Arial" charset="0"/>
              </a:rPr>
              <a:t>1</a:t>
            </a:r>
            <a:r>
              <a:rPr lang="en-GB" sz="2000" dirty="0" smtClean="0">
                <a:latin typeface="Arial" charset="0"/>
              </a:rPr>
              <a:t>, X</a:t>
            </a:r>
            <a:r>
              <a:rPr lang="en-GB" sz="2000" baseline="-25000" dirty="0" smtClean="0">
                <a:latin typeface="Arial" charset="0"/>
              </a:rPr>
              <a:t>2</a:t>
            </a:r>
            <a:r>
              <a:rPr lang="en-GB" sz="2000" dirty="0" smtClean="0">
                <a:latin typeface="Arial" charset="0"/>
              </a:rPr>
              <a:t> and X</a:t>
            </a:r>
            <a:r>
              <a:rPr lang="en-GB" sz="2000" baseline="-25000" dirty="0" smtClean="0">
                <a:latin typeface="Arial" charset="0"/>
              </a:rPr>
              <a:t>3</a:t>
            </a:r>
            <a:r>
              <a:rPr lang="en-GB" sz="2000" dirty="0" smtClean="0">
                <a:latin typeface="Arial" charset="0"/>
              </a:rPr>
              <a:t> are called </a:t>
            </a:r>
            <a:r>
              <a:rPr lang="en-GB" sz="2000" b="1" dirty="0" smtClean="0">
                <a:latin typeface="Arial" charset="0"/>
              </a:rPr>
              <a:t>dummy variables</a:t>
            </a:r>
          </a:p>
          <a:p>
            <a:pPr algn="just" eaLnBrk="1" hangingPunct="1">
              <a:lnSpc>
                <a:spcPct val="80000"/>
              </a:lnSpc>
              <a:buFontTx/>
              <a:buNone/>
            </a:pPr>
            <a:endParaRPr lang="en-GB" sz="2000" dirty="0">
              <a:latin typeface="Arial" charset="0"/>
            </a:endParaRPr>
          </a:p>
        </p:txBody>
      </p:sp>
      <p:graphicFrame>
        <p:nvGraphicFramePr>
          <p:cNvPr id="30846" name="Group 1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9469535"/>
              </p:ext>
            </p:extLst>
          </p:nvPr>
        </p:nvGraphicFramePr>
        <p:xfrm>
          <a:off x="1217448" y="2858376"/>
          <a:ext cx="6085216" cy="1463676"/>
        </p:xfrm>
        <a:graphic>
          <a:graphicData uri="http://schemas.openxmlformats.org/drawingml/2006/table">
            <a:tbl>
              <a:tblPr/>
              <a:tblGrid>
                <a:gridCol w="1856827"/>
                <a:gridCol w="1185780"/>
                <a:gridCol w="1522300"/>
                <a:gridCol w="1520309"/>
              </a:tblGrid>
              <a:tr h="36591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6600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X</a:t>
                      </a:r>
                    </a:p>
                  </a:txBody>
                  <a:tcPr marT="45740" marB="45740"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X</a:t>
                      </a:r>
                      <a:r>
                        <a:rPr kumimoji="0" lang="en-US" sz="18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1</a:t>
                      </a:r>
                    </a:p>
                  </a:txBody>
                  <a:tcPr marT="45740" marB="45740"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X</a:t>
                      </a:r>
                      <a:r>
                        <a:rPr kumimoji="0" lang="en-US" sz="18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2</a:t>
                      </a:r>
                    </a:p>
                  </a:txBody>
                  <a:tcPr marT="45740" marB="45740"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X</a:t>
                      </a:r>
                      <a:r>
                        <a:rPr kumimoji="0" lang="en-US" sz="18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3</a:t>
                      </a:r>
                      <a:endParaRPr kumimoji="0" 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40" marB="45740"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91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6600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1 (Paris)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FF6600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40" marB="45740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1</a:t>
                      </a:r>
                    </a:p>
                  </a:txBody>
                  <a:tcPr marT="45740" marB="45740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0</a:t>
                      </a:r>
                    </a:p>
                  </a:txBody>
                  <a:tcPr marT="45740" marB="45740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0</a:t>
                      </a:r>
                    </a:p>
                  </a:txBody>
                  <a:tcPr marT="45740" marB="45740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91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6600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2 (Grenoble)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FF6600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40" marB="45740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0</a:t>
                      </a:r>
                    </a:p>
                  </a:txBody>
                  <a:tcPr marT="45740" marB="45740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1</a:t>
                      </a:r>
                    </a:p>
                  </a:txBody>
                  <a:tcPr marT="45740" marB="45740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0</a:t>
                      </a:r>
                    </a:p>
                  </a:txBody>
                  <a:tcPr marT="45740" marB="45740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91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6600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3 (St Tropez)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FF6600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T="45740" marB="45740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0</a:t>
                      </a:r>
                    </a:p>
                  </a:txBody>
                  <a:tcPr marT="45740" marB="45740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0</a:t>
                      </a:r>
                    </a:p>
                  </a:txBody>
                  <a:tcPr marT="45740" marB="45740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1</a:t>
                      </a:r>
                    </a:p>
                  </a:txBody>
                  <a:tcPr marT="45740" marB="45740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50202" name="Rectangle 9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GB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2AFB2F-7E8C-264A-977C-2DC7A98E2F89}" type="slidenum">
              <a:rPr lang="en-GB" smtClean="0"/>
              <a:t>22</a:t>
            </a:fld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87746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2875455"/>
          </a:xfrm>
        </p:spPr>
        <p:txBody>
          <a:bodyPr/>
          <a:lstStyle/>
          <a:p>
            <a:pPr algn="just" eaLnBrk="1" hangingPunct="1">
              <a:buFontTx/>
              <a:buNone/>
            </a:pPr>
            <a:r>
              <a:rPr lang="fr-FR" sz="2000" b="1" dirty="0">
                <a:solidFill>
                  <a:schemeClr val="accent1"/>
                </a:solidFill>
                <a:latin typeface="Arial" charset="0"/>
              </a:rPr>
              <a:t>2) </a:t>
            </a:r>
            <a:r>
              <a:rPr lang="fr-FR" sz="2000" b="1" dirty="0" smtClean="0">
                <a:solidFill>
                  <a:schemeClr val="accent1"/>
                </a:solidFill>
                <a:latin typeface="Arial" charset="0"/>
              </a:rPr>
              <a:t>One </a:t>
            </a:r>
            <a:r>
              <a:rPr lang="fr-FR" sz="2000" b="1" dirty="0" err="1" smtClean="0">
                <a:solidFill>
                  <a:schemeClr val="accent1"/>
                </a:solidFill>
                <a:latin typeface="Arial" charset="0"/>
              </a:rPr>
              <a:t>estimates</a:t>
            </a:r>
            <a:r>
              <a:rPr lang="fr-FR" sz="2000" b="1" dirty="0" smtClean="0">
                <a:solidFill>
                  <a:schemeClr val="accent1"/>
                </a:solidFill>
                <a:latin typeface="Arial" charset="0"/>
              </a:rPr>
              <a:t> a </a:t>
            </a:r>
            <a:r>
              <a:rPr lang="fr-FR" sz="2000" b="1" dirty="0" err="1" smtClean="0">
                <a:solidFill>
                  <a:schemeClr val="accent1"/>
                </a:solidFill>
                <a:latin typeface="Arial" charset="0"/>
              </a:rPr>
              <a:t>regression</a:t>
            </a:r>
            <a:r>
              <a:rPr lang="fr-FR" sz="2000" b="1" dirty="0" smtClean="0">
                <a:solidFill>
                  <a:schemeClr val="accent1"/>
                </a:solidFill>
                <a:latin typeface="Arial" charset="0"/>
              </a:rPr>
              <a:t> </a:t>
            </a:r>
            <a:r>
              <a:rPr lang="fr-FR" sz="2000" b="1" dirty="0" err="1" smtClean="0">
                <a:solidFill>
                  <a:schemeClr val="accent1"/>
                </a:solidFill>
                <a:latin typeface="Arial" charset="0"/>
              </a:rPr>
              <a:t>without</a:t>
            </a:r>
            <a:r>
              <a:rPr lang="fr-FR" sz="2000" b="1" dirty="0" smtClean="0">
                <a:solidFill>
                  <a:schemeClr val="accent1"/>
                </a:solidFill>
                <a:latin typeface="Arial" charset="0"/>
              </a:rPr>
              <a:t> </a:t>
            </a:r>
            <a:r>
              <a:rPr lang="fr-FR" sz="2000" b="1" dirty="0" smtClean="0">
                <a:solidFill>
                  <a:schemeClr val="accent1"/>
                </a:solidFill>
                <a:latin typeface="Arial" charset="0"/>
              </a:rPr>
              <a:t>the </a:t>
            </a:r>
            <a:r>
              <a:rPr lang="fr-FR" sz="2000" b="1" dirty="0" err="1" smtClean="0">
                <a:solidFill>
                  <a:schemeClr val="accent1"/>
                </a:solidFill>
                <a:latin typeface="Arial" charset="0"/>
              </a:rPr>
              <a:t>covariate</a:t>
            </a:r>
            <a:r>
              <a:rPr lang="fr-FR" sz="2000" b="1" dirty="0" smtClean="0">
                <a:solidFill>
                  <a:schemeClr val="accent1"/>
                </a:solidFill>
                <a:latin typeface="Arial" charset="0"/>
              </a:rPr>
              <a:t> X but </a:t>
            </a:r>
            <a:r>
              <a:rPr lang="fr-FR" sz="2000" b="1" dirty="0" err="1" smtClean="0">
                <a:solidFill>
                  <a:schemeClr val="accent1"/>
                </a:solidFill>
                <a:latin typeface="Arial" charset="0"/>
              </a:rPr>
              <a:t>with</a:t>
            </a:r>
            <a:r>
              <a:rPr lang="fr-FR" sz="2000" b="1" dirty="0" smtClean="0">
                <a:solidFill>
                  <a:schemeClr val="accent1"/>
                </a:solidFill>
                <a:latin typeface="Arial" charset="0"/>
              </a:rPr>
              <a:t> 2 of the </a:t>
            </a:r>
            <a:r>
              <a:rPr lang="fr-FR" sz="2000" b="1" dirty="0" err="1" smtClean="0">
                <a:solidFill>
                  <a:schemeClr val="accent1"/>
                </a:solidFill>
                <a:latin typeface="Arial" charset="0"/>
              </a:rPr>
              <a:t>newly</a:t>
            </a:r>
            <a:r>
              <a:rPr lang="fr-FR" sz="2000" b="1" dirty="0" smtClean="0">
                <a:solidFill>
                  <a:schemeClr val="accent1"/>
                </a:solidFill>
                <a:latin typeface="Arial" charset="0"/>
              </a:rPr>
              <a:t> </a:t>
            </a:r>
            <a:r>
              <a:rPr lang="fr-FR" sz="2000" b="1" dirty="0" err="1" smtClean="0">
                <a:solidFill>
                  <a:schemeClr val="accent1"/>
                </a:solidFill>
                <a:latin typeface="Arial" charset="0"/>
              </a:rPr>
              <a:t>created</a:t>
            </a:r>
            <a:r>
              <a:rPr lang="fr-FR" sz="2000" b="1" dirty="0" smtClean="0">
                <a:solidFill>
                  <a:schemeClr val="accent1"/>
                </a:solidFill>
                <a:latin typeface="Arial" charset="0"/>
              </a:rPr>
              <a:t> </a:t>
            </a:r>
            <a:r>
              <a:rPr lang="fr-FR" sz="2000" b="1" dirty="0" err="1" smtClean="0">
                <a:solidFill>
                  <a:schemeClr val="accent1"/>
                </a:solidFill>
                <a:latin typeface="Arial" charset="0"/>
              </a:rPr>
              <a:t>binary</a:t>
            </a:r>
            <a:r>
              <a:rPr lang="fr-FR" sz="2000" b="1" dirty="0" smtClean="0">
                <a:solidFill>
                  <a:schemeClr val="accent1"/>
                </a:solidFill>
                <a:latin typeface="Arial" charset="0"/>
              </a:rPr>
              <a:t> variables X</a:t>
            </a:r>
            <a:r>
              <a:rPr lang="fr-FR" sz="2000" b="1" baseline="-25000" dirty="0" smtClean="0">
                <a:solidFill>
                  <a:schemeClr val="accent1"/>
                </a:solidFill>
                <a:latin typeface="Arial" charset="0"/>
              </a:rPr>
              <a:t>2</a:t>
            </a:r>
            <a:r>
              <a:rPr lang="fr-FR" sz="2000" b="1" dirty="0" smtClean="0">
                <a:solidFill>
                  <a:schemeClr val="accent1"/>
                </a:solidFill>
                <a:latin typeface="Arial" charset="0"/>
              </a:rPr>
              <a:t> and </a:t>
            </a:r>
            <a:r>
              <a:rPr lang="fr-FR" sz="2000" b="1" dirty="0">
                <a:solidFill>
                  <a:schemeClr val="accent1"/>
                </a:solidFill>
                <a:latin typeface="Arial" charset="0"/>
              </a:rPr>
              <a:t>X</a:t>
            </a:r>
            <a:r>
              <a:rPr lang="fr-FR" sz="2000" b="1" baseline="-25000" dirty="0">
                <a:solidFill>
                  <a:schemeClr val="accent1"/>
                </a:solidFill>
                <a:latin typeface="Arial" charset="0"/>
              </a:rPr>
              <a:t>3</a:t>
            </a:r>
            <a:r>
              <a:rPr lang="fr-FR" sz="2000" b="1" dirty="0">
                <a:solidFill>
                  <a:schemeClr val="accent1"/>
                </a:solidFill>
                <a:latin typeface="Arial" charset="0"/>
              </a:rPr>
              <a:t>.</a:t>
            </a:r>
          </a:p>
          <a:p>
            <a:pPr algn="just" eaLnBrk="1" hangingPunct="1">
              <a:lnSpc>
                <a:spcPct val="80000"/>
              </a:lnSpc>
              <a:buFontTx/>
              <a:buNone/>
            </a:pPr>
            <a:endParaRPr lang="fr-FR" sz="2000" dirty="0">
              <a:latin typeface="Arial" charset="0"/>
            </a:endParaRPr>
          </a:p>
          <a:p>
            <a:pPr algn="just" eaLnBrk="1" hangingPunct="1">
              <a:lnSpc>
                <a:spcPct val="80000"/>
              </a:lnSpc>
              <a:buFontTx/>
              <a:buNone/>
            </a:pPr>
            <a:endParaRPr lang="fr-FR" sz="2000" dirty="0">
              <a:latin typeface="Arial" charset="0"/>
            </a:endParaRPr>
          </a:p>
          <a:p>
            <a:pPr algn="just" eaLnBrk="1" hangingPunct="1">
              <a:lnSpc>
                <a:spcPct val="80000"/>
              </a:lnSpc>
              <a:buFontTx/>
              <a:buNone/>
            </a:pPr>
            <a:endParaRPr lang="fr-FR" sz="2000" b="1" dirty="0">
              <a:latin typeface="Arial" charset="0"/>
            </a:endParaRPr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1256236" y="3625089"/>
            <a:ext cx="6684504" cy="767466"/>
          </a:xfrm>
          <a:prstGeom prst="rect">
            <a:avLst/>
          </a:prstGeom>
          <a:ln>
            <a:solidFill>
              <a:srgbClr val="FFFFFF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3200" dirty="0" smtClean="0">
                <a:solidFill>
                  <a:schemeClr val="accent1"/>
                </a:solidFill>
              </a:rPr>
              <a:t>E(Y)  = </a:t>
            </a:r>
            <a:r>
              <a:rPr lang="en-GB" sz="3200" dirty="0" smtClean="0">
                <a:solidFill>
                  <a:schemeClr val="accent1"/>
                </a:solidFill>
                <a:latin typeface="Symbol" charset="0"/>
                <a:cs typeface="Times New Roman" charset="0"/>
              </a:rPr>
              <a:t>a</a:t>
            </a:r>
            <a:r>
              <a:rPr lang="en-GB" sz="3200" dirty="0" smtClean="0">
                <a:solidFill>
                  <a:schemeClr val="accent1"/>
                </a:solidFill>
                <a:cs typeface="Times New Roman" charset="0"/>
              </a:rPr>
              <a:t> + </a:t>
            </a:r>
            <a:r>
              <a:rPr lang="en-GB" sz="3200" dirty="0" smtClean="0">
                <a:solidFill>
                  <a:schemeClr val="accent1"/>
                </a:solidFill>
                <a:latin typeface="Symbol" charset="0"/>
                <a:cs typeface="Times New Roman" charset="0"/>
              </a:rPr>
              <a:t>b</a:t>
            </a:r>
            <a:r>
              <a:rPr lang="en-GB" sz="3200" baseline="-25000" dirty="0" smtClean="0">
                <a:solidFill>
                  <a:schemeClr val="accent1"/>
                </a:solidFill>
                <a:latin typeface="+mj-lt"/>
                <a:cs typeface="Times New Roman" charset="0"/>
              </a:rPr>
              <a:t>2</a:t>
            </a:r>
            <a:r>
              <a:rPr lang="en-GB" sz="3200" b="1" dirty="0" smtClean="0">
                <a:solidFill>
                  <a:schemeClr val="accent1"/>
                </a:solidFill>
                <a:cs typeface="Times New Roman" charset="0"/>
              </a:rPr>
              <a:t>X</a:t>
            </a:r>
            <a:r>
              <a:rPr lang="en-GB" sz="3200" baseline="-25000" dirty="0">
                <a:solidFill>
                  <a:schemeClr val="accent1"/>
                </a:solidFill>
                <a:cs typeface="Times New Roman" charset="0"/>
              </a:rPr>
              <a:t>2</a:t>
            </a:r>
            <a:r>
              <a:rPr lang="en-GB" sz="3200" b="1" dirty="0" smtClean="0">
                <a:solidFill>
                  <a:schemeClr val="accent1"/>
                </a:solidFill>
                <a:cs typeface="Times New Roman" charset="0"/>
              </a:rPr>
              <a:t> +</a:t>
            </a:r>
            <a:r>
              <a:rPr lang="en-GB" sz="3200" dirty="0" smtClean="0">
                <a:solidFill>
                  <a:schemeClr val="accent1"/>
                </a:solidFill>
                <a:cs typeface="Times New Roman" charset="0"/>
              </a:rPr>
              <a:t> </a:t>
            </a:r>
            <a:r>
              <a:rPr lang="en-GB" sz="3200" dirty="0" smtClean="0">
                <a:solidFill>
                  <a:schemeClr val="accent1"/>
                </a:solidFill>
                <a:latin typeface="Symbol" charset="0"/>
                <a:cs typeface="Times New Roman" charset="0"/>
              </a:rPr>
              <a:t>b</a:t>
            </a:r>
            <a:r>
              <a:rPr lang="en-GB" sz="3200" baseline="-25000" dirty="0" smtClean="0">
                <a:solidFill>
                  <a:schemeClr val="accent1"/>
                </a:solidFill>
                <a:cs typeface="Times New Roman" charset="0"/>
              </a:rPr>
              <a:t>3</a:t>
            </a:r>
            <a:r>
              <a:rPr lang="en-GB" sz="3200" b="1" dirty="0" smtClean="0">
                <a:solidFill>
                  <a:schemeClr val="accent1"/>
                </a:solidFill>
                <a:cs typeface="Times New Roman" charset="0"/>
              </a:rPr>
              <a:t>X</a:t>
            </a:r>
            <a:r>
              <a:rPr lang="en-GB" sz="3200" baseline="-25000" dirty="0" smtClean="0">
                <a:solidFill>
                  <a:schemeClr val="accent1"/>
                </a:solidFill>
                <a:cs typeface="Times New Roman" charset="0"/>
              </a:rPr>
              <a:t>3</a:t>
            </a:r>
            <a:r>
              <a:rPr lang="en-GB" sz="3200" b="1" dirty="0" smtClean="0">
                <a:solidFill>
                  <a:schemeClr val="accent1"/>
                </a:solidFill>
                <a:cs typeface="Times New Roman" charset="0"/>
              </a:rPr>
              <a:t> </a:t>
            </a:r>
            <a:endParaRPr lang="en-GB" sz="3200" dirty="0">
              <a:solidFill>
                <a:schemeClr val="accent1"/>
              </a:solidFill>
            </a:endParaRPr>
          </a:p>
        </p:txBody>
      </p:sp>
      <p:sp>
        <p:nvSpPr>
          <p:cNvPr id="2" name="ZoneTexte 1"/>
          <p:cNvSpPr txBox="1"/>
          <p:nvPr/>
        </p:nvSpPr>
        <p:spPr>
          <a:xfrm>
            <a:off x="4470932" y="4957379"/>
            <a:ext cx="22597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The information on city is now incorporated in these 2 binary variables</a:t>
            </a:r>
            <a:endParaRPr lang="en-GB" dirty="0"/>
          </a:p>
        </p:txBody>
      </p:sp>
      <p:cxnSp>
        <p:nvCxnSpPr>
          <p:cNvPr id="4" name="Connecteur droit avec flèche 3"/>
          <p:cNvCxnSpPr/>
          <p:nvPr/>
        </p:nvCxnSpPr>
        <p:spPr>
          <a:xfrm flipH="1" flipV="1">
            <a:off x="5096162" y="4151586"/>
            <a:ext cx="464207" cy="80579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avec flèche 8"/>
          <p:cNvCxnSpPr/>
          <p:nvPr/>
        </p:nvCxnSpPr>
        <p:spPr>
          <a:xfrm flipV="1">
            <a:off x="5718024" y="4151586"/>
            <a:ext cx="508000" cy="80579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2AFB2F-7E8C-264A-977C-2DC7A98E2F89}" type="slidenum">
              <a:rPr lang="en-GB" smtClean="0"/>
              <a:t>23</a:t>
            </a:fld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5967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476250"/>
            <a:ext cx="8229600" cy="3097267"/>
          </a:xfrm>
        </p:spPr>
        <p:txBody>
          <a:bodyPr>
            <a:normAutofit/>
          </a:bodyPr>
          <a:lstStyle/>
          <a:p>
            <a:pPr algn="just" eaLnBrk="1" hangingPunct="1">
              <a:lnSpc>
                <a:spcPct val="80000"/>
              </a:lnSpc>
              <a:buFontTx/>
              <a:buNone/>
            </a:pPr>
            <a:r>
              <a:rPr lang="fr-FR" sz="2400" b="1" dirty="0" err="1" smtClean="0">
                <a:solidFill>
                  <a:srgbClr val="4F81BD"/>
                </a:solidFill>
                <a:latin typeface="Arial" charset="0"/>
              </a:rPr>
              <a:t>Dummy</a:t>
            </a:r>
            <a:r>
              <a:rPr lang="fr-FR" sz="2400" b="1" dirty="0" smtClean="0">
                <a:solidFill>
                  <a:srgbClr val="4F81BD"/>
                </a:solidFill>
                <a:latin typeface="Arial" charset="0"/>
              </a:rPr>
              <a:t> variables: </a:t>
            </a:r>
            <a:r>
              <a:rPr lang="fr-FR" sz="2400" b="1" dirty="0" err="1" smtClean="0">
                <a:solidFill>
                  <a:srgbClr val="4F81BD"/>
                </a:solidFill>
                <a:latin typeface="Arial" charset="0"/>
              </a:rPr>
              <a:t>why</a:t>
            </a:r>
            <a:r>
              <a:rPr lang="fr-FR" sz="2400" b="1" dirty="0" smtClean="0">
                <a:solidFill>
                  <a:srgbClr val="4F81BD"/>
                </a:solidFill>
                <a:latin typeface="Arial" charset="0"/>
              </a:rPr>
              <a:t> </a:t>
            </a:r>
            <a:r>
              <a:rPr lang="fr-FR" sz="2400" b="1" dirty="0" err="1" smtClean="0">
                <a:solidFill>
                  <a:srgbClr val="4F81BD"/>
                </a:solidFill>
                <a:latin typeface="Arial" charset="0"/>
              </a:rPr>
              <a:t>does</a:t>
            </a:r>
            <a:r>
              <a:rPr lang="fr-FR" sz="2400" b="1" dirty="0" smtClean="0">
                <a:solidFill>
                  <a:srgbClr val="4F81BD"/>
                </a:solidFill>
                <a:latin typeface="Arial" charset="0"/>
              </a:rPr>
              <a:t> </a:t>
            </a:r>
            <a:r>
              <a:rPr lang="fr-FR" sz="2400" b="1" dirty="0" err="1" smtClean="0">
                <a:solidFill>
                  <a:srgbClr val="4F81BD"/>
                </a:solidFill>
                <a:latin typeface="Arial" charset="0"/>
              </a:rPr>
              <a:t>it</a:t>
            </a:r>
            <a:r>
              <a:rPr lang="fr-FR" sz="2400" b="1" dirty="0" smtClean="0">
                <a:solidFill>
                  <a:srgbClr val="4F81BD"/>
                </a:solidFill>
                <a:latin typeface="Arial" charset="0"/>
              </a:rPr>
              <a:t> </a:t>
            </a:r>
            <a:r>
              <a:rPr lang="fr-FR" sz="2400" b="1" dirty="0" err="1" smtClean="0">
                <a:solidFill>
                  <a:srgbClr val="4F81BD"/>
                </a:solidFill>
                <a:latin typeface="Arial" charset="0"/>
              </a:rPr>
              <a:t>work</a:t>
            </a:r>
            <a:r>
              <a:rPr lang="fr-FR" sz="2400" b="1" dirty="0" smtClean="0">
                <a:solidFill>
                  <a:srgbClr val="4F81BD"/>
                </a:solidFill>
                <a:latin typeface="Arial" charset="0"/>
              </a:rPr>
              <a:t>?</a:t>
            </a:r>
            <a:endParaRPr lang="fr-FR" sz="2400" b="1" dirty="0">
              <a:solidFill>
                <a:srgbClr val="4F81BD"/>
              </a:solidFill>
              <a:latin typeface="Arial" charset="0"/>
            </a:endParaRPr>
          </a:p>
          <a:p>
            <a:pPr algn="just" eaLnBrk="1" hangingPunct="1">
              <a:lnSpc>
                <a:spcPct val="80000"/>
              </a:lnSpc>
              <a:buFontTx/>
              <a:buNone/>
            </a:pPr>
            <a:endParaRPr lang="fr-FR" sz="2400" dirty="0">
              <a:solidFill>
                <a:srgbClr val="0000FF"/>
              </a:solidFill>
              <a:latin typeface="Arial" charset="0"/>
            </a:endParaRPr>
          </a:p>
          <a:p>
            <a:pPr algn="just" eaLnBrk="1" hangingPunct="1">
              <a:lnSpc>
                <a:spcPct val="80000"/>
              </a:lnSpc>
              <a:buFontTx/>
              <a:buNone/>
            </a:pPr>
            <a:endParaRPr lang="fr-FR" sz="1600" dirty="0">
              <a:latin typeface="Arial" charset="0"/>
            </a:endParaRPr>
          </a:p>
          <a:p>
            <a:pPr algn="just" eaLnBrk="1" hangingPunct="1">
              <a:lnSpc>
                <a:spcPct val="80000"/>
              </a:lnSpc>
              <a:buFontTx/>
              <a:buNone/>
            </a:pPr>
            <a:r>
              <a:rPr lang="fr-FR" sz="1800" dirty="0" smtClean="0">
                <a:latin typeface="Arial" charset="0"/>
              </a:rPr>
              <a:t>Let us </a:t>
            </a:r>
            <a:r>
              <a:rPr lang="fr-FR" sz="1800" dirty="0" err="1" smtClean="0">
                <a:latin typeface="Arial" charset="0"/>
              </a:rPr>
              <a:t>write</a:t>
            </a:r>
            <a:r>
              <a:rPr lang="fr-FR" sz="1800" dirty="0" smtClean="0">
                <a:latin typeface="Arial" charset="0"/>
              </a:rPr>
              <a:t> Y</a:t>
            </a:r>
            <a:r>
              <a:rPr lang="fr-FR" sz="1800" baseline="-25000" dirty="0" smtClean="0">
                <a:latin typeface="Arial" charset="0"/>
              </a:rPr>
              <a:t>1</a:t>
            </a:r>
            <a:r>
              <a:rPr lang="fr-FR" sz="1800" dirty="0" smtClean="0">
                <a:latin typeface="Arial" charset="0"/>
              </a:rPr>
              <a:t> the </a:t>
            </a:r>
            <a:r>
              <a:rPr lang="fr-FR" sz="1800" dirty="0" err="1" smtClean="0">
                <a:latin typeface="Arial" charset="0"/>
              </a:rPr>
              <a:t>mean</a:t>
            </a:r>
            <a:r>
              <a:rPr lang="fr-FR" sz="1800" dirty="0" smtClean="0">
                <a:latin typeface="Arial" charset="0"/>
              </a:rPr>
              <a:t> value of Y in the city </a:t>
            </a:r>
            <a:r>
              <a:rPr lang="fr-FR" sz="1800" dirty="0" err="1" smtClean="0">
                <a:latin typeface="Arial" charset="0"/>
              </a:rPr>
              <a:t>corresponding</a:t>
            </a:r>
            <a:r>
              <a:rPr lang="fr-FR" sz="1800" dirty="0" smtClean="0">
                <a:latin typeface="Arial" charset="0"/>
              </a:rPr>
              <a:t> to X</a:t>
            </a:r>
            <a:r>
              <a:rPr lang="fr-FR" sz="1800" dirty="0">
                <a:latin typeface="Arial" charset="0"/>
              </a:rPr>
              <a:t>=1</a:t>
            </a:r>
          </a:p>
          <a:p>
            <a:pPr algn="just" eaLnBrk="1" hangingPunct="1">
              <a:lnSpc>
                <a:spcPct val="80000"/>
              </a:lnSpc>
              <a:buFontTx/>
              <a:buNone/>
            </a:pPr>
            <a:endParaRPr lang="fr-FR" sz="1800" dirty="0">
              <a:latin typeface="Arial" charset="0"/>
            </a:endParaRPr>
          </a:p>
          <a:p>
            <a:pPr algn="just" eaLnBrk="1" hangingPunct="1">
              <a:lnSpc>
                <a:spcPct val="80000"/>
              </a:lnSpc>
              <a:buFont typeface="Wingdings" charset="0"/>
              <a:buChar char="q"/>
            </a:pPr>
            <a:r>
              <a:rPr lang="fr-FR" sz="1800" dirty="0" smtClean="0">
                <a:latin typeface="Arial" charset="0"/>
              </a:rPr>
              <a:t>X</a:t>
            </a:r>
            <a:r>
              <a:rPr lang="fr-FR" sz="1800" dirty="0">
                <a:latin typeface="Arial" charset="0"/>
              </a:rPr>
              <a:t>=1 </a:t>
            </a:r>
            <a:r>
              <a:rPr lang="fr-FR" sz="1800" dirty="0">
                <a:latin typeface="Arial" charset="0"/>
                <a:sym typeface="Wingdings" charset="0"/>
              </a:rPr>
              <a:t> </a:t>
            </a:r>
            <a:r>
              <a:rPr lang="fr-FR" sz="1800" dirty="0">
                <a:latin typeface="Arial" charset="0"/>
              </a:rPr>
              <a:t> X</a:t>
            </a:r>
            <a:r>
              <a:rPr lang="fr-FR" sz="1800" baseline="-25000" dirty="0">
                <a:latin typeface="Arial" charset="0"/>
              </a:rPr>
              <a:t>2</a:t>
            </a:r>
            <a:r>
              <a:rPr lang="fr-FR" sz="1800" dirty="0">
                <a:latin typeface="Arial" charset="0"/>
              </a:rPr>
              <a:t>=0 </a:t>
            </a:r>
            <a:r>
              <a:rPr lang="fr-FR" sz="1800" dirty="0" smtClean="0">
                <a:latin typeface="Arial" charset="0"/>
              </a:rPr>
              <a:t>and X</a:t>
            </a:r>
            <a:r>
              <a:rPr lang="fr-FR" sz="1800" baseline="-25000" dirty="0" smtClean="0">
                <a:latin typeface="Arial" charset="0"/>
              </a:rPr>
              <a:t>3</a:t>
            </a:r>
            <a:r>
              <a:rPr lang="fr-FR" sz="1800" dirty="0">
                <a:latin typeface="Arial" charset="0"/>
              </a:rPr>
              <a:t>=</a:t>
            </a:r>
            <a:r>
              <a:rPr lang="fr-FR" sz="1800" dirty="0" smtClean="0">
                <a:latin typeface="Arial" charset="0"/>
              </a:rPr>
              <a:t>0:  E(Y</a:t>
            </a:r>
            <a:r>
              <a:rPr lang="fr-FR" sz="1800" baseline="-25000" dirty="0" smtClean="0">
                <a:latin typeface="Arial" charset="0"/>
              </a:rPr>
              <a:t>1</a:t>
            </a:r>
            <a:r>
              <a:rPr lang="fr-FR" sz="1800" dirty="0">
                <a:latin typeface="Arial" charset="0"/>
              </a:rPr>
              <a:t>)= </a:t>
            </a:r>
            <a:r>
              <a:rPr lang="fr-FR" sz="1800" dirty="0" smtClean="0">
                <a:latin typeface="Symbol" charset="0"/>
              </a:rPr>
              <a:t>a + </a:t>
            </a:r>
            <a:r>
              <a:rPr lang="fr-FR" sz="1800" dirty="0" err="1" smtClean="0">
                <a:latin typeface="Symbol" charset="0"/>
              </a:rPr>
              <a:t>g</a:t>
            </a:r>
            <a:r>
              <a:rPr lang="fr-FR" sz="1800" dirty="0" err="1" smtClean="0">
                <a:latin typeface="+mj-lt"/>
              </a:rPr>
              <a:t>Z</a:t>
            </a:r>
            <a:endParaRPr lang="fr-FR" sz="1800" dirty="0" smtClean="0">
              <a:latin typeface="+mj-lt"/>
            </a:endParaRPr>
          </a:p>
          <a:p>
            <a:pPr algn="just" eaLnBrk="1" hangingPunct="1">
              <a:lnSpc>
                <a:spcPct val="80000"/>
              </a:lnSpc>
              <a:buFontTx/>
              <a:buNone/>
            </a:pPr>
            <a:endParaRPr lang="fr-FR" sz="1800" dirty="0" smtClean="0">
              <a:latin typeface="Arial" charset="0"/>
            </a:endParaRPr>
          </a:p>
          <a:p>
            <a:pPr algn="just">
              <a:lnSpc>
                <a:spcPct val="80000"/>
              </a:lnSpc>
              <a:buFont typeface="Wingdings" charset="0"/>
              <a:buChar char="q"/>
            </a:pPr>
            <a:r>
              <a:rPr lang="fr-FR" sz="1800" dirty="0" smtClean="0">
                <a:latin typeface="Arial" charset="0"/>
              </a:rPr>
              <a:t>X</a:t>
            </a:r>
            <a:r>
              <a:rPr lang="fr-FR" sz="1800" dirty="0">
                <a:latin typeface="Arial" charset="0"/>
              </a:rPr>
              <a:t>=2 </a:t>
            </a:r>
            <a:r>
              <a:rPr lang="fr-FR" sz="1800" dirty="0">
                <a:latin typeface="Arial" charset="0"/>
                <a:sym typeface="Wingdings" charset="0"/>
              </a:rPr>
              <a:t>  </a:t>
            </a:r>
            <a:r>
              <a:rPr lang="fr-FR" sz="1800" dirty="0">
                <a:latin typeface="Arial" charset="0"/>
              </a:rPr>
              <a:t> X</a:t>
            </a:r>
            <a:r>
              <a:rPr lang="fr-FR" sz="1800" baseline="-25000" dirty="0">
                <a:latin typeface="Arial" charset="0"/>
              </a:rPr>
              <a:t>2</a:t>
            </a:r>
            <a:r>
              <a:rPr lang="fr-FR" sz="1800" dirty="0">
                <a:latin typeface="Arial" charset="0"/>
              </a:rPr>
              <a:t>=1 and X</a:t>
            </a:r>
            <a:r>
              <a:rPr lang="fr-FR" sz="1800" baseline="-25000" dirty="0" smtClean="0">
                <a:latin typeface="Arial" charset="0"/>
              </a:rPr>
              <a:t>3</a:t>
            </a:r>
            <a:r>
              <a:rPr lang="fr-FR" sz="1800" dirty="0">
                <a:latin typeface="Arial" charset="0"/>
              </a:rPr>
              <a:t>=</a:t>
            </a:r>
            <a:r>
              <a:rPr lang="fr-FR" sz="1800" dirty="0" smtClean="0">
                <a:latin typeface="Arial" charset="0"/>
              </a:rPr>
              <a:t>0</a:t>
            </a:r>
            <a:r>
              <a:rPr lang="fr-FR" sz="1800" dirty="0">
                <a:latin typeface="Arial" charset="0"/>
              </a:rPr>
              <a:t>: E(</a:t>
            </a:r>
            <a:r>
              <a:rPr lang="fr-FR" sz="1800" dirty="0" smtClean="0">
                <a:latin typeface="Arial" charset="0"/>
              </a:rPr>
              <a:t>Y</a:t>
            </a:r>
            <a:r>
              <a:rPr lang="fr-FR" sz="1800" baseline="-25000" dirty="0" smtClean="0">
                <a:latin typeface="Arial" charset="0"/>
              </a:rPr>
              <a:t>2</a:t>
            </a:r>
            <a:r>
              <a:rPr lang="fr-FR" sz="1800" dirty="0">
                <a:latin typeface="Arial" charset="0"/>
              </a:rPr>
              <a:t>)= </a:t>
            </a:r>
            <a:r>
              <a:rPr lang="fr-FR" sz="1800" dirty="0">
                <a:latin typeface="Symbol" charset="0"/>
              </a:rPr>
              <a:t>a</a:t>
            </a:r>
            <a:r>
              <a:rPr lang="fr-FR" sz="1800" dirty="0">
                <a:latin typeface="Arial" charset="0"/>
              </a:rPr>
              <a:t> + </a:t>
            </a:r>
            <a:r>
              <a:rPr lang="fr-FR" sz="1800" dirty="0" smtClean="0">
                <a:latin typeface="Symbol" charset="0"/>
              </a:rPr>
              <a:t>b</a:t>
            </a:r>
            <a:r>
              <a:rPr lang="fr-FR" sz="1800" baseline="-25000" dirty="0" smtClean="0">
                <a:latin typeface="Arial" charset="0"/>
              </a:rPr>
              <a:t>2 </a:t>
            </a:r>
            <a:r>
              <a:rPr lang="fr-FR" sz="1800" dirty="0">
                <a:latin typeface="Symbol" charset="0"/>
              </a:rPr>
              <a:t>+ </a:t>
            </a:r>
            <a:r>
              <a:rPr lang="fr-FR" sz="1800" dirty="0" err="1">
                <a:latin typeface="Symbol" charset="0"/>
              </a:rPr>
              <a:t>g</a:t>
            </a:r>
            <a:r>
              <a:rPr lang="fr-FR" sz="1800" dirty="0" err="1"/>
              <a:t>Z</a:t>
            </a:r>
            <a:endParaRPr lang="fr-FR" sz="1800" dirty="0" smtClean="0">
              <a:latin typeface="Arial" charset="0"/>
            </a:endParaRPr>
          </a:p>
          <a:p>
            <a:pPr algn="just" eaLnBrk="1" hangingPunct="1">
              <a:lnSpc>
                <a:spcPct val="80000"/>
              </a:lnSpc>
              <a:buFontTx/>
              <a:buNone/>
            </a:pPr>
            <a:endParaRPr lang="fr-FR" sz="1800" dirty="0" smtClean="0">
              <a:latin typeface="Arial" charset="0"/>
            </a:endParaRPr>
          </a:p>
          <a:p>
            <a:pPr algn="just">
              <a:lnSpc>
                <a:spcPct val="80000"/>
              </a:lnSpc>
              <a:buFont typeface="Wingdings" charset="0"/>
              <a:buChar char="q"/>
            </a:pPr>
            <a:r>
              <a:rPr lang="fr-FR" sz="1800" dirty="0" smtClean="0">
                <a:latin typeface="Arial" charset="0"/>
              </a:rPr>
              <a:t>X</a:t>
            </a:r>
            <a:r>
              <a:rPr lang="fr-FR" sz="1800" dirty="0">
                <a:latin typeface="Arial" charset="0"/>
              </a:rPr>
              <a:t>=3 </a:t>
            </a:r>
            <a:r>
              <a:rPr lang="fr-FR" sz="1800" dirty="0">
                <a:latin typeface="Arial" charset="0"/>
                <a:sym typeface="Wingdings" charset="0"/>
              </a:rPr>
              <a:t></a:t>
            </a:r>
            <a:r>
              <a:rPr lang="fr-FR" sz="1800" dirty="0">
                <a:latin typeface="Arial" charset="0"/>
              </a:rPr>
              <a:t> X</a:t>
            </a:r>
            <a:r>
              <a:rPr lang="fr-FR" sz="1800" baseline="-25000" dirty="0">
                <a:latin typeface="Arial" charset="0"/>
              </a:rPr>
              <a:t>2</a:t>
            </a:r>
            <a:r>
              <a:rPr lang="fr-FR" sz="1800" dirty="0">
                <a:latin typeface="Arial" charset="0"/>
              </a:rPr>
              <a:t>=0 and X</a:t>
            </a:r>
            <a:r>
              <a:rPr lang="fr-FR" sz="1800" baseline="-25000" dirty="0" smtClean="0">
                <a:latin typeface="Arial" charset="0"/>
              </a:rPr>
              <a:t>3</a:t>
            </a:r>
            <a:r>
              <a:rPr lang="fr-FR" sz="1800" dirty="0">
                <a:latin typeface="Arial" charset="0"/>
              </a:rPr>
              <a:t>=</a:t>
            </a:r>
            <a:r>
              <a:rPr lang="fr-FR" sz="1800" dirty="0" smtClean="0">
                <a:latin typeface="Arial" charset="0"/>
              </a:rPr>
              <a:t>1</a:t>
            </a:r>
            <a:r>
              <a:rPr lang="fr-FR" sz="1800" dirty="0">
                <a:latin typeface="Arial" charset="0"/>
              </a:rPr>
              <a:t>: </a:t>
            </a:r>
            <a:r>
              <a:rPr lang="fr-FR" sz="1800" dirty="0" smtClean="0">
                <a:latin typeface="Arial" charset="0"/>
              </a:rPr>
              <a:t>  E</a:t>
            </a:r>
            <a:r>
              <a:rPr lang="fr-FR" sz="1800" dirty="0">
                <a:latin typeface="Arial" charset="0"/>
              </a:rPr>
              <a:t>(</a:t>
            </a:r>
            <a:r>
              <a:rPr lang="fr-FR" sz="1800" dirty="0" smtClean="0">
                <a:latin typeface="Arial" charset="0"/>
              </a:rPr>
              <a:t>Y</a:t>
            </a:r>
            <a:r>
              <a:rPr lang="fr-FR" sz="1800" baseline="-25000" dirty="0" smtClean="0">
                <a:latin typeface="Arial" charset="0"/>
              </a:rPr>
              <a:t>3</a:t>
            </a:r>
            <a:r>
              <a:rPr lang="fr-FR" sz="1800" dirty="0">
                <a:latin typeface="Arial" charset="0"/>
              </a:rPr>
              <a:t>)= </a:t>
            </a:r>
            <a:r>
              <a:rPr lang="fr-FR" sz="1800" dirty="0">
                <a:latin typeface="Symbol" charset="0"/>
              </a:rPr>
              <a:t>a</a:t>
            </a:r>
            <a:r>
              <a:rPr lang="fr-FR" sz="1800" dirty="0">
                <a:latin typeface="Arial" charset="0"/>
              </a:rPr>
              <a:t> + </a:t>
            </a:r>
            <a:r>
              <a:rPr lang="fr-FR" sz="1800" dirty="0" smtClean="0">
                <a:latin typeface="Symbol" charset="0"/>
              </a:rPr>
              <a:t>b</a:t>
            </a:r>
            <a:r>
              <a:rPr lang="fr-FR" sz="1800" baseline="-25000" dirty="0" smtClean="0">
                <a:latin typeface="Arial" charset="0"/>
              </a:rPr>
              <a:t>3 </a:t>
            </a:r>
            <a:r>
              <a:rPr lang="fr-FR" sz="1800" dirty="0">
                <a:latin typeface="Symbol" charset="0"/>
              </a:rPr>
              <a:t>+ </a:t>
            </a:r>
            <a:r>
              <a:rPr lang="fr-FR" sz="1800" dirty="0" err="1">
                <a:latin typeface="Symbol" charset="0"/>
              </a:rPr>
              <a:t>g</a:t>
            </a:r>
            <a:r>
              <a:rPr lang="fr-FR" sz="1800" dirty="0" err="1"/>
              <a:t>Z</a:t>
            </a:r>
            <a:endParaRPr lang="fr-FR" sz="1800" dirty="0">
              <a:latin typeface="Arial" charset="0"/>
            </a:endParaRPr>
          </a:p>
          <a:p>
            <a:pPr algn="just" eaLnBrk="1" hangingPunct="1">
              <a:lnSpc>
                <a:spcPct val="80000"/>
              </a:lnSpc>
              <a:buFontTx/>
              <a:buNone/>
            </a:pPr>
            <a:endParaRPr lang="fr-FR" sz="1800" dirty="0">
              <a:latin typeface="Arial" charset="0"/>
            </a:endParaRPr>
          </a:p>
          <a:p>
            <a:pPr algn="just" eaLnBrk="1" hangingPunct="1">
              <a:lnSpc>
                <a:spcPct val="80000"/>
              </a:lnSpc>
              <a:buFontTx/>
              <a:buNone/>
            </a:pPr>
            <a:endParaRPr lang="fr-FR" sz="1600" dirty="0">
              <a:latin typeface="Arial" charset="0"/>
            </a:endParaRPr>
          </a:p>
        </p:txBody>
      </p:sp>
      <p:sp>
        <p:nvSpPr>
          <p:cNvPr id="52226" name="Text Box 4"/>
          <p:cNvSpPr txBox="1">
            <a:spLocks noChangeArrowheads="1"/>
          </p:cNvSpPr>
          <p:nvPr/>
        </p:nvSpPr>
        <p:spPr bwMode="auto">
          <a:xfrm>
            <a:off x="5516562" y="2037329"/>
            <a:ext cx="356393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fr-FR" sz="1200" dirty="0">
                <a:solidFill>
                  <a:srgbClr val="4F81BD"/>
                </a:solidFill>
                <a:sym typeface="Wingdings" charset="0"/>
              </a:rPr>
              <a:t></a:t>
            </a:r>
            <a:r>
              <a:rPr lang="fr-FR" sz="1200" dirty="0">
                <a:solidFill>
                  <a:srgbClr val="4F81BD"/>
                </a:solidFill>
              </a:rPr>
              <a:t> </a:t>
            </a:r>
            <a:r>
              <a:rPr lang="fr-FR" sz="1600" dirty="0" smtClean="0">
                <a:solidFill>
                  <a:srgbClr val="4F81BD"/>
                </a:solidFill>
                <a:latin typeface="Symbol" charset="0"/>
              </a:rPr>
              <a:t>b</a:t>
            </a:r>
            <a:r>
              <a:rPr lang="fr-FR" sz="1600" baseline="-25000" dirty="0" smtClean="0">
                <a:solidFill>
                  <a:srgbClr val="4F81BD"/>
                </a:solidFill>
              </a:rPr>
              <a:t>2</a:t>
            </a:r>
            <a:r>
              <a:rPr lang="fr-FR" sz="1600" dirty="0" smtClean="0">
                <a:solidFill>
                  <a:srgbClr val="4F81BD"/>
                </a:solidFill>
              </a:rPr>
              <a:t> </a:t>
            </a:r>
            <a:r>
              <a:rPr lang="fr-FR" sz="1600" dirty="0" err="1" smtClean="0">
                <a:solidFill>
                  <a:srgbClr val="4F81BD"/>
                </a:solidFill>
              </a:rPr>
              <a:t>is</a:t>
            </a:r>
            <a:r>
              <a:rPr lang="fr-FR" sz="1600" dirty="0" smtClean="0">
                <a:solidFill>
                  <a:srgbClr val="4F81BD"/>
                </a:solidFill>
              </a:rPr>
              <a:t> an </a:t>
            </a:r>
            <a:r>
              <a:rPr lang="fr-FR" sz="1600" dirty="0" err="1" smtClean="0">
                <a:solidFill>
                  <a:srgbClr val="4F81BD"/>
                </a:solidFill>
              </a:rPr>
              <a:t>estimate</a:t>
            </a:r>
            <a:r>
              <a:rPr lang="fr-FR" sz="1600" dirty="0" smtClean="0">
                <a:solidFill>
                  <a:srgbClr val="4F81BD"/>
                </a:solidFill>
              </a:rPr>
              <a:t> of the </a:t>
            </a:r>
            <a:r>
              <a:rPr lang="fr-FR" sz="1600" dirty="0" err="1" smtClean="0">
                <a:solidFill>
                  <a:srgbClr val="4F81BD"/>
                </a:solidFill>
              </a:rPr>
              <a:t>difference</a:t>
            </a:r>
            <a:r>
              <a:rPr lang="fr-FR" sz="1600" dirty="0" smtClean="0">
                <a:solidFill>
                  <a:srgbClr val="4F81BD"/>
                </a:solidFill>
              </a:rPr>
              <a:t> in Y </a:t>
            </a:r>
            <a:r>
              <a:rPr lang="fr-FR" sz="1600" dirty="0" err="1" smtClean="0">
                <a:solidFill>
                  <a:srgbClr val="4F81BD"/>
                </a:solidFill>
              </a:rPr>
              <a:t>between</a:t>
            </a:r>
            <a:r>
              <a:rPr lang="fr-FR" sz="1600" dirty="0" smtClean="0">
                <a:solidFill>
                  <a:srgbClr val="4F81BD"/>
                </a:solidFill>
              </a:rPr>
              <a:t> </a:t>
            </a:r>
            <a:r>
              <a:rPr lang="fr-FR" sz="1600" dirty="0" err="1" smtClean="0">
                <a:solidFill>
                  <a:srgbClr val="4F81BD"/>
                </a:solidFill>
              </a:rPr>
              <a:t>cities</a:t>
            </a:r>
            <a:r>
              <a:rPr lang="fr-FR" sz="1600" dirty="0" smtClean="0">
                <a:solidFill>
                  <a:srgbClr val="4F81BD"/>
                </a:solidFill>
              </a:rPr>
              <a:t> 2 and 1 (</a:t>
            </a:r>
            <a:r>
              <a:rPr lang="fr-FR" sz="1600" dirty="0" err="1" smtClean="0">
                <a:solidFill>
                  <a:srgbClr val="4F81BD"/>
                </a:solidFill>
              </a:rPr>
              <a:t>adjusted</a:t>
            </a:r>
            <a:r>
              <a:rPr lang="fr-FR" sz="1600" dirty="0" smtClean="0">
                <a:solidFill>
                  <a:srgbClr val="4F81BD"/>
                </a:solidFill>
              </a:rPr>
              <a:t> for Z)</a:t>
            </a:r>
            <a:endParaRPr lang="en-US" sz="1800" dirty="0">
              <a:solidFill>
                <a:srgbClr val="4F81BD"/>
              </a:solidFill>
            </a:endParaRPr>
          </a:p>
        </p:txBody>
      </p:sp>
      <p:sp>
        <p:nvSpPr>
          <p:cNvPr id="52227" name="AutoShape 5"/>
          <p:cNvSpPr>
            <a:spLocks/>
          </p:cNvSpPr>
          <p:nvPr/>
        </p:nvSpPr>
        <p:spPr bwMode="auto">
          <a:xfrm>
            <a:off x="5422900" y="2037329"/>
            <a:ext cx="114300" cy="800100"/>
          </a:xfrm>
          <a:prstGeom prst="rightBrace">
            <a:avLst>
              <a:gd name="adj1" fmla="val 58333"/>
              <a:gd name="adj2" fmla="val 50000"/>
            </a:avLst>
          </a:prstGeom>
          <a:noFill/>
          <a:ln w="9525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52228" name="Text Box 6"/>
          <p:cNvSpPr txBox="1">
            <a:spLocks noChangeArrowheads="1"/>
          </p:cNvSpPr>
          <p:nvPr/>
        </p:nvSpPr>
        <p:spPr bwMode="auto">
          <a:xfrm>
            <a:off x="5580062" y="2990147"/>
            <a:ext cx="350043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fr-FR" sz="1200" dirty="0" smtClean="0">
                <a:solidFill>
                  <a:srgbClr val="4F81BD"/>
                </a:solidFill>
                <a:sym typeface="Wingdings" charset="0"/>
              </a:rPr>
              <a:t></a:t>
            </a:r>
            <a:r>
              <a:rPr lang="fr-FR" sz="1200" dirty="0" smtClean="0">
                <a:solidFill>
                  <a:srgbClr val="4F81BD"/>
                </a:solidFill>
              </a:rPr>
              <a:t> </a:t>
            </a:r>
            <a:r>
              <a:rPr lang="fr-FR" sz="1600" dirty="0" smtClean="0">
                <a:solidFill>
                  <a:srgbClr val="4F81BD"/>
                </a:solidFill>
                <a:latin typeface="Symbol" charset="0"/>
              </a:rPr>
              <a:t>b</a:t>
            </a:r>
            <a:r>
              <a:rPr lang="fr-FR" sz="1600" baseline="-25000" dirty="0" smtClean="0">
                <a:solidFill>
                  <a:srgbClr val="4F81BD"/>
                </a:solidFill>
              </a:rPr>
              <a:t>3</a:t>
            </a:r>
            <a:r>
              <a:rPr lang="fr-FR" sz="1600" dirty="0" smtClean="0">
                <a:solidFill>
                  <a:srgbClr val="4F81BD"/>
                </a:solidFill>
              </a:rPr>
              <a:t> </a:t>
            </a:r>
            <a:r>
              <a:rPr lang="fr-FR" sz="1600" dirty="0" err="1">
                <a:solidFill>
                  <a:srgbClr val="4F81BD"/>
                </a:solidFill>
              </a:rPr>
              <a:t>is</a:t>
            </a:r>
            <a:r>
              <a:rPr lang="fr-FR" sz="1600" dirty="0">
                <a:solidFill>
                  <a:srgbClr val="4F81BD"/>
                </a:solidFill>
              </a:rPr>
              <a:t> an </a:t>
            </a:r>
            <a:r>
              <a:rPr lang="fr-FR" sz="1600" dirty="0" err="1">
                <a:solidFill>
                  <a:srgbClr val="4F81BD"/>
                </a:solidFill>
              </a:rPr>
              <a:t>estimate</a:t>
            </a:r>
            <a:r>
              <a:rPr lang="fr-FR" sz="1600" dirty="0">
                <a:solidFill>
                  <a:srgbClr val="4F81BD"/>
                </a:solidFill>
              </a:rPr>
              <a:t> of the </a:t>
            </a:r>
            <a:r>
              <a:rPr lang="fr-FR" sz="1600" dirty="0" err="1">
                <a:solidFill>
                  <a:srgbClr val="4F81BD"/>
                </a:solidFill>
              </a:rPr>
              <a:t>difference</a:t>
            </a:r>
            <a:r>
              <a:rPr lang="fr-FR" sz="1600" dirty="0">
                <a:solidFill>
                  <a:srgbClr val="4F81BD"/>
                </a:solidFill>
              </a:rPr>
              <a:t> in Y </a:t>
            </a:r>
            <a:r>
              <a:rPr lang="fr-FR" sz="1600" dirty="0" err="1">
                <a:solidFill>
                  <a:srgbClr val="4F81BD"/>
                </a:solidFill>
              </a:rPr>
              <a:t>between</a:t>
            </a:r>
            <a:r>
              <a:rPr lang="fr-FR" sz="1600" dirty="0">
                <a:solidFill>
                  <a:srgbClr val="4F81BD"/>
                </a:solidFill>
              </a:rPr>
              <a:t> </a:t>
            </a:r>
            <a:r>
              <a:rPr lang="fr-FR" sz="1600" dirty="0" err="1">
                <a:solidFill>
                  <a:srgbClr val="4F81BD"/>
                </a:solidFill>
              </a:rPr>
              <a:t>cities</a:t>
            </a:r>
            <a:r>
              <a:rPr lang="fr-FR" sz="1600" dirty="0">
                <a:solidFill>
                  <a:srgbClr val="4F81BD"/>
                </a:solidFill>
              </a:rPr>
              <a:t> </a:t>
            </a:r>
            <a:r>
              <a:rPr lang="fr-FR" sz="1600" dirty="0" smtClean="0">
                <a:solidFill>
                  <a:srgbClr val="4F81BD"/>
                </a:solidFill>
              </a:rPr>
              <a:t>3 </a:t>
            </a:r>
            <a:r>
              <a:rPr lang="fr-FR" sz="1600" dirty="0">
                <a:solidFill>
                  <a:srgbClr val="4F81BD"/>
                </a:solidFill>
              </a:rPr>
              <a:t>and </a:t>
            </a:r>
            <a:r>
              <a:rPr lang="fr-FR" sz="1600" dirty="0" smtClean="0">
                <a:solidFill>
                  <a:srgbClr val="4F81BD"/>
                </a:solidFill>
              </a:rPr>
              <a:t>1 (</a:t>
            </a:r>
            <a:r>
              <a:rPr lang="fr-FR" sz="1600" dirty="0" err="1" smtClean="0">
                <a:solidFill>
                  <a:srgbClr val="4F81BD"/>
                </a:solidFill>
              </a:rPr>
              <a:t>adjusted</a:t>
            </a:r>
            <a:r>
              <a:rPr lang="fr-FR" sz="1600" dirty="0" smtClean="0">
                <a:solidFill>
                  <a:srgbClr val="4F81BD"/>
                </a:solidFill>
              </a:rPr>
              <a:t> for Z)</a:t>
            </a:r>
            <a:endParaRPr lang="en-US" sz="1800" dirty="0">
              <a:solidFill>
                <a:srgbClr val="4F81BD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92688" y="3791006"/>
            <a:ext cx="8811173" cy="30669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10000"/>
              </a:lnSpc>
            </a:pPr>
            <a:r>
              <a:rPr lang="fr-FR" dirty="0">
                <a:latin typeface="Arial" charset="0"/>
              </a:rPr>
              <a:t>This model (M2) </a:t>
            </a:r>
            <a:r>
              <a:rPr lang="fr-FR" dirty="0" err="1">
                <a:latin typeface="Arial" charset="0"/>
              </a:rPr>
              <a:t>allows</a:t>
            </a:r>
            <a:r>
              <a:rPr lang="fr-FR" dirty="0">
                <a:latin typeface="Arial" charset="0"/>
              </a:rPr>
              <a:t> to </a:t>
            </a:r>
            <a:r>
              <a:rPr lang="fr-FR" dirty="0" err="1">
                <a:latin typeface="Arial" charset="0"/>
              </a:rPr>
              <a:t>estimate</a:t>
            </a:r>
            <a:r>
              <a:rPr lang="fr-FR" dirty="0">
                <a:latin typeface="Arial" charset="0"/>
              </a:rPr>
              <a:t> 2 </a:t>
            </a:r>
            <a:r>
              <a:rPr lang="fr-FR" dirty="0" err="1">
                <a:latin typeface="Arial" charset="0"/>
              </a:rPr>
              <a:t>different</a:t>
            </a:r>
            <a:r>
              <a:rPr lang="fr-FR" dirty="0">
                <a:latin typeface="Arial" charset="0"/>
              </a:rPr>
              <a:t> </a:t>
            </a:r>
            <a:r>
              <a:rPr lang="fr-FR" dirty="0" err="1">
                <a:latin typeface="Arial" charset="0"/>
              </a:rPr>
              <a:t>parameters</a:t>
            </a:r>
            <a:r>
              <a:rPr lang="fr-FR" dirty="0">
                <a:latin typeface="Arial" charset="0"/>
              </a:rPr>
              <a:t>, </a:t>
            </a:r>
            <a:r>
              <a:rPr lang="fr-FR" dirty="0">
                <a:solidFill>
                  <a:srgbClr val="4F81BD"/>
                </a:solidFill>
                <a:latin typeface="Symbol" charset="0"/>
              </a:rPr>
              <a:t>b</a:t>
            </a:r>
            <a:r>
              <a:rPr lang="fr-FR" baseline="-25000" dirty="0">
                <a:solidFill>
                  <a:srgbClr val="4F81BD"/>
                </a:solidFill>
                <a:latin typeface="Arial" charset="0"/>
              </a:rPr>
              <a:t>2 </a:t>
            </a:r>
            <a:r>
              <a:rPr lang="fr-FR" dirty="0">
                <a:latin typeface="Arial" charset="0"/>
              </a:rPr>
              <a:t>and </a:t>
            </a:r>
            <a:r>
              <a:rPr lang="fr-FR" dirty="0">
                <a:solidFill>
                  <a:srgbClr val="4F81BD"/>
                </a:solidFill>
                <a:latin typeface="Symbol" charset="0"/>
              </a:rPr>
              <a:t>b</a:t>
            </a:r>
            <a:r>
              <a:rPr lang="fr-FR" baseline="-25000" dirty="0">
                <a:solidFill>
                  <a:srgbClr val="4F81BD"/>
                </a:solidFill>
                <a:latin typeface="Arial" charset="0"/>
              </a:rPr>
              <a:t>3</a:t>
            </a:r>
            <a:r>
              <a:rPr lang="fr-FR" dirty="0">
                <a:latin typeface="Arial" charset="0"/>
              </a:rPr>
              <a:t>, to </a:t>
            </a:r>
            <a:r>
              <a:rPr lang="fr-FR" dirty="0" err="1">
                <a:latin typeface="Arial" charset="0"/>
              </a:rPr>
              <a:t>represent</a:t>
            </a:r>
            <a:r>
              <a:rPr lang="fr-FR" dirty="0">
                <a:latin typeface="Arial" charset="0"/>
              </a:rPr>
              <a:t> the city. </a:t>
            </a:r>
            <a:r>
              <a:rPr lang="fr-FR" dirty="0" err="1">
                <a:latin typeface="Arial" charset="0"/>
              </a:rPr>
              <a:t>These</a:t>
            </a:r>
            <a:r>
              <a:rPr lang="fr-FR" dirty="0">
                <a:latin typeface="Arial" charset="0"/>
              </a:rPr>
              <a:t> </a:t>
            </a:r>
            <a:r>
              <a:rPr lang="fr-FR" dirty="0" err="1">
                <a:latin typeface="Arial" charset="0"/>
              </a:rPr>
              <a:t>allow</a:t>
            </a:r>
            <a:r>
              <a:rPr lang="fr-FR" dirty="0">
                <a:latin typeface="Arial" charset="0"/>
              </a:rPr>
              <a:t> </a:t>
            </a:r>
            <a:r>
              <a:rPr lang="fr-FR" dirty="0" err="1">
                <a:latin typeface="Arial" charset="0"/>
              </a:rPr>
              <a:t>two</a:t>
            </a:r>
            <a:r>
              <a:rPr lang="fr-FR" dirty="0">
                <a:latin typeface="Arial" charset="0"/>
              </a:rPr>
              <a:t> distinct </a:t>
            </a:r>
            <a:r>
              <a:rPr lang="fr-FR" dirty="0" err="1">
                <a:latin typeface="Arial" charset="0"/>
              </a:rPr>
              <a:t>comparisons</a:t>
            </a:r>
            <a:r>
              <a:rPr lang="fr-FR" dirty="0">
                <a:latin typeface="Arial" charset="0"/>
              </a:rPr>
              <a:t>: on the one hand </a:t>
            </a:r>
            <a:r>
              <a:rPr lang="fr-FR" dirty="0" err="1">
                <a:latin typeface="Arial" charset="0"/>
              </a:rPr>
              <a:t>between</a:t>
            </a:r>
            <a:r>
              <a:rPr lang="fr-FR" dirty="0">
                <a:latin typeface="Arial" charset="0"/>
              </a:rPr>
              <a:t> city 2 and city 1, and on the </a:t>
            </a:r>
            <a:r>
              <a:rPr lang="fr-FR" dirty="0" err="1">
                <a:latin typeface="Arial" charset="0"/>
              </a:rPr>
              <a:t>other</a:t>
            </a:r>
            <a:r>
              <a:rPr lang="fr-FR" dirty="0">
                <a:latin typeface="Arial" charset="0"/>
              </a:rPr>
              <a:t> hand </a:t>
            </a:r>
            <a:r>
              <a:rPr lang="fr-FR" dirty="0" err="1">
                <a:latin typeface="Arial" charset="0"/>
              </a:rPr>
              <a:t>between</a:t>
            </a:r>
            <a:r>
              <a:rPr lang="fr-FR" dirty="0">
                <a:latin typeface="Arial" charset="0"/>
              </a:rPr>
              <a:t> city 3 and city 1. City 1 corresponds to the </a:t>
            </a:r>
            <a:r>
              <a:rPr lang="fr-FR" dirty="0" err="1">
                <a:latin typeface="Arial" charset="0"/>
              </a:rPr>
              <a:t>reference</a:t>
            </a:r>
            <a:r>
              <a:rPr lang="fr-FR" dirty="0">
                <a:latin typeface="Arial" charset="0"/>
              </a:rPr>
              <a:t> </a:t>
            </a:r>
            <a:r>
              <a:rPr lang="fr-FR" dirty="0" err="1">
                <a:latin typeface="Arial" charset="0"/>
              </a:rPr>
              <a:t>level</a:t>
            </a:r>
            <a:r>
              <a:rPr lang="fr-FR" dirty="0">
                <a:latin typeface="Arial" charset="0"/>
              </a:rPr>
              <a:t>.</a:t>
            </a:r>
          </a:p>
          <a:p>
            <a:pPr algn="just">
              <a:lnSpc>
                <a:spcPct val="110000"/>
              </a:lnSpc>
            </a:pPr>
            <a:endParaRPr lang="fr-FR" dirty="0">
              <a:latin typeface="Arial" charset="0"/>
            </a:endParaRPr>
          </a:p>
          <a:p>
            <a:pPr algn="just">
              <a:lnSpc>
                <a:spcPct val="110000"/>
              </a:lnSpc>
            </a:pPr>
            <a:endParaRPr lang="fr-FR" sz="1400" dirty="0">
              <a:latin typeface="Arial" charset="0"/>
            </a:endParaRPr>
          </a:p>
          <a:p>
            <a:pPr algn="just">
              <a:lnSpc>
                <a:spcPct val="110000"/>
              </a:lnSpc>
            </a:pPr>
            <a:r>
              <a:rPr lang="fr-FR" b="1" dirty="0">
                <a:latin typeface="Arial" charset="0"/>
              </a:rPr>
              <a:t>Note: </a:t>
            </a:r>
          </a:p>
          <a:p>
            <a:pPr algn="just">
              <a:lnSpc>
                <a:spcPct val="110000"/>
              </a:lnSpc>
            </a:pPr>
            <a:r>
              <a:rPr lang="fr-FR" dirty="0" err="1">
                <a:latin typeface="Arial" charset="0"/>
              </a:rPr>
              <a:t>Instead</a:t>
            </a:r>
            <a:r>
              <a:rPr lang="fr-FR" dirty="0">
                <a:latin typeface="Arial" charset="0"/>
              </a:rPr>
              <a:t> of X</a:t>
            </a:r>
            <a:r>
              <a:rPr lang="fr-FR" baseline="-25000" dirty="0">
                <a:latin typeface="Arial" charset="0"/>
              </a:rPr>
              <a:t>2</a:t>
            </a:r>
            <a:r>
              <a:rPr lang="fr-FR" dirty="0">
                <a:latin typeface="Arial" charset="0"/>
              </a:rPr>
              <a:t> and X</a:t>
            </a:r>
            <a:r>
              <a:rPr lang="fr-FR" baseline="-25000" dirty="0">
                <a:latin typeface="Arial" charset="0"/>
              </a:rPr>
              <a:t>3</a:t>
            </a:r>
            <a:r>
              <a:rPr lang="fr-FR" dirty="0">
                <a:latin typeface="Arial" charset="0"/>
              </a:rPr>
              <a:t>, one </a:t>
            </a:r>
            <a:r>
              <a:rPr lang="fr-FR" dirty="0" err="1">
                <a:latin typeface="Arial" charset="0"/>
              </a:rPr>
              <a:t>could</a:t>
            </a:r>
            <a:r>
              <a:rPr lang="fr-FR" dirty="0">
                <a:latin typeface="Arial" charset="0"/>
              </a:rPr>
              <a:t> have </a:t>
            </a:r>
            <a:r>
              <a:rPr lang="fr-FR" dirty="0" err="1">
                <a:latin typeface="Arial" charset="0"/>
              </a:rPr>
              <a:t>run</a:t>
            </a:r>
            <a:r>
              <a:rPr lang="fr-FR" dirty="0">
                <a:latin typeface="Arial" charset="0"/>
              </a:rPr>
              <a:t> a model </a:t>
            </a:r>
            <a:r>
              <a:rPr lang="fr-FR" dirty="0" err="1">
                <a:latin typeface="Arial" charset="0"/>
              </a:rPr>
              <a:t>with</a:t>
            </a:r>
            <a:r>
              <a:rPr lang="fr-FR" dirty="0">
                <a:latin typeface="Arial" charset="0"/>
              </a:rPr>
              <a:t> the </a:t>
            </a:r>
            <a:r>
              <a:rPr lang="fr-FR" dirty="0" err="1">
                <a:latin typeface="Arial" charset="0"/>
              </a:rPr>
              <a:t>dummy</a:t>
            </a:r>
            <a:r>
              <a:rPr lang="fr-FR" dirty="0">
                <a:latin typeface="Arial" charset="0"/>
              </a:rPr>
              <a:t> variables X</a:t>
            </a:r>
            <a:r>
              <a:rPr lang="fr-FR" baseline="-25000" dirty="0">
                <a:latin typeface="Arial" charset="0"/>
              </a:rPr>
              <a:t>1</a:t>
            </a:r>
            <a:r>
              <a:rPr lang="fr-FR" dirty="0">
                <a:latin typeface="Arial" charset="0"/>
              </a:rPr>
              <a:t> and X</a:t>
            </a:r>
            <a:r>
              <a:rPr lang="fr-FR" baseline="-25000" dirty="0">
                <a:latin typeface="Arial" charset="0"/>
              </a:rPr>
              <a:t>3</a:t>
            </a:r>
            <a:r>
              <a:rPr lang="fr-FR" dirty="0">
                <a:latin typeface="Arial" charset="0"/>
              </a:rPr>
              <a:t>. In </a:t>
            </a:r>
            <a:r>
              <a:rPr lang="fr-FR" dirty="0" err="1">
                <a:latin typeface="Arial" charset="0"/>
              </a:rPr>
              <a:t>this</a:t>
            </a:r>
            <a:r>
              <a:rPr lang="fr-FR" dirty="0">
                <a:latin typeface="Arial" charset="0"/>
              </a:rPr>
              <a:t> case, city X=2 </a:t>
            </a:r>
            <a:r>
              <a:rPr lang="fr-FR" dirty="0" err="1">
                <a:latin typeface="Arial" charset="0"/>
              </a:rPr>
              <a:t>would</a:t>
            </a:r>
            <a:r>
              <a:rPr lang="fr-FR" dirty="0">
                <a:latin typeface="Arial" charset="0"/>
              </a:rPr>
              <a:t> </a:t>
            </a:r>
            <a:r>
              <a:rPr lang="fr-FR" dirty="0" err="1">
                <a:latin typeface="Arial" charset="0"/>
              </a:rPr>
              <a:t>be</a:t>
            </a:r>
            <a:r>
              <a:rPr lang="fr-FR" dirty="0">
                <a:latin typeface="Arial" charset="0"/>
              </a:rPr>
              <a:t> the </a:t>
            </a:r>
            <a:r>
              <a:rPr lang="fr-FR" dirty="0" err="1">
                <a:latin typeface="Arial" charset="0"/>
              </a:rPr>
              <a:t>reference</a:t>
            </a:r>
            <a:r>
              <a:rPr lang="fr-FR" dirty="0">
                <a:latin typeface="Arial" charset="0"/>
              </a:rPr>
              <a:t> </a:t>
            </a:r>
            <a:r>
              <a:rPr lang="fr-FR" dirty="0" err="1">
                <a:latin typeface="Arial" charset="0"/>
              </a:rPr>
              <a:t>category</a:t>
            </a:r>
            <a:r>
              <a:rPr lang="fr-FR" dirty="0">
                <a:latin typeface="Arial" charset="0"/>
              </a:rPr>
              <a:t> (</a:t>
            </a:r>
            <a:r>
              <a:rPr lang="fr-FR" dirty="0" err="1">
                <a:latin typeface="Arial" charset="0"/>
              </a:rPr>
              <a:t>instead</a:t>
            </a:r>
            <a:r>
              <a:rPr lang="fr-FR" dirty="0">
                <a:latin typeface="Arial" charset="0"/>
              </a:rPr>
              <a:t> of city X=1 in the </a:t>
            </a:r>
            <a:r>
              <a:rPr lang="fr-FR" dirty="0" err="1">
                <a:latin typeface="Arial" charset="0"/>
              </a:rPr>
              <a:t>example</a:t>
            </a:r>
            <a:r>
              <a:rPr lang="fr-FR" dirty="0">
                <a:latin typeface="Arial" charset="0"/>
              </a:rPr>
              <a:t> </a:t>
            </a:r>
            <a:r>
              <a:rPr lang="fr-FR" dirty="0" err="1">
                <a:latin typeface="Arial" charset="0"/>
              </a:rPr>
              <a:t>above</a:t>
            </a:r>
            <a:r>
              <a:rPr lang="fr-FR" dirty="0">
                <a:latin typeface="Arial" charset="0"/>
              </a:rPr>
              <a:t>).</a:t>
            </a:r>
            <a:endParaRPr lang="en-US" dirty="0">
              <a:latin typeface="Arial" charset="0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2AFB2F-7E8C-264A-977C-2DC7A98E2F89}" type="slidenum">
              <a:rPr lang="en-GB" smtClean="0"/>
              <a:t>24</a:t>
            </a:fld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86248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225" grpId="0" build="p"/>
      <p:bldP spid="52226" grpId="0"/>
      <p:bldP spid="52227" grpId="0" animBg="1"/>
      <p:bldP spid="52228" grpId="0"/>
      <p:bldP spid="2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200" dirty="0" smtClean="0">
                <a:solidFill>
                  <a:srgbClr val="4F81BD"/>
                </a:solidFill>
              </a:rPr>
              <a:t>Values predicted by model M2</a:t>
            </a:r>
            <a:endParaRPr lang="en-GB" sz="3200" dirty="0">
              <a:solidFill>
                <a:srgbClr val="4F81BD"/>
              </a:solidFill>
            </a:endParaRPr>
          </a:p>
        </p:txBody>
      </p:sp>
      <p:graphicFrame>
        <p:nvGraphicFramePr>
          <p:cNvPr id="4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15986878"/>
              </p:ext>
            </p:extLst>
          </p:nvPr>
        </p:nvGraphicFramePr>
        <p:xfrm>
          <a:off x="1830228" y="2127949"/>
          <a:ext cx="5789593" cy="3098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ZoneTexte 4"/>
          <p:cNvSpPr txBox="1"/>
          <p:nvPr/>
        </p:nvSpPr>
        <p:spPr>
          <a:xfrm>
            <a:off x="3852245" y="4649694"/>
            <a:ext cx="1415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X</a:t>
            </a:r>
            <a:r>
              <a:rPr lang="en-GB" baseline="-25000" dirty="0" smtClean="0"/>
              <a:t>2</a:t>
            </a:r>
            <a:endParaRPr lang="en-GB" baseline="-25000" dirty="0"/>
          </a:p>
        </p:txBody>
      </p:sp>
      <p:sp>
        <p:nvSpPr>
          <p:cNvPr id="6" name="ZoneTexte 5"/>
          <p:cNvSpPr txBox="1"/>
          <p:nvPr/>
        </p:nvSpPr>
        <p:spPr>
          <a:xfrm>
            <a:off x="4831268" y="4656233"/>
            <a:ext cx="1415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X</a:t>
            </a:r>
            <a:r>
              <a:rPr lang="en-GB" baseline="-25000" dirty="0"/>
              <a:t>3</a:t>
            </a:r>
          </a:p>
        </p:txBody>
      </p:sp>
      <p:cxnSp>
        <p:nvCxnSpPr>
          <p:cNvPr id="7" name="Connecteur droit 6"/>
          <p:cNvCxnSpPr/>
          <p:nvPr/>
        </p:nvCxnSpPr>
        <p:spPr>
          <a:xfrm>
            <a:off x="3092518" y="3158887"/>
            <a:ext cx="2711558" cy="2574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3836480" y="3075797"/>
            <a:ext cx="8572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 smtClean="0">
                <a:solidFill>
                  <a:schemeClr val="accent1"/>
                </a:solidFill>
                <a:latin typeface="Symbol" charset="0"/>
                <a:cs typeface="Times New Roman" charset="0"/>
              </a:rPr>
              <a:t>b</a:t>
            </a:r>
            <a:r>
              <a:rPr lang="en-GB" baseline="-25000" dirty="0" smtClean="0">
                <a:solidFill>
                  <a:schemeClr val="accent1"/>
                </a:solidFill>
                <a:latin typeface="Symbol" charset="0"/>
                <a:cs typeface="Times New Roman" charset="0"/>
              </a:rPr>
              <a:t>2</a:t>
            </a:r>
            <a:endParaRPr lang="en-GB" baseline="-25000" dirty="0"/>
          </a:p>
        </p:txBody>
      </p:sp>
      <p:cxnSp>
        <p:nvCxnSpPr>
          <p:cNvPr id="10" name="Connecteur droit avec flèche 9"/>
          <p:cNvCxnSpPr/>
          <p:nvPr/>
        </p:nvCxnSpPr>
        <p:spPr>
          <a:xfrm>
            <a:off x="4486688" y="3170757"/>
            <a:ext cx="0" cy="1291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avec flèche 10"/>
          <p:cNvCxnSpPr/>
          <p:nvPr/>
        </p:nvCxnSpPr>
        <p:spPr>
          <a:xfrm flipV="1">
            <a:off x="5612428" y="2955676"/>
            <a:ext cx="0" cy="23691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4958684" y="2835988"/>
            <a:ext cx="8572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 smtClean="0">
                <a:solidFill>
                  <a:schemeClr val="accent1"/>
                </a:solidFill>
                <a:latin typeface="Symbol" charset="0"/>
                <a:cs typeface="Times New Roman" charset="0"/>
              </a:rPr>
              <a:t>b</a:t>
            </a:r>
            <a:r>
              <a:rPr lang="en-GB" b="1" baseline="-25000" dirty="0" smtClean="0">
                <a:solidFill>
                  <a:schemeClr val="accent1"/>
                </a:solidFill>
                <a:latin typeface="Symbol" charset="0"/>
                <a:cs typeface="Times New Roman" charset="0"/>
              </a:rPr>
              <a:t>3</a:t>
            </a:r>
            <a:endParaRPr lang="en-GB" b="1" baseline="-25000" dirty="0"/>
          </a:p>
        </p:txBody>
      </p:sp>
      <p:sp>
        <p:nvSpPr>
          <p:cNvPr id="14" name="ZoneTexte 13"/>
          <p:cNvSpPr txBox="1"/>
          <p:nvPr/>
        </p:nvSpPr>
        <p:spPr>
          <a:xfrm rot="16200000">
            <a:off x="1345499" y="3260463"/>
            <a:ext cx="1825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Blood pressure</a:t>
            </a:r>
            <a:endParaRPr lang="en-GB" dirty="0"/>
          </a:p>
        </p:txBody>
      </p:sp>
      <p:sp>
        <p:nvSpPr>
          <p:cNvPr id="15" name="Rectangle 14"/>
          <p:cNvSpPr/>
          <p:nvPr/>
        </p:nvSpPr>
        <p:spPr>
          <a:xfrm>
            <a:off x="2395342" y="5139297"/>
            <a:ext cx="197946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dirty="0" smtClean="0">
                <a:solidFill>
                  <a:schemeClr val="accent1"/>
                </a:solidFill>
                <a:latin typeface="+mj-lt"/>
                <a:cs typeface="Times New Roman" charset="0"/>
              </a:rPr>
              <a:t>Reference category</a:t>
            </a:r>
            <a:endParaRPr lang="en-GB" baseline="-25000" dirty="0">
              <a:latin typeface="+mj-lt"/>
            </a:endParaRPr>
          </a:p>
        </p:txBody>
      </p:sp>
      <p:cxnSp>
        <p:nvCxnSpPr>
          <p:cNvPr id="17" name="Connecteur droit avec flèche 16"/>
          <p:cNvCxnSpPr>
            <a:stCxn id="15" idx="0"/>
          </p:cNvCxnSpPr>
          <p:nvPr/>
        </p:nvCxnSpPr>
        <p:spPr>
          <a:xfrm flipV="1">
            <a:off x="3385075" y="4748075"/>
            <a:ext cx="0" cy="39122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2AFB2F-7E8C-264A-977C-2DC7A98E2F89}" type="slidenum">
              <a:rPr lang="en-GB" smtClean="0"/>
              <a:t>25</a:t>
            </a:fld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72898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Rectangle 2"/>
          <p:cNvSpPr>
            <a:spLocks noGrp="1" noChangeArrowheads="1"/>
          </p:cNvSpPr>
          <p:nvPr>
            <p:ph type="title"/>
          </p:nvPr>
        </p:nvSpPr>
        <p:spPr>
          <a:xfrm>
            <a:off x="395890" y="1027879"/>
            <a:ext cx="8229600" cy="1714500"/>
          </a:xfrm>
        </p:spPr>
        <p:txBody>
          <a:bodyPr>
            <a:normAutofit fontScale="90000"/>
          </a:bodyPr>
          <a:lstStyle/>
          <a:p>
            <a:pPr algn="l" eaLnBrk="1" hangingPunct="1"/>
            <a:r>
              <a:rPr lang="en-GB" sz="2400" b="1" i="1" smtClean="0">
                <a:solidFill>
                  <a:srgbClr val="4F81BD"/>
                </a:solidFill>
                <a:latin typeface="Arial" charset="0"/>
              </a:rPr>
              <a:t>Caveat: </a:t>
            </a:r>
            <a:br>
              <a:rPr lang="en-GB" sz="2400" b="1" i="1" smtClean="0">
                <a:solidFill>
                  <a:srgbClr val="4F81BD"/>
                </a:solidFill>
                <a:latin typeface="Arial" charset="0"/>
              </a:rPr>
            </a:br>
            <a:r>
              <a:rPr lang="en-GB" sz="2400" b="1" smtClean="0">
                <a:solidFill>
                  <a:srgbClr val="4F81BD"/>
                </a:solidFill>
                <a:latin typeface="Arial" charset="0"/>
              </a:rPr>
              <a:t>Covariates X</a:t>
            </a:r>
            <a:r>
              <a:rPr lang="en-GB" sz="2400" b="1" baseline="-25000" smtClean="0">
                <a:solidFill>
                  <a:srgbClr val="4F81BD"/>
                </a:solidFill>
                <a:latin typeface="Arial" charset="0"/>
              </a:rPr>
              <a:t>1</a:t>
            </a:r>
            <a:r>
              <a:rPr lang="en-GB" sz="2400" b="1" smtClean="0">
                <a:solidFill>
                  <a:srgbClr val="4F81BD"/>
                </a:solidFill>
                <a:latin typeface="Arial" charset="0"/>
              </a:rPr>
              <a:t>, X</a:t>
            </a:r>
            <a:r>
              <a:rPr lang="en-GB" sz="2400" b="1" baseline="-25000" smtClean="0">
                <a:solidFill>
                  <a:srgbClr val="4F81BD"/>
                </a:solidFill>
                <a:latin typeface="Arial" charset="0"/>
              </a:rPr>
              <a:t>2</a:t>
            </a:r>
            <a:r>
              <a:rPr lang="en-GB" sz="2400" b="1" smtClean="0">
                <a:solidFill>
                  <a:srgbClr val="4F81BD"/>
                </a:solidFill>
                <a:latin typeface="Arial" charset="0"/>
              </a:rPr>
              <a:t>, X</a:t>
            </a:r>
            <a:r>
              <a:rPr lang="en-GB" sz="2400" b="1" baseline="-25000" smtClean="0">
                <a:solidFill>
                  <a:srgbClr val="4F81BD"/>
                </a:solidFill>
                <a:latin typeface="Arial" charset="0"/>
              </a:rPr>
              <a:t>3 </a:t>
            </a:r>
            <a:r>
              <a:rPr lang="en-GB" sz="2400" b="1" smtClean="0">
                <a:solidFill>
                  <a:srgbClr val="4F81BD"/>
                </a:solidFill>
                <a:latin typeface="Arial" charset="0"/>
              </a:rPr>
              <a:t>always go together. </a:t>
            </a:r>
            <a:br>
              <a:rPr lang="en-GB" sz="2400" b="1" smtClean="0">
                <a:solidFill>
                  <a:srgbClr val="4F81BD"/>
                </a:solidFill>
                <a:latin typeface="Arial" charset="0"/>
              </a:rPr>
            </a:br>
            <a:r>
              <a:rPr lang="en-GB" sz="2400" smtClean="0">
                <a:solidFill>
                  <a:srgbClr val="4F81BD"/>
                </a:solidFill>
                <a:latin typeface="Arial" charset="0"/>
              </a:rPr>
              <a:t>They have no meaning on their own and cannot be excluded or included in the regression model independently one from another.</a:t>
            </a:r>
            <a:br>
              <a:rPr lang="en-GB" sz="2400" smtClean="0">
                <a:solidFill>
                  <a:srgbClr val="4F81BD"/>
                </a:solidFill>
                <a:latin typeface="Arial" charset="0"/>
              </a:rPr>
            </a:br>
            <a:endParaRPr lang="en-GB" sz="2400">
              <a:solidFill>
                <a:srgbClr val="4F81BD"/>
              </a:solidFill>
              <a:latin typeface="Arial" charset="0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0174" y="3178883"/>
            <a:ext cx="4038076" cy="3191828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2AFB2F-7E8C-264A-977C-2DC7A98E2F89}" type="slidenum">
              <a:rPr lang="en-GB" smtClean="0"/>
              <a:t>26</a:t>
            </a:fld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75732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Rectangle 2"/>
          <p:cNvSpPr>
            <a:spLocks noGrp="1" noChangeArrowheads="1"/>
          </p:cNvSpPr>
          <p:nvPr>
            <p:ph type="title"/>
          </p:nvPr>
        </p:nvSpPr>
        <p:spPr>
          <a:xfrm>
            <a:off x="1" y="157383"/>
            <a:ext cx="9144000" cy="652463"/>
          </a:xfrm>
        </p:spPr>
        <p:txBody>
          <a:bodyPr>
            <a:noAutofit/>
          </a:bodyPr>
          <a:lstStyle/>
          <a:p>
            <a:pPr eaLnBrk="1" hangingPunct="1"/>
            <a:r>
              <a:rPr lang="fr-FR" sz="3200" b="1" dirty="0" smtClean="0">
                <a:solidFill>
                  <a:srgbClr val="4F81BD"/>
                </a:solidFill>
              </a:rPr>
              <a:t>Case of a </a:t>
            </a:r>
            <a:r>
              <a:rPr lang="fr-FR" sz="3200" b="1" dirty="0" err="1" smtClean="0">
                <a:solidFill>
                  <a:srgbClr val="4F81BD"/>
                </a:solidFill>
              </a:rPr>
              <a:t>categorical</a:t>
            </a:r>
            <a:r>
              <a:rPr lang="fr-FR" sz="3200" b="1" dirty="0" smtClean="0">
                <a:solidFill>
                  <a:srgbClr val="4F81BD"/>
                </a:solidFill>
              </a:rPr>
              <a:t> </a:t>
            </a:r>
            <a:r>
              <a:rPr lang="fr-FR" sz="3200" b="1" dirty="0" err="1" smtClean="0">
                <a:solidFill>
                  <a:srgbClr val="4F81BD"/>
                </a:solidFill>
              </a:rPr>
              <a:t>covariate</a:t>
            </a:r>
            <a:r>
              <a:rPr lang="fr-FR" sz="3200" b="1" dirty="0" smtClean="0">
                <a:solidFill>
                  <a:srgbClr val="4F81BD"/>
                </a:solidFill>
              </a:rPr>
              <a:t> X </a:t>
            </a:r>
            <a:r>
              <a:rPr lang="fr-FR" sz="3200" b="1" dirty="0" err="1" smtClean="0">
                <a:solidFill>
                  <a:srgbClr val="4F81BD"/>
                </a:solidFill>
              </a:rPr>
              <a:t>with</a:t>
            </a:r>
            <a:r>
              <a:rPr lang="fr-FR" sz="3200" b="1" dirty="0" smtClean="0">
                <a:solidFill>
                  <a:srgbClr val="4F81BD"/>
                </a:solidFill>
              </a:rPr>
              <a:t> 4 </a:t>
            </a:r>
            <a:r>
              <a:rPr lang="fr-FR" sz="3200" b="1" dirty="0" err="1" smtClean="0">
                <a:solidFill>
                  <a:srgbClr val="4F81BD"/>
                </a:solidFill>
              </a:rPr>
              <a:t>levels</a:t>
            </a:r>
            <a:r>
              <a:rPr lang="fr-FR" sz="3200" b="1" dirty="0" smtClean="0">
                <a:solidFill>
                  <a:srgbClr val="4F81BD"/>
                </a:solidFill>
              </a:rPr>
              <a:t> or more</a:t>
            </a:r>
            <a:endParaRPr lang="en-US" sz="3200" b="1" dirty="0">
              <a:solidFill>
                <a:srgbClr val="4F81BD"/>
              </a:solidFill>
            </a:endParaRPr>
          </a:p>
        </p:txBody>
      </p:sp>
      <p:sp>
        <p:nvSpPr>
          <p:cNvPr id="5427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053927"/>
            <a:ext cx="8229600" cy="5761038"/>
          </a:xfrm>
        </p:spPr>
        <p:txBody>
          <a:bodyPr>
            <a:normAutofit fontScale="92500" lnSpcReduction="10000"/>
          </a:bodyPr>
          <a:lstStyle/>
          <a:p>
            <a:pPr algn="just" eaLnBrk="1" hangingPunct="1">
              <a:buFontTx/>
              <a:buNone/>
            </a:pPr>
            <a:r>
              <a:rPr lang="en-GB" sz="2000" dirty="0" smtClean="0">
                <a:latin typeface="Arial" charset="0"/>
              </a:rPr>
              <a:t>The same principle can be generalized: if X has k levels, k dummy variables X</a:t>
            </a:r>
            <a:r>
              <a:rPr lang="en-GB" sz="2000" baseline="-25000" dirty="0" smtClean="0">
                <a:latin typeface="Arial" charset="0"/>
              </a:rPr>
              <a:t>1</a:t>
            </a:r>
            <a:r>
              <a:rPr lang="en-GB" sz="2000" dirty="0" smtClean="0">
                <a:latin typeface="Arial" charset="0"/>
              </a:rPr>
              <a:t>, … , X </a:t>
            </a:r>
            <a:r>
              <a:rPr lang="en-GB" sz="2000" baseline="-25000" dirty="0" smtClean="0">
                <a:latin typeface="Arial" charset="0"/>
              </a:rPr>
              <a:t>k</a:t>
            </a:r>
            <a:r>
              <a:rPr lang="en-GB" sz="2000" dirty="0" smtClean="0">
                <a:latin typeface="Arial" charset="0"/>
              </a:rPr>
              <a:t> should be created.</a:t>
            </a:r>
          </a:p>
          <a:p>
            <a:pPr algn="just" eaLnBrk="1" hangingPunct="1">
              <a:buFontTx/>
              <a:buNone/>
            </a:pPr>
            <a:endParaRPr lang="en-GB" sz="2000" dirty="0" smtClean="0">
              <a:latin typeface="Arial" charset="0"/>
            </a:endParaRPr>
          </a:p>
          <a:p>
            <a:pPr algn="just" eaLnBrk="1" hangingPunct="1">
              <a:buFontTx/>
              <a:buNone/>
            </a:pPr>
            <a:endParaRPr lang="en-GB" sz="2000" dirty="0" smtClean="0">
              <a:latin typeface="Arial" charset="0"/>
            </a:endParaRPr>
          </a:p>
          <a:p>
            <a:pPr algn="just" eaLnBrk="1" hangingPunct="1">
              <a:buFontTx/>
              <a:buNone/>
            </a:pPr>
            <a:endParaRPr lang="en-GB" sz="2400" dirty="0" smtClean="0">
              <a:latin typeface="Arial" charset="0"/>
            </a:endParaRPr>
          </a:p>
          <a:p>
            <a:pPr algn="just" eaLnBrk="1" hangingPunct="1">
              <a:buFontTx/>
              <a:buNone/>
            </a:pPr>
            <a:endParaRPr lang="en-GB" sz="2400" dirty="0" smtClean="0">
              <a:latin typeface="Arial" charset="0"/>
            </a:endParaRPr>
          </a:p>
          <a:p>
            <a:pPr algn="just" eaLnBrk="1" hangingPunct="1">
              <a:buFontTx/>
              <a:buNone/>
            </a:pPr>
            <a:endParaRPr lang="en-GB" sz="2400" dirty="0" smtClean="0">
              <a:latin typeface="Arial" charset="0"/>
            </a:endParaRPr>
          </a:p>
          <a:p>
            <a:pPr algn="just" eaLnBrk="1" hangingPunct="1">
              <a:buFontTx/>
              <a:buNone/>
            </a:pPr>
            <a:endParaRPr lang="en-GB" sz="2400" dirty="0" smtClean="0">
              <a:latin typeface="Arial" charset="0"/>
            </a:endParaRPr>
          </a:p>
          <a:p>
            <a:pPr algn="just" eaLnBrk="1" hangingPunct="1">
              <a:buFontTx/>
              <a:buNone/>
            </a:pPr>
            <a:endParaRPr lang="en-GB" sz="800" dirty="0" smtClean="0">
              <a:latin typeface="Arial" charset="0"/>
            </a:endParaRPr>
          </a:p>
          <a:p>
            <a:pPr algn="just" eaLnBrk="1" hangingPunct="1">
              <a:buFontTx/>
              <a:buNone/>
            </a:pPr>
            <a:endParaRPr lang="en-GB" sz="2000" dirty="0" smtClean="0">
              <a:latin typeface="Arial" charset="0"/>
            </a:endParaRPr>
          </a:p>
          <a:p>
            <a:pPr algn="just" eaLnBrk="1" hangingPunct="1">
              <a:buFontTx/>
              <a:buNone/>
            </a:pPr>
            <a:endParaRPr lang="en-GB" sz="2200" dirty="0" smtClean="0">
              <a:latin typeface="Arial" charset="0"/>
            </a:endParaRPr>
          </a:p>
          <a:p>
            <a:pPr algn="just" eaLnBrk="1" hangingPunct="1">
              <a:buFontTx/>
              <a:buNone/>
            </a:pPr>
            <a:r>
              <a:rPr lang="en-GB" sz="2200" dirty="0" smtClean="0">
                <a:latin typeface="Arial" charset="0"/>
              </a:rPr>
              <a:t>And the k-1 covariates X</a:t>
            </a:r>
            <a:r>
              <a:rPr lang="en-GB" sz="2200" baseline="-25000" dirty="0" smtClean="0">
                <a:latin typeface="Arial" charset="0"/>
              </a:rPr>
              <a:t>1</a:t>
            </a:r>
            <a:r>
              <a:rPr lang="en-GB" sz="2200" dirty="0" smtClean="0">
                <a:latin typeface="Arial" charset="0"/>
              </a:rPr>
              <a:t>…X</a:t>
            </a:r>
            <a:r>
              <a:rPr lang="en-GB" sz="2200" baseline="-25000" dirty="0" smtClean="0">
                <a:latin typeface="Arial" charset="0"/>
              </a:rPr>
              <a:t>k-1</a:t>
            </a:r>
            <a:r>
              <a:rPr lang="en-GB" sz="2200" dirty="0" smtClean="0">
                <a:latin typeface="Arial" charset="0"/>
              </a:rPr>
              <a:t> are used in the regression model instead of X</a:t>
            </a:r>
          </a:p>
          <a:p>
            <a:pPr algn="just" eaLnBrk="1" hangingPunct="1">
              <a:buFontTx/>
              <a:buNone/>
            </a:pPr>
            <a:r>
              <a:rPr lang="en-GB" sz="2200" dirty="0" smtClean="0">
                <a:latin typeface="Arial" charset="0"/>
              </a:rPr>
              <a:t>This is why we say it generally takes k-1 covariates to estimate the effect of a variable with k different values.</a:t>
            </a:r>
          </a:p>
          <a:p>
            <a:pPr algn="just" eaLnBrk="1" hangingPunct="1">
              <a:buFontTx/>
              <a:buNone/>
            </a:pPr>
            <a:r>
              <a:rPr lang="en-GB" sz="2200" dirty="0" smtClean="0">
                <a:latin typeface="Arial" charset="0"/>
              </a:rPr>
              <a:t>One should avoid choosing a reference category with very few subjects.</a:t>
            </a:r>
          </a:p>
          <a:p>
            <a:pPr algn="just" eaLnBrk="1" hangingPunct="1">
              <a:buFontTx/>
              <a:buNone/>
            </a:pPr>
            <a:r>
              <a:rPr lang="en-GB" sz="2000" dirty="0" smtClean="0">
                <a:latin typeface="Arial" charset="0"/>
              </a:rPr>
              <a:t>(See e.g. </a:t>
            </a:r>
            <a:r>
              <a:rPr lang="en-GB" sz="2000" dirty="0" err="1" smtClean="0">
                <a:latin typeface="Arial" charset="0"/>
              </a:rPr>
              <a:t>Hosmer</a:t>
            </a:r>
            <a:r>
              <a:rPr lang="en-GB" sz="2000" dirty="0" smtClean="0">
                <a:latin typeface="Arial" charset="0"/>
              </a:rPr>
              <a:t> &amp; </a:t>
            </a:r>
            <a:r>
              <a:rPr lang="en-GB" sz="2000" dirty="0" err="1" smtClean="0">
                <a:latin typeface="Arial" charset="0"/>
              </a:rPr>
              <a:t>Lemeshow</a:t>
            </a:r>
            <a:r>
              <a:rPr lang="en-GB" sz="2000" dirty="0" smtClean="0">
                <a:latin typeface="Arial" charset="0"/>
              </a:rPr>
              <a:t>, 2000).</a:t>
            </a:r>
            <a:endParaRPr lang="en-GB" sz="2000" dirty="0">
              <a:latin typeface="Arial" charset="0"/>
            </a:endParaRPr>
          </a:p>
        </p:txBody>
      </p:sp>
      <p:graphicFrame>
        <p:nvGraphicFramePr>
          <p:cNvPr id="34920" name="Group 10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9393492"/>
              </p:ext>
            </p:extLst>
          </p:nvPr>
        </p:nvGraphicFramePr>
        <p:xfrm>
          <a:off x="971550" y="1802584"/>
          <a:ext cx="7729539" cy="2560635"/>
        </p:xfrm>
        <a:graphic>
          <a:graphicData uri="http://schemas.openxmlformats.org/drawingml/2006/table">
            <a:tbl>
              <a:tblPr/>
              <a:tblGrid>
                <a:gridCol w="1152478"/>
                <a:gridCol w="208272"/>
                <a:gridCol w="1088980"/>
                <a:gridCol w="1212800"/>
                <a:gridCol w="684184"/>
                <a:gridCol w="1223913"/>
                <a:gridCol w="1079456"/>
                <a:gridCol w="1079456"/>
              </a:tblGrid>
              <a:tr h="36580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4F81BD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X</a:t>
                      </a:r>
                    </a:p>
                  </a:txBody>
                  <a:tcPr marL="91436" marR="91436" marT="45726" marB="45726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sz="1800" b="1" i="0" u="none" strike="noStrike" cap="none" normalizeH="0" baseline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91436" marR="91436"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X</a:t>
                      </a:r>
                      <a:r>
                        <a:rPr kumimoji="0" lang="en-US" sz="18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1</a:t>
                      </a:r>
                    </a:p>
                  </a:txBody>
                  <a:tcPr marL="91436" marR="91436" marT="45726" marB="45726"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X</a:t>
                      </a:r>
                      <a:r>
                        <a:rPr kumimoji="0" lang="en-US" sz="18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2</a:t>
                      </a:r>
                    </a:p>
                  </a:txBody>
                  <a:tcPr marL="91436" marR="91436" marT="45726" marB="45726"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…</a:t>
                      </a:r>
                    </a:p>
                  </a:txBody>
                  <a:tcPr marL="91436" marR="91436" marT="45726" marB="45726"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X</a:t>
                      </a:r>
                      <a:r>
                        <a:rPr kumimoji="0" lang="en-US" sz="18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i</a:t>
                      </a:r>
                    </a:p>
                  </a:txBody>
                  <a:tcPr marL="91436" marR="91436" marT="45726" marB="45726"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…</a:t>
                      </a:r>
                    </a:p>
                  </a:txBody>
                  <a:tcPr marL="91436" marR="91436" marT="45726" marB="45726"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X</a:t>
                      </a:r>
                      <a:r>
                        <a:rPr kumimoji="0" lang="en-US" sz="18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k</a:t>
                      </a:r>
                      <a:endParaRPr kumimoji="0" 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91436" marR="91436" marT="45726" marB="45726" horzOverflow="overflow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80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4F81BD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1</a:t>
                      </a:r>
                    </a:p>
                  </a:txBody>
                  <a:tcPr marL="91436" marR="91436" marT="45726" marB="45726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sz="1800" b="1" i="0" u="none" strike="noStrike" cap="none" normalizeH="0" baseline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91436" marR="91436"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1</a:t>
                      </a:r>
                    </a:p>
                  </a:txBody>
                  <a:tcPr marL="91436" marR="91436" marT="45726" marB="45726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0</a:t>
                      </a:r>
                    </a:p>
                  </a:txBody>
                  <a:tcPr marL="91436" marR="91436" marT="45726" marB="45726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0</a:t>
                      </a:r>
                    </a:p>
                  </a:txBody>
                  <a:tcPr marL="91436" marR="91436" marT="45726" marB="45726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0</a:t>
                      </a:r>
                    </a:p>
                  </a:txBody>
                  <a:tcPr marL="91436" marR="91436" marT="45726" marB="45726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0</a:t>
                      </a:r>
                    </a:p>
                  </a:txBody>
                  <a:tcPr marL="91436" marR="91436" marT="45726" marB="45726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0</a:t>
                      </a:r>
                    </a:p>
                  </a:txBody>
                  <a:tcPr marL="91436" marR="91436" marT="45726" marB="45726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80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4F81BD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2</a:t>
                      </a:r>
                    </a:p>
                  </a:txBody>
                  <a:tcPr marL="91436" marR="91436" marT="45726" marB="45726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sz="1800" b="1" i="0" u="none" strike="noStrike" cap="none" normalizeH="0" baseline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91436" marR="91436"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0</a:t>
                      </a:r>
                    </a:p>
                  </a:txBody>
                  <a:tcPr marL="91436" marR="91436" marT="45726" marB="45726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1</a:t>
                      </a:r>
                    </a:p>
                  </a:txBody>
                  <a:tcPr marL="91436" marR="91436" marT="45726" marB="45726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91436" marR="91436" marT="45726" marB="45726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0</a:t>
                      </a:r>
                    </a:p>
                  </a:txBody>
                  <a:tcPr marL="91436" marR="91436" marT="45726" marB="45726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91436" marR="91436" marT="45726" marB="45726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0</a:t>
                      </a:r>
                    </a:p>
                  </a:txBody>
                  <a:tcPr marL="91436" marR="91436" marT="45726" marB="45726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80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4F81BD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…</a:t>
                      </a:r>
                    </a:p>
                  </a:txBody>
                  <a:tcPr marL="91436" marR="91436" marT="45726" marB="45726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sz="1800" b="1" i="0" u="none" strike="noStrike" cap="none" normalizeH="0" baseline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91436" marR="91436"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91436" marR="91436" marT="45726" marB="45726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91436" marR="91436" marT="45726" marB="45726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91436" marR="91436" marT="45726" marB="45726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0</a:t>
                      </a:r>
                    </a:p>
                  </a:txBody>
                  <a:tcPr marL="91436" marR="91436" marT="45726" marB="45726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91436" marR="91436" marT="45726" marB="45726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91436" marR="91436" marT="45726" marB="45726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80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4F81BD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i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4F81BD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91436" marR="91436" marT="45726" marB="45726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sz="1800" b="1" i="0" u="none" strike="noStrike" cap="none" normalizeH="0" baseline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91436" marR="91436"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91436" marR="91436" marT="45726" marB="45726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91436" marR="91436" marT="45726" marB="45726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91436" marR="91436" marT="45726" marB="45726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1</a:t>
                      </a:r>
                    </a:p>
                  </a:txBody>
                  <a:tcPr marL="91436" marR="91436" marT="45726" marB="45726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91436" marR="91436" marT="45726" marB="45726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91436" marR="91436" marT="45726" marB="45726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80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4F81BD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…</a:t>
                      </a:r>
                    </a:p>
                  </a:txBody>
                  <a:tcPr marL="91436" marR="91436" marT="45726" marB="45726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sz="1800" b="1" i="0" u="none" strike="noStrike" cap="none" normalizeH="0" baseline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91436" marR="91436"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91436" marR="91436" marT="45726" marB="45726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91436" marR="91436" marT="45726" marB="45726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91436" marR="91436" marT="45726" marB="45726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0</a:t>
                      </a:r>
                    </a:p>
                  </a:txBody>
                  <a:tcPr marL="91436" marR="91436" marT="45726" marB="45726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91436" marR="91436" marT="45726" marB="45726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91436" marR="91436" marT="45726" marB="45726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80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4F81BD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k</a:t>
                      </a:r>
                    </a:p>
                  </a:txBody>
                  <a:tcPr marL="91436" marR="91436" marT="45726" marB="45726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sz="1800" b="1" i="0" u="none" strike="noStrike" cap="none" normalizeH="0" baseline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Arial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marL="91436" marR="91436"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0</a:t>
                      </a:r>
                    </a:p>
                  </a:txBody>
                  <a:tcPr marL="91436" marR="91436" marT="45726" marB="45726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0</a:t>
                      </a:r>
                    </a:p>
                  </a:txBody>
                  <a:tcPr marL="91436" marR="91436" marT="45726" marB="45726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0</a:t>
                      </a:r>
                    </a:p>
                  </a:txBody>
                  <a:tcPr marL="91436" marR="91436" marT="45726" marB="45726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0</a:t>
                      </a:r>
                    </a:p>
                  </a:txBody>
                  <a:tcPr marL="91436" marR="91436" marT="45726" marB="45726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0</a:t>
                      </a:r>
                    </a:p>
                  </a:txBody>
                  <a:tcPr marL="91436" marR="91436" marT="45726" marB="45726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1</a:t>
                      </a:r>
                    </a:p>
                  </a:txBody>
                  <a:tcPr marL="91436" marR="91436" marT="45726" marB="45726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2AFB2F-7E8C-264A-977C-2DC7A98E2F89}" type="slidenum">
              <a:rPr lang="en-GB" smtClean="0"/>
              <a:t>27</a:t>
            </a:fld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47993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566255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sz="3200" dirty="0" smtClean="0">
                <a:solidFill>
                  <a:srgbClr val="4F81BD"/>
                </a:solidFill>
                <a:latin typeface="Arial" charset="0"/>
              </a:rPr>
              <a:t>Dummy variables: overview</a:t>
            </a:r>
            <a:endParaRPr lang="en-US" sz="3200" dirty="0">
              <a:solidFill>
                <a:srgbClr val="4F81BD"/>
              </a:solidFill>
              <a:latin typeface="Arial" charset="0"/>
            </a:endParaRPr>
          </a:p>
        </p:txBody>
      </p:sp>
      <p:sp>
        <p:nvSpPr>
          <p:cNvPr id="5529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68413"/>
            <a:ext cx="8229600" cy="4857750"/>
          </a:xfrm>
        </p:spPr>
        <p:txBody>
          <a:bodyPr/>
          <a:lstStyle/>
          <a:p>
            <a:pPr algn="just" eaLnBrk="1" hangingPunct="1">
              <a:buFontTx/>
              <a:buNone/>
            </a:pPr>
            <a:r>
              <a:rPr lang="en-GB" sz="2000" dirty="0" smtClean="0">
                <a:latin typeface="Arial" charset="0"/>
              </a:rPr>
              <a:t>Dummy variables can (should) be used to model the relation between a categorical covariate and a health outcome Y.</a:t>
            </a:r>
          </a:p>
          <a:p>
            <a:pPr algn="just" eaLnBrk="1" hangingPunct="1">
              <a:buFontTx/>
              <a:buNone/>
            </a:pPr>
            <a:endParaRPr lang="en-GB" sz="2000" dirty="0" smtClean="0">
              <a:latin typeface="Arial" charset="0"/>
            </a:endParaRPr>
          </a:p>
          <a:p>
            <a:pPr algn="just" eaLnBrk="1" hangingPunct="1">
              <a:buFontTx/>
              <a:buNone/>
            </a:pPr>
            <a:r>
              <a:rPr lang="en-GB" sz="2000" dirty="0" smtClean="0">
                <a:latin typeface="Arial" charset="0"/>
              </a:rPr>
              <a:t>They avoid making the a priori assumption of a monotonous relation between X and the expected value of Y.</a:t>
            </a:r>
          </a:p>
          <a:p>
            <a:pPr eaLnBrk="1" hangingPunct="1">
              <a:buFontTx/>
              <a:buNone/>
            </a:pPr>
            <a:endParaRPr lang="en-GB" sz="2000" dirty="0">
              <a:latin typeface="Arial" charset="0"/>
            </a:endParaRPr>
          </a:p>
        </p:txBody>
      </p:sp>
      <p:sp>
        <p:nvSpPr>
          <p:cNvPr id="55302" name="Rectangle 14"/>
          <p:cNvSpPr>
            <a:spLocks noChangeArrowheads="1"/>
          </p:cNvSpPr>
          <p:nvPr/>
        </p:nvSpPr>
        <p:spPr bwMode="auto">
          <a:xfrm>
            <a:off x="0" y="18669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>
              <a:tabLst>
                <a:tab pos="3511550" algn="l"/>
              </a:tabLst>
            </a:pPr>
            <a:endParaRPr lang="en-GB"/>
          </a:p>
        </p:txBody>
      </p:sp>
      <p:sp>
        <p:nvSpPr>
          <p:cNvPr id="55303" name="Rectangle 19"/>
          <p:cNvSpPr>
            <a:spLocks noChangeArrowheads="1"/>
          </p:cNvSpPr>
          <p:nvPr/>
        </p:nvSpPr>
        <p:spPr bwMode="auto">
          <a:xfrm>
            <a:off x="0" y="18669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GB"/>
          </a:p>
        </p:txBody>
      </p:sp>
      <p:graphicFrame>
        <p:nvGraphicFramePr>
          <p:cNvPr id="3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50147093"/>
              </p:ext>
            </p:extLst>
          </p:nvPr>
        </p:nvGraphicFramePr>
        <p:xfrm>
          <a:off x="-47958" y="3263900"/>
          <a:ext cx="5051425" cy="3022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55306" name="Text Box 22"/>
          <p:cNvSpPr txBox="1">
            <a:spLocks noChangeArrowheads="1"/>
          </p:cNvSpPr>
          <p:nvPr/>
        </p:nvSpPr>
        <p:spPr bwMode="auto">
          <a:xfrm>
            <a:off x="693405" y="6040383"/>
            <a:ext cx="360045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1800" dirty="0" smtClean="0"/>
              <a:t>The height of each step is always the same</a:t>
            </a:r>
            <a:endParaRPr lang="en-US" sz="1800" dirty="0"/>
          </a:p>
        </p:txBody>
      </p:sp>
      <p:sp>
        <p:nvSpPr>
          <p:cNvPr id="55307" name="Line 23"/>
          <p:cNvSpPr>
            <a:spLocks noChangeShapeType="1"/>
          </p:cNvSpPr>
          <p:nvPr/>
        </p:nvSpPr>
        <p:spPr bwMode="auto">
          <a:xfrm flipV="1">
            <a:off x="1772905" y="4365625"/>
            <a:ext cx="0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55308" name="Text Box 24"/>
          <p:cNvSpPr txBox="1">
            <a:spLocks noChangeArrowheads="1"/>
          </p:cNvSpPr>
          <p:nvPr/>
        </p:nvSpPr>
        <p:spPr bwMode="auto">
          <a:xfrm>
            <a:off x="1487155" y="4286250"/>
            <a:ext cx="35877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800">
                <a:latin typeface="Symbol" charset="0"/>
              </a:rPr>
              <a:t>b</a:t>
            </a:r>
          </a:p>
        </p:txBody>
      </p:sp>
      <p:sp>
        <p:nvSpPr>
          <p:cNvPr id="55309" name="Text Box 25"/>
          <p:cNvSpPr txBox="1">
            <a:spLocks noChangeArrowheads="1"/>
          </p:cNvSpPr>
          <p:nvPr/>
        </p:nvSpPr>
        <p:spPr bwMode="auto">
          <a:xfrm>
            <a:off x="2133267" y="4005263"/>
            <a:ext cx="50482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800">
                <a:latin typeface="Symbol" charset="0"/>
              </a:rPr>
              <a:t>2b</a:t>
            </a:r>
          </a:p>
        </p:txBody>
      </p:sp>
      <p:sp>
        <p:nvSpPr>
          <p:cNvPr id="55310" name="Text Box 26"/>
          <p:cNvSpPr txBox="1">
            <a:spLocks noChangeArrowheads="1"/>
          </p:cNvSpPr>
          <p:nvPr/>
        </p:nvSpPr>
        <p:spPr bwMode="auto">
          <a:xfrm>
            <a:off x="2853992" y="3789363"/>
            <a:ext cx="50482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800">
                <a:latin typeface="Symbol" charset="0"/>
              </a:rPr>
              <a:t>3b</a:t>
            </a:r>
          </a:p>
        </p:txBody>
      </p:sp>
      <p:sp>
        <p:nvSpPr>
          <p:cNvPr id="55311" name="Line 27"/>
          <p:cNvSpPr>
            <a:spLocks noChangeShapeType="1"/>
          </p:cNvSpPr>
          <p:nvPr/>
        </p:nvSpPr>
        <p:spPr bwMode="auto">
          <a:xfrm flipV="1">
            <a:off x="2493630" y="4076700"/>
            <a:ext cx="0" cy="504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55312" name="Line 28"/>
          <p:cNvSpPr>
            <a:spLocks noChangeShapeType="1"/>
          </p:cNvSpPr>
          <p:nvPr/>
        </p:nvSpPr>
        <p:spPr bwMode="auto">
          <a:xfrm flipH="1" flipV="1">
            <a:off x="3212767" y="3716338"/>
            <a:ext cx="0" cy="8651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graphicFrame>
        <p:nvGraphicFramePr>
          <p:cNvPr id="55314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74507982"/>
              </p:ext>
            </p:extLst>
          </p:nvPr>
        </p:nvGraphicFramePr>
        <p:xfrm>
          <a:off x="1248570" y="3104172"/>
          <a:ext cx="1936750" cy="354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520" name="Équation" r:id="rId5" imgW="1257300" imgH="228600" progId="Equation.3">
                  <p:embed/>
                </p:oleObj>
              </mc:Choice>
              <mc:Fallback>
                <p:oleObj name="Équation" r:id="rId5" imgW="12573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48570" y="3104172"/>
                        <a:ext cx="1936750" cy="354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68881436"/>
              </p:ext>
            </p:extLst>
          </p:nvPr>
        </p:nvGraphicFramePr>
        <p:xfrm>
          <a:off x="4457778" y="3319739"/>
          <a:ext cx="5051425" cy="3022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pSp>
        <p:nvGrpSpPr>
          <p:cNvPr id="31" name="Group 6"/>
          <p:cNvGrpSpPr>
            <a:grpSpLocks/>
          </p:cNvGrpSpPr>
          <p:nvPr/>
        </p:nvGrpSpPr>
        <p:grpSpPr bwMode="auto">
          <a:xfrm>
            <a:off x="5054678" y="3845202"/>
            <a:ext cx="2743200" cy="1130300"/>
            <a:chOff x="5274" y="3440"/>
            <a:chExt cx="4320" cy="1780"/>
          </a:xfrm>
        </p:grpSpPr>
        <p:sp>
          <p:nvSpPr>
            <p:cNvPr id="32" name="Freeform 13"/>
            <p:cNvSpPr>
              <a:spLocks/>
            </p:cNvSpPr>
            <p:nvPr/>
          </p:nvSpPr>
          <p:spPr bwMode="auto">
            <a:xfrm>
              <a:off x="7240" y="3758"/>
              <a:ext cx="0" cy="962"/>
            </a:xfrm>
            <a:custGeom>
              <a:avLst/>
              <a:gdLst>
                <a:gd name="T0" fmla="*/ 0 w 14"/>
                <a:gd name="T1" fmla="*/ 962 h 962"/>
                <a:gd name="T2" fmla="*/ 14 w 14"/>
                <a:gd name="T3" fmla="*/ 0 h 962"/>
                <a:gd name="T4" fmla="*/ 0 60000 65536"/>
                <a:gd name="T5" fmla="*/ 0 60000 65536"/>
                <a:gd name="T6" fmla="*/ 0 w 14"/>
                <a:gd name="T7" fmla="*/ 0 h 962"/>
                <a:gd name="T8" fmla="*/ 14 w 14"/>
                <a:gd name="T9" fmla="*/ 962 h 962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4" h="962">
                  <a:moveTo>
                    <a:pt x="0" y="962"/>
                  </a:moveTo>
                  <a:lnTo>
                    <a:pt x="14" y="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3" name="Text Box 12"/>
            <p:cNvSpPr txBox="1">
              <a:spLocks noChangeArrowheads="1"/>
            </p:cNvSpPr>
            <p:nvPr/>
          </p:nvSpPr>
          <p:spPr bwMode="auto">
            <a:xfrm>
              <a:off x="6714" y="4118"/>
              <a:ext cx="720" cy="5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400" b="1" dirty="0" smtClean="0">
                  <a:latin typeface="Symbol" charset="0"/>
                  <a:cs typeface="Times New Roman" charset="0"/>
                </a:rPr>
                <a:t>b</a:t>
              </a:r>
              <a:r>
                <a:rPr lang="en-US" sz="1400" b="1" baseline="-30000" dirty="0">
                  <a:latin typeface="Symbol" charset="0"/>
                  <a:cs typeface="Times New Roman" charset="0"/>
                </a:rPr>
                <a:t>2</a:t>
              </a:r>
              <a:endParaRPr lang="en-US" sz="1800" b="1" dirty="0">
                <a:cs typeface="Times New Roman" charset="0"/>
              </a:endParaRPr>
            </a:p>
          </p:txBody>
        </p:sp>
        <p:sp>
          <p:nvSpPr>
            <p:cNvPr id="34" name="Text Box 11"/>
            <p:cNvSpPr txBox="1">
              <a:spLocks noChangeArrowheads="1"/>
            </p:cNvSpPr>
            <p:nvPr/>
          </p:nvSpPr>
          <p:spPr bwMode="auto">
            <a:xfrm>
              <a:off x="8324" y="4631"/>
              <a:ext cx="720" cy="5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400" b="1" dirty="0" smtClean="0">
                  <a:latin typeface="Symbol" charset="0"/>
                  <a:cs typeface="Times New Roman" charset="0"/>
                </a:rPr>
                <a:t>b</a:t>
              </a:r>
              <a:r>
                <a:rPr lang="en-US" sz="1400" b="1" baseline="-30000" dirty="0">
                  <a:latin typeface="Symbol" charset="0"/>
                  <a:cs typeface="Times New Roman" charset="0"/>
                </a:rPr>
                <a:t>3</a:t>
              </a:r>
              <a:endParaRPr lang="en-US" sz="1800" b="1" dirty="0">
                <a:cs typeface="Times New Roman" charset="0"/>
              </a:endParaRPr>
            </a:p>
          </p:txBody>
        </p:sp>
        <p:sp>
          <p:nvSpPr>
            <p:cNvPr id="35" name="Text Box 10"/>
            <p:cNvSpPr txBox="1">
              <a:spLocks noChangeArrowheads="1"/>
            </p:cNvSpPr>
            <p:nvPr/>
          </p:nvSpPr>
          <p:spPr bwMode="auto">
            <a:xfrm>
              <a:off x="8874" y="3578"/>
              <a:ext cx="720" cy="5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400" b="1" dirty="0" smtClean="0">
                  <a:latin typeface="Symbol" charset="0"/>
                  <a:cs typeface="Times New Roman" charset="0"/>
                </a:rPr>
                <a:t>b</a:t>
              </a:r>
              <a:r>
                <a:rPr lang="en-US" sz="1400" b="1" baseline="-30000" dirty="0" smtClean="0">
                  <a:latin typeface="Symbol" charset="0"/>
                  <a:cs typeface="Times New Roman" charset="0"/>
                </a:rPr>
                <a:t>4</a:t>
              </a:r>
              <a:endParaRPr lang="en-US" sz="1800" b="1" dirty="0">
                <a:cs typeface="Times New Roman" charset="0"/>
              </a:endParaRPr>
            </a:p>
          </p:txBody>
        </p:sp>
        <p:sp>
          <p:nvSpPr>
            <p:cNvPr id="36" name="Freeform 9"/>
            <p:cNvSpPr>
              <a:spLocks/>
            </p:cNvSpPr>
            <p:nvPr/>
          </p:nvSpPr>
          <p:spPr bwMode="auto">
            <a:xfrm>
              <a:off x="8880" y="4718"/>
              <a:ext cx="1" cy="502"/>
            </a:xfrm>
            <a:custGeom>
              <a:avLst/>
              <a:gdLst>
                <a:gd name="T0" fmla="*/ 0 w 1"/>
                <a:gd name="T1" fmla="*/ 0 h 502"/>
                <a:gd name="T2" fmla="*/ 0 w 1"/>
                <a:gd name="T3" fmla="*/ 502 h 502"/>
                <a:gd name="T4" fmla="*/ 0 60000 65536"/>
                <a:gd name="T5" fmla="*/ 0 60000 65536"/>
                <a:gd name="T6" fmla="*/ 0 w 1"/>
                <a:gd name="T7" fmla="*/ 0 h 502"/>
                <a:gd name="T8" fmla="*/ 1 w 1"/>
                <a:gd name="T9" fmla="*/ 502 h 502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502">
                  <a:moveTo>
                    <a:pt x="0" y="0"/>
                  </a:moveTo>
                  <a:lnTo>
                    <a:pt x="0" y="502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7" name="Freeform 8"/>
            <p:cNvSpPr>
              <a:spLocks/>
            </p:cNvSpPr>
            <p:nvPr/>
          </p:nvSpPr>
          <p:spPr bwMode="auto">
            <a:xfrm>
              <a:off x="9400" y="3440"/>
              <a:ext cx="1" cy="1260"/>
            </a:xfrm>
            <a:custGeom>
              <a:avLst/>
              <a:gdLst>
                <a:gd name="T0" fmla="*/ 0 w 1"/>
                <a:gd name="T1" fmla="*/ 1260 h 1260"/>
                <a:gd name="T2" fmla="*/ 0 w 1"/>
                <a:gd name="T3" fmla="*/ 0 h 1260"/>
                <a:gd name="T4" fmla="*/ 0 60000 65536"/>
                <a:gd name="T5" fmla="*/ 0 60000 65536"/>
                <a:gd name="T6" fmla="*/ 0 w 1"/>
                <a:gd name="T7" fmla="*/ 0 h 1260"/>
                <a:gd name="T8" fmla="*/ 1 w 1"/>
                <a:gd name="T9" fmla="*/ 1260 h 126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1260">
                  <a:moveTo>
                    <a:pt x="0" y="1260"/>
                  </a:moveTo>
                  <a:lnTo>
                    <a:pt x="0" y="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8" name="Text Box 7"/>
            <p:cNvSpPr txBox="1">
              <a:spLocks noChangeArrowheads="1"/>
            </p:cNvSpPr>
            <p:nvPr/>
          </p:nvSpPr>
          <p:spPr bwMode="auto">
            <a:xfrm>
              <a:off x="5274" y="4478"/>
              <a:ext cx="720" cy="5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400">
                  <a:latin typeface="Symbol" charset="0"/>
                  <a:cs typeface="Times New Roman" charset="0"/>
                </a:rPr>
                <a:t>a</a:t>
              </a:r>
              <a:endParaRPr lang="en-US" sz="1800">
                <a:cs typeface="Times New Roman" charset="0"/>
              </a:endParaRPr>
            </a:p>
          </p:txBody>
        </p:sp>
      </p:grpSp>
      <p:sp>
        <p:nvSpPr>
          <p:cNvPr id="39" name="Freeform 5"/>
          <p:cNvSpPr>
            <a:spLocks/>
          </p:cNvSpPr>
          <p:nvPr/>
        </p:nvSpPr>
        <p:spPr bwMode="auto">
          <a:xfrm>
            <a:off x="5342016" y="4637364"/>
            <a:ext cx="355600" cy="0"/>
          </a:xfrm>
          <a:custGeom>
            <a:avLst/>
            <a:gdLst>
              <a:gd name="T0" fmla="*/ 2147483647 w 560"/>
              <a:gd name="T1" fmla="*/ 0 h 1"/>
              <a:gd name="T2" fmla="*/ 0 w 560"/>
              <a:gd name="T3" fmla="*/ 0 h 1"/>
              <a:gd name="T4" fmla="*/ 0 60000 65536"/>
              <a:gd name="T5" fmla="*/ 0 60000 65536"/>
              <a:gd name="T6" fmla="*/ 0 w 560"/>
              <a:gd name="T7" fmla="*/ 0 h 1"/>
              <a:gd name="T8" fmla="*/ 560 w 560"/>
              <a:gd name="T9" fmla="*/ 0 h 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560" h="1">
                <a:moveTo>
                  <a:pt x="560" y="0"/>
                </a:moveTo>
                <a:lnTo>
                  <a:pt x="0" y="0"/>
                </a:lnTo>
              </a:path>
            </a:pathLst>
          </a:cu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40" name="Text Box 20"/>
          <p:cNvSpPr txBox="1">
            <a:spLocks noChangeArrowheads="1"/>
          </p:cNvSpPr>
          <p:nvPr/>
        </p:nvSpPr>
        <p:spPr bwMode="auto">
          <a:xfrm>
            <a:off x="4838778" y="5997852"/>
            <a:ext cx="360045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1800" dirty="0" smtClean="0"/>
              <a:t>The height of each step can vary for each category of X</a:t>
            </a:r>
            <a:endParaRPr lang="en-US" sz="1800" dirty="0"/>
          </a:p>
        </p:txBody>
      </p:sp>
      <p:sp>
        <p:nvSpPr>
          <p:cNvPr id="42" name="ZoneTexte 41"/>
          <p:cNvSpPr txBox="1"/>
          <p:nvPr/>
        </p:nvSpPr>
        <p:spPr>
          <a:xfrm>
            <a:off x="4457778" y="3133207"/>
            <a:ext cx="762000" cy="3730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(M2)</a:t>
            </a:r>
            <a:endParaRPr lang="en-GB" dirty="0"/>
          </a:p>
        </p:txBody>
      </p:sp>
      <p:sp>
        <p:nvSpPr>
          <p:cNvPr id="5" name="ZoneTexte 4"/>
          <p:cNvSpPr txBox="1"/>
          <p:nvPr/>
        </p:nvSpPr>
        <p:spPr>
          <a:xfrm>
            <a:off x="216932" y="3104172"/>
            <a:ext cx="888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(M1)</a:t>
            </a:r>
            <a:endParaRPr lang="en-GB" dirty="0"/>
          </a:p>
        </p:txBody>
      </p:sp>
      <p:sp>
        <p:nvSpPr>
          <p:cNvPr id="29" name="Espace réservé du contenu 2"/>
          <p:cNvSpPr txBox="1">
            <a:spLocks/>
          </p:cNvSpPr>
          <p:nvPr/>
        </p:nvSpPr>
        <p:spPr>
          <a:xfrm>
            <a:off x="4603374" y="3128882"/>
            <a:ext cx="4485252" cy="767466"/>
          </a:xfrm>
          <a:prstGeom prst="rect">
            <a:avLst/>
          </a:prstGeom>
          <a:ln>
            <a:solidFill>
              <a:srgbClr val="FFFFFF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1800" dirty="0" smtClean="0"/>
              <a:t>E(Y)  = </a:t>
            </a:r>
            <a:r>
              <a:rPr lang="en-GB" sz="1800" dirty="0" smtClean="0">
                <a:latin typeface="Symbol" charset="0"/>
                <a:cs typeface="Times New Roman" charset="0"/>
              </a:rPr>
              <a:t>a</a:t>
            </a:r>
            <a:r>
              <a:rPr lang="en-GB" sz="1800" dirty="0" smtClean="0">
                <a:cs typeface="Times New Roman" charset="0"/>
              </a:rPr>
              <a:t> + </a:t>
            </a:r>
            <a:r>
              <a:rPr lang="en-GB" sz="1800" dirty="0" smtClean="0">
                <a:latin typeface="Symbol" charset="0"/>
                <a:cs typeface="Times New Roman" charset="0"/>
              </a:rPr>
              <a:t>b</a:t>
            </a:r>
            <a:r>
              <a:rPr lang="en-GB" sz="1800" baseline="-25000" dirty="0" smtClean="0">
                <a:latin typeface="+mj-lt"/>
                <a:cs typeface="Times New Roman" charset="0"/>
              </a:rPr>
              <a:t>2</a:t>
            </a:r>
            <a:r>
              <a:rPr lang="en-GB" sz="1800" b="1" dirty="0" smtClean="0">
                <a:cs typeface="Times New Roman" charset="0"/>
              </a:rPr>
              <a:t>X</a:t>
            </a:r>
            <a:r>
              <a:rPr lang="en-GB" sz="1800" baseline="-25000" dirty="0">
                <a:cs typeface="Times New Roman" charset="0"/>
              </a:rPr>
              <a:t>2</a:t>
            </a:r>
            <a:r>
              <a:rPr lang="en-GB" sz="1800" b="1" dirty="0" smtClean="0">
                <a:cs typeface="Times New Roman" charset="0"/>
              </a:rPr>
              <a:t> +</a:t>
            </a:r>
            <a:r>
              <a:rPr lang="en-GB" sz="1800" dirty="0" smtClean="0">
                <a:cs typeface="Times New Roman" charset="0"/>
              </a:rPr>
              <a:t> </a:t>
            </a:r>
            <a:r>
              <a:rPr lang="en-GB" sz="1800" dirty="0" smtClean="0">
                <a:latin typeface="Symbol" charset="0"/>
                <a:cs typeface="Times New Roman" charset="0"/>
              </a:rPr>
              <a:t>b</a:t>
            </a:r>
            <a:r>
              <a:rPr lang="en-GB" sz="1800" baseline="-25000" dirty="0" smtClean="0">
                <a:cs typeface="Times New Roman" charset="0"/>
              </a:rPr>
              <a:t>3</a:t>
            </a:r>
            <a:r>
              <a:rPr lang="en-GB" sz="1800" b="1" dirty="0" smtClean="0">
                <a:cs typeface="Times New Roman" charset="0"/>
              </a:rPr>
              <a:t>X</a:t>
            </a:r>
            <a:r>
              <a:rPr lang="en-GB" sz="1800" baseline="-25000" dirty="0" smtClean="0">
                <a:cs typeface="Times New Roman" charset="0"/>
              </a:rPr>
              <a:t>3</a:t>
            </a:r>
            <a:r>
              <a:rPr lang="en-GB" sz="1800" b="1" dirty="0" smtClean="0">
                <a:cs typeface="Times New Roman" charset="0"/>
              </a:rPr>
              <a:t> +</a:t>
            </a:r>
            <a:r>
              <a:rPr lang="en-GB" sz="1800" dirty="0">
                <a:latin typeface="Symbol" charset="0"/>
                <a:cs typeface="Times New Roman" charset="0"/>
              </a:rPr>
              <a:t> </a:t>
            </a:r>
            <a:r>
              <a:rPr lang="en-GB" sz="1800" dirty="0" smtClean="0">
                <a:latin typeface="Symbol" charset="0"/>
                <a:cs typeface="Times New Roman" charset="0"/>
              </a:rPr>
              <a:t>b</a:t>
            </a:r>
            <a:r>
              <a:rPr lang="en-GB" sz="1800" baseline="-25000" dirty="0" smtClean="0">
                <a:cs typeface="Times New Roman" charset="0"/>
              </a:rPr>
              <a:t>4</a:t>
            </a:r>
            <a:r>
              <a:rPr lang="en-GB" sz="1800" b="1" dirty="0" smtClean="0">
                <a:cs typeface="Times New Roman" charset="0"/>
              </a:rPr>
              <a:t>X</a:t>
            </a:r>
            <a:r>
              <a:rPr lang="en-GB" sz="1800" baseline="-25000" dirty="0" smtClean="0">
                <a:cs typeface="Times New Roman" charset="0"/>
              </a:rPr>
              <a:t>4</a:t>
            </a:r>
            <a:endParaRPr lang="en-GB" sz="1800" dirty="0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2AFB2F-7E8C-264A-977C-2DC7A98E2F89}" type="slidenum">
              <a:rPr lang="en-GB" smtClean="0"/>
              <a:t>28</a:t>
            </a:fld>
            <a:endParaRPr lang="en-GB"/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1344278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0" grpId="0">
        <p:bldAsOne/>
      </p:bldGraphic>
      <p:bldP spid="39" grpId="0" animBg="1"/>
      <p:bldP spid="40" grpId="0"/>
      <p:bldP spid="4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33"/>
          <a:stretch/>
        </p:blipFill>
        <p:spPr bwMode="auto">
          <a:xfrm>
            <a:off x="1975809" y="1449425"/>
            <a:ext cx="5208956" cy="3222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3922959" y="4515389"/>
            <a:ext cx="13243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 smtClean="0">
                <a:cs typeface="Times New Roman" charset="0"/>
              </a:rPr>
              <a:t>X</a:t>
            </a:r>
            <a:r>
              <a:rPr lang="en-GB" sz="2400" baseline="-25000" dirty="0" smtClean="0">
                <a:cs typeface="Times New Roman" charset="0"/>
              </a:rPr>
              <a:t>1</a:t>
            </a:r>
            <a:r>
              <a:rPr lang="en-GB" sz="2400" dirty="0" smtClean="0">
                <a:cs typeface="Times New Roman" charset="0"/>
              </a:rPr>
              <a:t>=30</a:t>
            </a:r>
            <a:endParaRPr lang="en-GB" sz="2400" b="1" dirty="0" smtClean="0">
              <a:cs typeface="Times New Roman" charset="0"/>
            </a:endParaRPr>
          </a:p>
          <a:p>
            <a:pPr algn="ctr"/>
            <a:endParaRPr lang="en-GB" sz="2400" dirty="0">
              <a:latin typeface="Corbel"/>
              <a:cs typeface="Corbel"/>
            </a:endParaRPr>
          </a:p>
        </p:txBody>
      </p:sp>
      <p:cxnSp>
        <p:nvCxnSpPr>
          <p:cNvPr id="8" name="Connecteur droit 7"/>
          <p:cNvCxnSpPr/>
          <p:nvPr/>
        </p:nvCxnSpPr>
        <p:spPr>
          <a:xfrm flipH="1">
            <a:off x="2609888" y="2755339"/>
            <a:ext cx="1936655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9"/>
          <p:cNvCxnSpPr/>
          <p:nvPr/>
        </p:nvCxnSpPr>
        <p:spPr>
          <a:xfrm>
            <a:off x="4562221" y="2759664"/>
            <a:ext cx="0" cy="1717843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Obje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99042533"/>
              </p:ext>
            </p:extLst>
          </p:nvPr>
        </p:nvGraphicFramePr>
        <p:xfrm>
          <a:off x="1268042" y="2488460"/>
          <a:ext cx="1388880" cy="4886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9544" name="Équation" r:id="rId5" imgW="685800" imgH="241300" progId="Equation.3">
                  <p:embed/>
                </p:oleObj>
              </mc:Choice>
              <mc:Fallback>
                <p:oleObj name="Équation" r:id="rId5" imgW="6858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268042" y="2488460"/>
                        <a:ext cx="1388880" cy="4886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ZoneTexte 13"/>
          <p:cNvSpPr txBox="1"/>
          <p:nvPr/>
        </p:nvSpPr>
        <p:spPr>
          <a:xfrm>
            <a:off x="5814458" y="3556015"/>
            <a:ext cx="32335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 smtClean="0">
                <a:cs typeface="Times New Roman" charset="0"/>
              </a:rPr>
              <a:t>Regression line predicted by the model</a:t>
            </a:r>
            <a:endParaRPr lang="en-GB" sz="2400" dirty="0">
              <a:latin typeface="Corbel"/>
              <a:cs typeface="Corbel"/>
            </a:endParaRPr>
          </a:p>
        </p:txBody>
      </p:sp>
      <p:cxnSp>
        <p:nvCxnSpPr>
          <p:cNvPr id="15" name="Connecteur droit avec flèche 14"/>
          <p:cNvCxnSpPr/>
          <p:nvPr/>
        </p:nvCxnSpPr>
        <p:spPr>
          <a:xfrm flipH="1" flipV="1">
            <a:off x="5765471" y="2647863"/>
            <a:ext cx="928893" cy="103953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ZoneTexte 16"/>
          <p:cNvSpPr txBox="1"/>
          <p:nvPr/>
        </p:nvSpPr>
        <p:spPr>
          <a:xfrm>
            <a:off x="652128" y="5296548"/>
            <a:ext cx="8237109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cs typeface="Times New Roman" charset="0"/>
              </a:rPr>
              <a:t>According to this model, if maternal BMI (X</a:t>
            </a:r>
            <a:r>
              <a:rPr lang="en-GB" sz="2400" baseline="-25000" dirty="0" smtClean="0">
                <a:cs typeface="Times New Roman" charset="0"/>
              </a:rPr>
              <a:t>1</a:t>
            </a:r>
            <a:r>
              <a:rPr lang="en-GB" sz="2400" dirty="0" smtClean="0">
                <a:cs typeface="Times New Roman" charset="0"/>
              </a:rPr>
              <a:t>) has a value of 30, offspring birth weight (Y) will be on average 3500 g.</a:t>
            </a:r>
          </a:p>
          <a:p>
            <a:r>
              <a:rPr lang="en-GB" sz="2400" dirty="0" smtClean="0">
                <a:latin typeface="Corbel"/>
                <a:cs typeface="Corbel"/>
              </a:rPr>
              <a:t>3500 g is the value of  Y predicted for subjects with X</a:t>
            </a:r>
            <a:r>
              <a:rPr lang="en-GB" sz="2400" baseline="-25000" dirty="0" smtClean="0">
                <a:latin typeface="Corbel"/>
                <a:cs typeface="Corbel"/>
              </a:rPr>
              <a:t>1</a:t>
            </a:r>
            <a:r>
              <a:rPr lang="en-GB" sz="2400" dirty="0" smtClean="0">
                <a:latin typeface="Corbel"/>
                <a:cs typeface="Corbel"/>
              </a:rPr>
              <a:t>=30</a:t>
            </a:r>
          </a:p>
        </p:txBody>
      </p:sp>
      <p:sp>
        <p:nvSpPr>
          <p:cNvPr id="3" name="Rectangle 2"/>
          <p:cNvSpPr/>
          <p:nvPr/>
        </p:nvSpPr>
        <p:spPr>
          <a:xfrm>
            <a:off x="191237" y="274638"/>
            <a:ext cx="5354751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lang="fr-FR" sz="3200" b="1" dirty="0">
                <a:ln w="1905"/>
                <a:solidFill>
                  <a:srgbClr val="4F81BD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+mj-lt"/>
                <a:ea typeface="+mj-ea"/>
                <a:cs typeface="Times New Roman" charset="0"/>
              </a:rPr>
              <a:t>II</a:t>
            </a:r>
            <a:r>
              <a:rPr lang="fr-FR" sz="3200" b="1" dirty="0" smtClean="0">
                <a:ln w="1905"/>
                <a:solidFill>
                  <a:srgbClr val="4F81BD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+mj-lt"/>
                <a:ea typeface="+mj-ea"/>
                <a:cs typeface="Times New Roman" charset="0"/>
              </a:rPr>
              <a:t>.4) </a:t>
            </a:r>
            <a:r>
              <a:rPr lang="fr-FR" sz="3200" b="1" dirty="0">
                <a:ln w="1905"/>
                <a:solidFill>
                  <a:srgbClr val="4F81BD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+mj-lt"/>
                <a:ea typeface="+mj-ea"/>
                <a:cs typeface="Times New Roman" charset="0"/>
              </a:rPr>
              <a:t>The </a:t>
            </a:r>
            <a:r>
              <a:rPr lang="fr-FR" sz="3200" b="1" dirty="0" err="1">
                <a:ln w="1905"/>
                <a:solidFill>
                  <a:srgbClr val="4F81BD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+mj-lt"/>
                <a:ea typeface="+mj-ea"/>
                <a:cs typeface="Times New Roman" charset="0"/>
              </a:rPr>
              <a:t>p</a:t>
            </a:r>
            <a:r>
              <a:rPr lang="fr-FR" sz="3200" b="1" dirty="0" err="1" smtClean="0">
                <a:ln w="1905"/>
                <a:solidFill>
                  <a:srgbClr val="4F81BD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+mj-lt"/>
                <a:ea typeface="+mj-ea"/>
                <a:cs typeface="Times New Roman" charset="0"/>
              </a:rPr>
              <a:t>redicted</a:t>
            </a:r>
            <a:r>
              <a:rPr lang="fr-FR" sz="3200" b="1" dirty="0" smtClean="0">
                <a:ln w="1905"/>
                <a:solidFill>
                  <a:srgbClr val="4F81BD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+mj-lt"/>
                <a:ea typeface="+mj-ea"/>
                <a:cs typeface="Times New Roman" charset="0"/>
              </a:rPr>
              <a:t> </a:t>
            </a:r>
            <a:r>
              <a:rPr lang="fr-FR" sz="3200" b="1" dirty="0">
                <a:ln w="1905"/>
                <a:solidFill>
                  <a:srgbClr val="4F81BD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+mj-lt"/>
                <a:ea typeface="+mj-ea"/>
                <a:cs typeface="Times New Roman" charset="0"/>
              </a:rPr>
              <a:t>values: E(Y)</a:t>
            </a:r>
            <a:endParaRPr lang="en-GB" sz="3200" b="1" dirty="0">
              <a:ln w="1905"/>
              <a:solidFill>
                <a:srgbClr val="4F81BD"/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+mj-lt"/>
              <a:ea typeface="+mj-ea"/>
              <a:cs typeface="Times New Roman" charset="0"/>
            </a:endParaRPr>
          </a:p>
        </p:txBody>
      </p:sp>
      <p:sp>
        <p:nvSpPr>
          <p:cNvPr id="11" name="Text Box 12"/>
          <p:cNvSpPr txBox="1">
            <a:spLocks noChangeArrowheads="1"/>
          </p:cNvSpPr>
          <p:nvPr/>
        </p:nvSpPr>
        <p:spPr bwMode="auto">
          <a:xfrm rot="16200000">
            <a:off x="-486329" y="2593976"/>
            <a:ext cx="3213100" cy="396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dirty="0" smtClean="0">
                <a:solidFill>
                  <a:schemeClr val="accent2"/>
                </a:solidFill>
                <a:latin typeface="Arial" charset="0"/>
              </a:rPr>
              <a:t>Offspring </a:t>
            </a:r>
            <a:r>
              <a:rPr lang="en-US" sz="2000" dirty="0" err="1" smtClean="0">
                <a:solidFill>
                  <a:schemeClr val="accent2"/>
                </a:solidFill>
                <a:latin typeface="Arial" charset="0"/>
              </a:rPr>
              <a:t>birthweight</a:t>
            </a:r>
            <a:r>
              <a:rPr lang="en-US" sz="2000" dirty="0" smtClean="0">
                <a:solidFill>
                  <a:schemeClr val="accent2"/>
                </a:solidFill>
                <a:latin typeface="Arial" charset="0"/>
              </a:rPr>
              <a:t> (</a:t>
            </a:r>
            <a:r>
              <a:rPr lang="en-US" sz="2000" dirty="0">
                <a:solidFill>
                  <a:schemeClr val="accent2"/>
                </a:solidFill>
                <a:latin typeface="Arial" charset="0"/>
              </a:rPr>
              <a:t>g)</a:t>
            </a: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2AFB2F-7E8C-264A-977C-2DC7A98E2F89}" type="slidenum">
              <a:rPr lang="en-GB" smtClean="0"/>
              <a:t>29</a:t>
            </a:fld>
            <a:endParaRPr lang="en-GB"/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3510293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5511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GB" dirty="0" smtClean="0">
                <a:solidFill>
                  <a:srgbClr val="3366FF"/>
                </a:solidFill>
              </a:rPr>
              <a:t>Main purposes of regression modelling in environmental epidemiology</a:t>
            </a:r>
            <a:endParaRPr lang="en-GB" dirty="0">
              <a:solidFill>
                <a:srgbClr val="3366FF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583671"/>
            <a:ext cx="8229600" cy="5274329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GB" b="1" dirty="0" smtClean="0">
                <a:solidFill>
                  <a:srgbClr val="FF6600"/>
                </a:solidFill>
              </a:rPr>
              <a:t>Test: </a:t>
            </a:r>
            <a:r>
              <a:rPr lang="en-GB" dirty="0" smtClean="0"/>
              <a:t>To test the association between exposure to an environmental factor and a health trait, controlling for other relevant factors.</a:t>
            </a:r>
          </a:p>
          <a:p>
            <a:pPr marL="0" indent="0">
              <a:buNone/>
            </a:pPr>
            <a:endParaRPr lang="en-GB" dirty="0" smtClean="0">
              <a:solidFill>
                <a:srgbClr val="3366FF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GB" b="1" dirty="0" smtClean="0">
                <a:solidFill>
                  <a:srgbClr val="FF6600"/>
                </a:solidFill>
              </a:rPr>
              <a:t>Estimation: </a:t>
            </a:r>
            <a:r>
              <a:rPr lang="en-GB" dirty="0" smtClean="0"/>
              <a:t>To quantify the change in the level or frequency of a health trait according to the level of exposure to a given environmental factor</a:t>
            </a:r>
          </a:p>
          <a:p>
            <a:pPr marL="457200" indent="-457200">
              <a:buFont typeface="+mj-lt"/>
              <a:buAutoNum type="arabicPeriod"/>
            </a:pPr>
            <a:endParaRPr lang="en-GB" dirty="0" smtClean="0"/>
          </a:p>
          <a:p>
            <a:pPr marL="457200" indent="-457200">
              <a:buFont typeface="+mj-lt"/>
              <a:buAutoNum type="arabicPeriod"/>
            </a:pPr>
            <a:endParaRPr lang="en-GB" dirty="0" smtClean="0"/>
          </a:p>
          <a:p>
            <a:pPr marL="457200" indent="-457200">
              <a:buFont typeface="+mj-lt"/>
              <a:buAutoNum type="arabicPeriod"/>
            </a:pPr>
            <a:r>
              <a:rPr lang="en-GB" b="1" dirty="0" smtClean="0">
                <a:solidFill>
                  <a:srgbClr val="FF6600"/>
                </a:solidFill>
              </a:rPr>
              <a:t>Prediction: </a:t>
            </a:r>
            <a:r>
              <a:rPr lang="en-GB" dirty="0" smtClean="0"/>
              <a:t>To predict the frequency or level of a health trait according to the characteristics of each observation (subjects, communities…) </a:t>
            </a:r>
            <a:endParaRPr lang="en-GB" dirty="0"/>
          </a:p>
        </p:txBody>
      </p:sp>
      <p:pic>
        <p:nvPicPr>
          <p:cNvPr id="4" name="Image 3" descr="Capture d’écran 2012-09-29 à 11.00.0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7770" y="4345156"/>
            <a:ext cx="6968032" cy="99543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932659" y="5097110"/>
            <a:ext cx="5815483" cy="25896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2AFB2F-7E8C-264A-977C-2DC7A98E2F89}" type="slidenum">
              <a:rPr lang="en-GB" smtClean="0"/>
              <a:t>3</a:t>
            </a:fld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15230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48" b="5833"/>
          <a:stretch/>
        </p:blipFill>
        <p:spPr bwMode="auto">
          <a:xfrm>
            <a:off x="1975809" y="1690616"/>
            <a:ext cx="5208956" cy="2981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Connecteur droit 7"/>
          <p:cNvCxnSpPr/>
          <p:nvPr/>
        </p:nvCxnSpPr>
        <p:spPr>
          <a:xfrm flipH="1">
            <a:off x="2609888" y="2755339"/>
            <a:ext cx="1936655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9"/>
          <p:cNvCxnSpPr/>
          <p:nvPr/>
        </p:nvCxnSpPr>
        <p:spPr>
          <a:xfrm>
            <a:off x="4562221" y="2759664"/>
            <a:ext cx="0" cy="1717843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Obje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76699552"/>
              </p:ext>
            </p:extLst>
          </p:nvPr>
        </p:nvGraphicFramePr>
        <p:xfrm>
          <a:off x="1268042" y="2488460"/>
          <a:ext cx="1388880" cy="4886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0601" name="Équation" r:id="rId5" imgW="685800" imgH="241300" progId="Equation.3">
                  <p:embed/>
                </p:oleObj>
              </mc:Choice>
              <mc:Fallback>
                <p:oleObj name="Équation" r:id="rId5" imgW="6858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268042" y="2488460"/>
                        <a:ext cx="1388880" cy="4886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ZoneTexte 13"/>
          <p:cNvSpPr txBox="1"/>
          <p:nvPr/>
        </p:nvSpPr>
        <p:spPr>
          <a:xfrm>
            <a:off x="5814458" y="3556015"/>
            <a:ext cx="32335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 smtClean="0">
                <a:cs typeface="Times New Roman" charset="0"/>
              </a:rPr>
              <a:t>Regression line predicted by the model</a:t>
            </a:r>
            <a:endParaRPr lang="en-GB" sz="2400" dirty="0">
              <a:latin typeface="Corbel"/>
              <a:cs typeface="Corbel"/>
            </a:endParaRPr>
          </a:p>
        </p:txBody>
      </p:sp>
      <p:cxnSp>
        <p:nvCxnSpPr>
          <p:cNvPr id="15" name="Connecteur droit avec flèche 14"/>
          <p:cNvCxnSpPr/>
          <p:nvPr/>
        </p:nvCxnSpPr>
        <p:spPr>
          <a:xfrm flipH="1" flipV="1">
            <a:off x="5765471" y="2647863"/>
            <a:ext cx="928893" cy="103953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ZoneTexte 16"/>
          <p:cNvSpPr txBox="1"/>
          <p:nvPr/>
        </p:nvSpPr>
        <p:spPr>
          <a:xfrm>
            <a:off x="652128" y="5296548"/>
            <a:ext cx="8237109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cs typeface="Times New Roman" charset="0"/>
              </a:rPr>
              <a:t>According to this model, if maternal BMI (X</a:t>
            </a:r>
            <a:r>
              <a:rPr lang="en-GB" sz="2400" baseline="-25000" dirty="0" smtClean="0">
                <a:cs typeface="Times New Roman" charset="0"/>
              </a:rPr>
              <a:t>1</a:t>
            </a:r>
            <a:r>
              <a:rPr lang="en-GB" sz="2400" dirty="0" smtClean="0">
                <a:cs typeface="Times New Roman" charset="0"/>
              </a:rPr>
              <a:t>) has a value of 30, offspring birth weight (Y) will be on average about 3500 g.</a:t>
            </a:r>
          </a:p>
          <a:p>
            <a:r>
              <a:rPr lang="en-GB" sz="2400" dirty="0" smtClean="0">
                <a:latin typeface="Corbel"/>
                <a:cs typeface="Corbel"/>
              </a:rPr>
              <a:t>3500 g is the value of  Y predicted for subjects with X</a:t>
            </a:r>
            <a:r>
              <a:rPr lang="en-GB" sz="2400" baseline="-25000" dirty="0" smtClean="0">
                <a:latin typeface="Corbel"/>
                <a:cs typeface="Corbel"/>
              </a:rPr>
              <a:t>1</a:t>
            </a:r>
            <a:r>
              <a:rPr lang="en-GB" sz="2400" dirty="0" smtClean="0">
                <a:latin typeface="Corbel"/>
                <a:cs typeface="Corbel"/>
              </a:rPr>
              <a:t>=30</a:t>
            </a:r>
          </a:p>
        </p:txBody>
      </p:sp>
      <p:sp>
        <p:nvSpPr>
          <p:cNvPr id="19" name="Rectangle 18"/>
          <p:cNvSpPr/>
          <p:nvPr/>
        </p:nvSpPr>
        <p:spPr>
          <a:xfrm>
            <a:off x="5280844" y="1345656"/>
            <a:ext cx="360839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dirty="0" smtClean="0">
                <a:latin typeface="Corbel"/>
                <a:cs typeface="Corbel"/>
              </a:rPr>
              <a:t>In reality, the observed values of Y</a:t>
            </a:r>
            <a:r>
              <a:rPr lang="en-GB" baseline="-25000" dirty="0" smtClean="0">
                <a:latin typeface="Corbel"/>
                <a:cs typeface="Corbel"/>
              </a:rPr>
              <a:t>i</a:t>
            </a:r>
            <a:r>
              <a:rPr lang="en-GB" dirty="0" smtClean="0">
                <a:latin typeface="Corbel"/>
                <a:cs typeface="Corbel"/>
              </a:rPr>
              <a:t> for observations with X1=30 will NOT be 3500 g  </a:t>
            </a:r>
            <a:endParaRPr lang="en-GB" dirty="0">
              <a:latin typeface="Corbel"/>
              <a:cs typeface="Corbel"/>
            </a:endParaRPr>
          </a:p>
        </p:txBody>
      </p:sp>
      <p:sp>
        <p:nvSpPr>
          <p:cNvPr id="3" name="Ellipse 2"/>
          <p:cNvSpPr/>
          <p:nvPr/>
        </p:nvSpPr>
        <p:spPr>
          <a:xfrm>
            <a:off x="4303969" y="1787509"/>
            <a:ext cx="477720" cy="3046362"/>
          </a:xfrm>
          <a:prstGeom prst="ellipse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ZoneTexte 6"/>
          <p:cNvSpPr txBox="1"/>
          <p:nvPr/>
        </p:nvSpPr>
        <p:spPr>
          <a:xfrm>
            <a:off x="4303969" y="4034234"/>
            <a:ext cx="13243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 smtClean="0">
                <a:cs typeface="Times New Roman" charset="0"/>
              </a:rPr>
              <a:t>X</a:t>
            </a:r>
            <a:r>
              <a:rPr lang="en-GB" sz="2400" baseline="-25000" dirty="0" smtClean="0">
                <a:cs typeface="Times New Roman" charset="0"/>
              </a:rPr>
              <a:t>1</a:t>
            </a:r>
            <a:r>
              <a:rPr lang="en-GB" sz="2400" dirty="0" smtClean="0">
                <a:cs typeface="Times New Roman" charset="0"/>
              </a:rPr>
              <a:t>=30</a:t>
            </a:r>
            <a:endParaRPr lang="en-GB" sz="2400" b="1" dirty="0" smtClean="0">
              <a:cs typeface="Times New Roman" charset="0"/>
            </a:endParaRPr>
          </a:p>
          <a:p>
            <a:pPr algn="ctr"/>
            <a:endParaRPr lang="en-GB" sz="2400" dirty="0">
              <a:latin typeface="Corbel"/>
              <a:cs typeface="Corbel"/>
            </a:endParaRPr>
          </a:p>
        </p:txBody>
      </p:sp>
      <p:cxnSp>
        <p:nvCxnSpPr>
          <p:cNvPr id="6" name="Connecteur droit avec flèche 5"/>
          <p:cNvCxnSpPr/>
          <p:nvPr/>
        </p:nvCxnSpPr>
        <p:spPr>
          <a:xfrm flipH="1">
            <a:off x="4781689" y="1912949"/>
            <a:ext cx="674140" cy="12543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 Box 12"/>
          <p:cNvSpPr txBox="1">
            <a:spLocks noChangeArrowheads="1"/>
          </p:cNvSpPr>
          <p:nvPr/>
        </p:nvSpPr>
        <p:spPr bwMode="auto">
          <a:xfrm rot="16200000">
            <a:off x="-486329" y="2593976"/>
            <a:ext cx="3213100" cy="396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dirty="0" smtClean="0">
                <a:solidFill>
                  <a:schemeClr val="accent2"/>
                </a:solidFill>
                <a:latin typeface="Arial" charset="0"/>
              </a:rPr>
              <a:t>Offspring </a:t>
            </a:r>
            <a:r>
              <a:rPr lang="en-US" sz="2000" dirty="0" err="1" smtClean="0">
                <a:solidFill>
                  <a:schemeClr val="accent2"/>
                </a:solidFill>
                <a:latin typeface="Arial" charset="0"/>
              </a:rPr>
              <a:t>birthweight</a:t>
            </a:r>
            <a:r>
              <a:rPr lang="en-US" sz="2000" dirty="0" smtClean="0">
                <a:solidFill>
                  <a:schemeClr val="accent2"/>
                </a:solidFill>
                <a:latin typeface="Arial" charset="0"/>
              </a:rPr>
              <a:t> (</a:t>
            </a:r>
            <a:r>
              <a:rPr lang="en-US" sz="2000" dirty="0">
                <a:solidFill>
                  <a:schemeClr val="accent2"/>
                </a:solidFill>
                <a:latin typeface="Arial" charset="0"/>
              </a:rPr>
              <a:t>g)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91237" y="274638"/>
            <a:ext cx="7109160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fr-FR" sz="3200" b="1" dirty="0">
                <a:ln w="1905"/>
                <a:solidFill>
                  <a:srgbClr val="4F81BD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+mj-lt"/>
                <a:ea typeface="+mj-ea"/>
                <a:cs typeface="Times New Roman" charset="0"/>
              </a:rPr>
              <a:t>II</a:t>
            </a:r>
            <a:r>
              <a:rPr lang="fr-FR" sz="3200" b="1" dirty="0" smtClean="0">
                <a:ln w="1905"/>
                <a:solidFill>
                  <a:srgbClr val="4F81BD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+mj-lt"/>
                <a:ea typeface="+mj-ea"/>
                <a:cs typeface="Times New Roman" charset="0"/>
              </a:rPr>
              <a:t>.4) </a:t>
            </a:r>
            <a:r>
              <a:rPr lang="fr-FR" sz="3200" b="1" dirty="0">
                <a:ln w="1905"/>
                <a:solidFill>
                  <a:srgbClr val="4F81BD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+mj-lt"/>
                <a:ea typeface="+mj-ea"/>
                <a:cs typeface="Times New Roman" charset="0"/>
              </a:rPr>
              <a:t>The </a:t>
            </a:r>
            <a:r>
              <a:rPr lang="fr-FR" sz="3200" b="1" dirty="0" err="1">
                <a:ln w="1905"/>
                <a:solidFill>
                  <a:srgbClr val="4F81BD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+mj-lt"/>
                <a:ea typeface="+mj-ea"/>
                <a:cs typeface="Times New Roman" charset="0"/>
              </a:rPr>
              <a:t>p</a:t>
            </a:r>
            <a:r>
              <a:rPr lang="fr-FR" sz="3200" b="1" dirty="0" err="1" smtClean="0">
                <a:ln w="1905"/>
                <a:solidFill>
                  <a:srgbClr val="4F81BD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+mj-lt"/>
                <a:ea typeface="+mj-ea"/>
                <a:cs typeface="Times New Roman" charset="0"/>
              </a:rPr>
              <a:t>redicted</a:t>
            </a:r>
            <a:r>
              <a:rPr lang="fr-FR" sz="3200" b="1" dirty="0" smtClean="0">
                <a:ln w="1905"/>
                <a:solidFill>
                  <a:srgbClr val="4F81BD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+mj-lt"/>
                <a:ea typeface="+mj-ea"/>
                <a:cs typeface="Times New Roman" charset="0"/>
              </a:rPr>
              <a:t> </a:t>
            </a:r>
            <a:r>
              <a:rPr lang="fr-FR" sz="3200" b="1" dirty="0">
                <a:ln w="1905"/>
                <a:solidFill>
                  <a:srgbClr val="4F81BD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+mj-lt"/>
                <a:ea typeface="+mj-ea"/>
                <a:cs typeface="Times New Roman" charset="0"/>
              </a:rPr>
              <a:t>values: E(Y</a:t>
            </a:r>
            <a:r>
              <a:rPr lang="fr-FR" sz="3200" b="1" dirty="0" smtClean="0">
                <a:ln w="1905"/>
                <a:solidFill>
                  <a:srgbClr val="4F81BD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+mj-lt"/>
                <a:ea typeface="+mj-ea"/>
                <a:cs typeface="Times New Roman" charset="0"/>
              </a:rPr>
              <a:t>)     </a:t>
            </a:r>
            <a:r>
              <a:rPr lang="fr-FR" sz="2400" b="1" dirty="0" smtClean="0">
                <a:ln w="1905"/>
                <a:solidFill>
                  <a:srgbClr val="4F81BD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+mj-lt"/>
                <a:ea typeface="+mj-ea"/>
                <a:cs typeface="Times New Roman" charset="0"/>
              </a:rPr>
              <a:t> (or      )</a:t>
            </a:r>
            <a:endParaRPr lang="en-GB" sz="2400" b="1" dirty="0">
              <a:ln w="1905"/>
              <a:solidFill>
                <a:srgbClr val="4F81BD"/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+mj-lt"/>
              <a:ea typeface="+mj-ea"/>
              <a:cs typeface="Times New Roman" charset="0"/>
            </a:endParaRPr>
          </a:p>
        </p:txBody>
      </p:sp>
      <p:graphicFrame>
        <p:nvGraphicFramePr>
          <p:cNvPr id="20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64793200"/>
              </p:ext>
            </p:extLst>
          </p:nvPr>
        </p:nvGraphicFramePr>
        <p:xfrm>
          <a:off x="6400800" y="387350"/>
          <a:ext cx="3048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0602" name="Équation" r:id="rId7" imgW="152400" imgH="203200" progId="Equation.3">
                  <p:embed/>
                </p:oleObj>
              </mc:Choice>
              <mc:Fallback>
                <p:oleObj name="Équation" r:id="rId7" imgW="152400" imgH="203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00800" y="387350"/>
                        <a:ext cx="304800" cy="4064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2AFB2F-7E8C-264A-977C-2DC7A98E2F89}" type="slidenum">
              <a:rPr lang="en-GB" smtClean="0"/>
              <a:t>30</a:t>
            </a:fld>
            <a:endParaRPr lang="en-GB"/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688184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-7562"/>
            <a:ext cx="8229600" cy="1143000"/>
          </a:xfrm>
        </p:spPr>
        <p:txBody>
          <a:bodyPr>
            <a:normAutofit/>
          </a:bodyPr>
          <a:lstStyle/>
          <a:p>
            <a:r>
              <a:rPr lang="en-GB" sz="2800" b="1" dirty="0" smtClean="0">
                <a:solidFill>
                  <a:srgbClr val="008000"/>
                </a:solidFill>
                <a:latin typeface="Corbel"/>
                <a:cs typeface="Corbel"/>
              </a:rPr>
              <a:t>Question: </a:t>
            </a:r>
            <a:r>
              <a:rPr lang="en-GB" sz="2800" dirty="0" smtClean="0">
                <a:solidFill>
                  <a:srgbClr val="008000"/>
                </a:solidFill>
                <a:latin typeface="Corbel"/>
                <a:cs typeface="Corbel"/>
              </a:rPr>
              <a:t>What is the value of  Y predicted for a woman with a BMI of 30 kg/m</a:t>
            </a:r>
            <a:r>
              <a:rPr lang="en-GB" sz="2800" baseline="30000" dirty="0" smtClean="0">
                <a:solidFill>
                  <a:srgbClr val="008000"/>
                </a:solidFill>
                <a:latin typeface="Corbel"/>
                <a:cs typeface="Corbel"/>
              </a:rPr>
              <a:t>2</a:t>
            </a:r>
            <a:r>
              <a:rPr lang="en-GB" sz="2800" dirty="0" smtClean="0">
                <a:solidFill>
                  <a:srgbClr val="008000"/>
                </a:solidFill>
                <a:latin typeface="Corbel"/>
                <a:cs typeface="Corbel"/>
              </a:rPr>
              <a:t>?</a:t>
            </a:r>
            <a:endParaRPr lang="en-GB" sz="2800" dirty="0">
              <a:solidFill>
                <a:srgbClr val="008000"/>
              </a:solidFill>
              <a:latin typeface="Corbel"/>
              <a:cs typeface="Corbel"/>
            </a:endParaRPr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48" b="5833"/>
          <a:stretch/>
        </p:blipFill>
        <p:spPr bwMode="auto">
          <a:xfrm>
            <a:off x="533400" y="1690616"/>
            <a:ext cx="5208956" cy="2981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57352" y="2224665"/>
            <a:ext cx="1543253" cy="1901509"/>
          </a:xfrm>
          <a:prstGeom prst="rect">
            <a:avLst/>
          </a:prstGeom>
        </p:spPr>
      </p:pic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533400" y="4623188"/>
            <a:ext cx="8273394" cy="2234812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GB" sz="1600" dirty="0" smtClean="0">
                <a:latin typeface="Courier New" charset="0"/>
                <a:cs typeface="Courier New" charset="0"/>
              </a:rPr>
              <a:t>Coefficients:</a:t>
            </a:r>
            <a:endParaRPr lang="en-GB" sz="1600" dirty="0" smtClean="0">
              <a:cs typeface="Times New Roman" charset="0"/>
            </a:endParaRPr>
          </a:p>
          <a:p>
            <a:pPr marL="0" indent="0">
              <a:buFont typeface="Arial"/>
              <a:buNone/>
            </a:pPr>
            <a:endParaRPr lang="en-US" sz="1600" dirty="0" smtClean="0">
              <a:latin typeface="Courier New" charset="0"/>
              <a:cs typeface="Courier New" charset="0"/>
            </a:endParaRPr>
          </a:p>
          <a:p>
            <a:pPr marL="0" indent="0">
              <a:buFont typeface="Arial"/>
              <a:buNone/>
            </a:pPr>
            <a:r>
              <a:rPr lang="en-US" sz="1600" dirty="0" smtClean="0">
                <a:latin typeface="Courier New" charset="0"/>
                <a:cs typeface="Courier New" charset="0"/>
              </a:rPr>
              <a:t> </a:t>
            </a:r>
            <a:r>
              <a:rPr lang="en-US" sz="1500" dirty="0" smtClean="0">
                <a:latin typeface="Courier New" charset="0"/>
                <a:cs typeface="Courier New" charset="0"/>
              </a:rPr>
              <a:t>     Source |       SS       </a:t>
            </a:r>
            <a:r>
              <a:rPr lang="en-US" sz="1500" dirty="0" err="1" smtClean="0">
                <a:latin typeface="Courier New" charset="0"/>
                <a:cs typeface="Courier New" charset="0"/>
              </a:rPr>
              <a:t>df</a:t>
            </a:r>
            <a:r>
              <a:rPr lang="en-US" sz="1500" dirty="0" smtClean="0">
                <a:latin typeface="Courier New" charset="0"/>
                <a:cs typeface="Courier New" charset="0"/>
              </a:rPr>
              <a:t>       MS              Number of </a:t>
            </a:r>
            <a:r>
              <a:rPr lang="en-US" sz="1500" dirty="0" err="1" smtClean="0">
                <a:latin typeface="Courier New" charset="0"/>
                <a:cs typeface="Courier New" charset="0"/>
              </a:rPr>
              <a:t>obs</a:t>
            </a:r>
            <a:r>
              <a:rPr lang="en-US" sz="1500" dirty="0" smtClean="0">
                <a:latin typeface="Courier New" charset="0"/>
                <a:cs typeface="Courier New" charset="0"/>
              </a:rPr>
              <a:t> =    1853</a:t>
            </a:r>
          </a:p>
          <a:p>
            <a:pPr marL="0" indent="0">
              <a:buFont typeface="Arial"/>
              <a:buNone/>
            </a:pPr>
            <a:r>
              <a:rPr lang="en-US" sz="1500" dirty="0" smtClean="0">
                <a:latin typeface="Courier New" charset="0"/>
                <a:cs typeface="Courier New" charset="0"/>
              </a:rPr>
              <a:t>-------------+------------------------------           F(  1,  1851) =   13.57</a:t>
            </a:r>
          </a:p>
          <a:p>
            <a:pPr marL="0" indent="0">
              <a:buFont typeface="Arial"/>
              <a:buNone/>
            </a:pPr>
            <a:r>
              <a:rPr lang="en-US" sz="1500" dirty="0" smtClean="0">
                <a:latin typeface="Courier New" charset="0"/>
                <a:cs typeface="Courier New" charset="0"/>
              </a:rPr>
              <a:t>       Model |  3527802.39     1  3527802.39           </a:t>
            </a:r>
            <a:r>
              <a:rPr lang="en-US" sz="1500" dirty="0" err="1" smtClean="0">
                <a:latin typeface="Courier New" charset="0"/>
                <a:cs typeface="Courier New" charset="0"/>
              </a:rPr>
              <a:t>Prob</a:t>
            </a:r>
            <a:r>
              <a:rPr lang="en-US" sz="1500" dirty="0" smtClean="0">
                <a:latin typeface="Courier New" charset="0"/>
                <a:cs typeface="Courier New" charset="0"/>
              </a:rPr>
              <a:t> &gt; F      =  0.0002</a:t>
            </a:r>
          </a:p>
          <a:p>
            <a:pPr marL="0" indent="0">
              <a:buFont typeface="Arial"/>
              <a:buNone/>
            </a:pPr>
            <a:r>
              <a:rPr lang="en-US" sz="1500" dirty="0" smtClean="0">
                <a:latin typeface="Courier New" charset="0"/>
                <a:cs typeface="Courier New" charset="0"/>
              </a:rPr>
              <a:t>    Residual |   481362511  1851  260055.381           R-squared     =  0.0073</a:t>
            </a:r>
          </a:p>
          <a:p>
            <a:pPr marL="0" indent="0">
              <a:buFont typeface="Arial"/>
              <a:buNone/>
            </a:pPr>
            <a:r>
              <a:rPr lang="en-US" sz="1500" dirty="0" smtClean="0">
                <a:latin typeface="Courier New" charset="0"/>
                <a:cs typeface="Courier New" charset="0"/>
              </a:rPr>
              <a:t>-------------+------------------------------           </a:t>
            </a:r>
            <a:r>
              <a:rPr lang="en-US" sz="1500" dirty="0" err="1" smtClean="0">
                <a:latin typeface="Courier New" charset="0"/>
                <a:cs typeface="Courier New" charset="0"/>
              </a:rPr>
              <a:t>Adj</a:t>
            </a:r>
            <a:r>
              <a:rPr lang="en-US" sz="1500" dirty="0" smtClean="0">
                <a:latin typeface="Courier New" charset="0"/>
                <a:cs typeface="Courier New" charset="0"/>
              </a:rPr>
              <a:t> R-squared =  0.0067</a:t>
            </a:r>
          </a:p>
          <a:p>
            <a:pPr marL="0" indent="0">
              <a:buFont typeface="Arial"/>
              <a:buNone/>
            </a:pPr>
            <a:r>
              <a:rPr lang="en-US" sz="1500" dirty="0" smtClean="0">
                <a:latin typeface="Courier New" charset="0"/>
                <a:cs typeface="Courier New" charset="0"/>
              </a:rPr>
              <a:t>       Total |   484890313  1852  261819.823           Root MSE      =  509.96</a:t>
            </a:r>
          </a:p>
          <a:p>
            <a:pPr marL="0" indent="0">
              <a:buFont typeface="Arial"/>
              <a:buNone/>
            </a:pPr>
            <a:endParaRPr lang="en-US" sz="1600" dirty="0" smtClean="0">
              <a:latin typeface="Courier New" charset="0"/>
              <a:cs typeface="Courier New" charset="0"/>
            </a:endParaRPr>
          </a:p>
          <a:p>
            <a:pPr marL="0" indent="0">
              <a:buFont typeface="Arial"/>
              <a:buNone/>
            </a:pPr>
            <a:r>
              <a:rPr lang="en-US" sz="1600" dirty="0" smtClean="0">
                <a:latin typeface="Courier New" charset="0"/>
                <a:cs typeface="Courier New" charset="0"/>
              </a:rPr>
              <a:t>------------------------------------------------------------------------------</a:t>
            </a:r>
          </a:p>
          <a:p>
            <a:pPr marL="0" indent="0">
              <a:buFont typeface="Arial"/>
              <a:buNone/>
            </a:pPr>
            <a:r>
              <a:rPr lang="en-US" sz="1600" dirty="0" smtClean="0">
                <a:latin typeface="Courier New" charset="0"/>
                <a:cs typeface="Courier New" charset="0"/>
              </a:rPr>
              <a:t>          m6 |      </a:t>
            </a:r>
            <a:r>
              <a:rPr lang="en-US" sz="1600" dirty="0" err="1" smtClean="0">
                <a:latin typeface="Courier New" charset="0"/>
                <a:cs typeface="Courier New" charset="0"/>
              </a:rPr>
              <a:t>Coef</a:t>
            </a:r>
            <a:r>
              <a:rPr lang="en-US" sz="1600" dirty="0" smtClean="0">
                <a:latin typeface="Courier New" charset="0"/>
                <a:cs typeface="Courier New" charset="0"/>
              </a:rPr>
              <a:t>.   Std. Err.      t    P&gt;|t|     [95% Conf. Interval]</a:t>
            </a:r>
          </a:p>
          <a:p>
            <a:pPr marL="0" indent="0">
              <a:buFont typeface="Arial"/>
              <a:buNone/>
            </a:pPr>
            <a:r>
              <a:rPr lang="en-US" sz="1600" dirty="0" smtClean="0">
                <a:latin typeface="Courier New" charset="0"/>
                <a:cs typeface="Courier New" charset="0"/>
              </a:rPr>
              <a:t>-------------+----------------------------------------------------------------</a:t>
            </a:r>
          </a:p>
          <a:p>
            <a:pPr marL="0" indent="0">
              <a:buFont typeface="Arial"/>
              <a:buNone/>
            </a:pPr>
            <a:r>
              <a:rPr lang="en-US" sz="1600" dirty="0" smtClean="0">
                <a:latin typeface="Courier New" charset="0"/>
                <a:cs typeface="Courier New" charset="0"/>
              </a:rPr>
              <a:t>    </a:t>
            </a:r>
            <a:r>
              <a:rPr lang="en-US" sz="1800" b="1" dirty="0" smtClean="0">
                <a:latin typeface="Symbol" charset="2"/>
                <a:cs typeface="Symbol" charset="2"/>
              </a:rPr>
              <a:t>b</a:t>
            </a:r>
            <a:r>
              <a:rPr lang="en-US" sz="1600" dirty="0" smtClean="0">
                <a:latin typeface="Courier New" charset="0"/>
                <a:cs typeface="Courier New" charset="0"/>
              </a:rPr>
              <a:t>    </a:t>
            </a:r>
            <a:r>
              <a:rPr lang="en-US" sz="1600" dirty="0" err="1" smtClean="0">
                <a:latin typeface="Courier New" charset="0"/>
                <a:cs typeface="Courier New" charset="0"/>
              </a:rPr>
              <a:t>bmi</a:t>
            </a:r>
            <a:r>
              <a:rPr lang="en-US" sz="1600" dirty="0" smtClean="0">
                <a:latin typeface="Courier New" charset="0"/>
                <a:cs typeface="Courier New" charset="0"/>
              </a:rPr>
              <a:t> |   9.518238   2.584267     3.68   0.000     4.449854    14.58662</a:t>
            </a:r>
          </a:p>
          <a:p>
            <a:pPr marL="0" indent="0">
              <a:buFont typeface="Arial"/>
              <a:buNone/>
            </a:pPr>
            <a:r>
              <a:rPr lang="en-US" sz="1600" dirty="0" smtClean="0">
                <a:latin typeface="Courier New" charset="0"/>
                <a:cs typeface="Courier New" charset="0"/>
              </a:rPr>
              <a:t>    </a:t>
            </a:r>
            <a:r>
              <a:rPr lang="en-US" sz="1800" b="1" dirty="0" smtClean="0">
                <a:latin typeface="Symbol" charset="2"/>
                <a:cs typeface="Symbol" charset="2"/>
              </a:rPr>
              <a:t>a</a:t>
            </a:r>
            <a:r>
              <a:rPr lang="en-US" sz="1600" dirty="0" smtClean="0">
                <a:latin typeface="Courier New" charset="0"/>
                <a:cs typeface="Courier New" charset="0"/>
              </a:rPr>
              <a:t>  _cons |   3056.665   61.14635    49.99   0.000     2936.742    3176.588</a:t>
            </a:r>
          </a:p>
          <a:p>
            <a:pPr marL="0" indent="0">
              <a:buFont typeface="Arial"/>
              <a:buNone/>
            </a:pPr>
            <a:r>
              <a:rPr lang="en-US" sz="1600" dirty="0" smtClean="0">
                <a:latin typeface="Courier New" charset="0"/>
                <a:cs typeface="Courier New" charset="0"/>
              </a:rPr>
              <a:t>------------------------------------------------------------------------------</a:t>
            </a:r>
          </a:p>
          <a:p>
            <a:pPr marL="0" indent="0">
              <a:buFont typeface="Arial"/>
              <a:buNone/>
            </a:pPr>
            <a:endParaRPr lang="en-US" sz="1600" dirty="0">
              <a:latin typeface="Courier New" charset="0"/>
              <a:cs typeface="Courier New" charset="0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2AFB2F-7E8C-264A-977C-2DC7A98E2F89}" type="slidenum">
              <a:rPr lang="en-GB" smtClean="0"/>
              <a:t>31</a:t>
            </a:fld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29032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508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52452278"/>
              </p:ext>
            </p:extLst>
          </p:nvPr>
        </p:nvGraphicFramePr>
        <p:xfrm>
          <a:off x="4643865" y="1197553"/>
          <a:ext cx="2794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1592" name="Équation" r:id="rId5" imgW="139680" imgH="203040" progId="Equation.3">
                  <p:embed/>
                </p:oleObj>
              </mc:Choice>
              <mc:Fallback>
                <p:oleObj name="Équation" r:id="rId5" imgW="13968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43865" y="1197553"/>
                        <a:ext cx="279400" cy="4064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/>
          <p:cNvSpPr/>
          <p:nvPr/>
        </p:nvSpPr>
        <p:spPr>
          <a:xfrm>
            <a:off x="937657" y="2327241"/>
            <a:ext cx="23134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400" b="1" dirty="0">
                <a:solidFill>
                  <a:srgbClr val="4F81BD"/>
                </a:solidFill>
                <a:cs typeface="Times New Roman" charset="0"/>
              </a:rPr>
              <a:t>E(Y/X=x)=</a:t>
            </a:r>
            <a:r>
              <a:rPr lang="en-GB" sz="2400" b="1" dirty="0">
                <a:solidFill>
                  <a:srgbClr val="4F81BD"/>
                </a:solidFill>
                <a:latin typeface="Symbol" charset="0"/>
                <a:cs typeface="Times New Roman" charset="0"/>
              </a:rPr>
              <a:t>a</a:t>
            </a:r>
            <a:r>
              <a:rPr lang="en-GB" sz="2400" b="1" dirty="0">
                <a:solidFill>
                  <a:srgbClr val="4F81BD"/>
                </a:solidFill>
                <a:cs typeface="Times New Roman" charset="0"/>
              </a:rPr>
              <a:t> + </a:t>
            </a:r>
            <a:r>
              <a:rPr lang="en-GB" sz="2400" b="1" dirty="0" err="1">
                <a:solidFill>
                  <a:srgbClr val="4F81BD"/>
                </a:solidFill>
                <a:latin typeface="Symbol" charset="0"/>
                <a:cs typeface="Times New Roman" charset="0"/>
              </a:rPr>
              <a:t>b.</a:t>
            </a:r>
            <a:r>
              <a:rPr lang="en-GB" sz="2400" b="1" dirty="0" err="1">
                <a:solidFill>
                  <a:srgbClr val="4F81BD"/>
                </a:solidFill>
                <a:cs typeface="Times New Roman" charset="0"/>
              </a:rPr>
              <a:t>x</a:t>
            </a:r>
            <a:endParaRPr lang="fr-FR" sz="2400" dirty="0">
              <a:solidFill>
                <a:srgbClr val="4F81BD"/>
              </a:solidFill>
              <a:cs typeface="Times New Roman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54200" y="3895356"/>
            <a:ext cx="771881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b="1" i="1" dirty="0" smtClean="0">
                <a:latin typeface="Bradley Hand ITC TT-Bold"/>
                <a:cs typeface="Bradley Hand ITC TT-Bold"/>
              </a:rPr>
              <a:t>If X has a value of 25, given the values of </a:t>
            </a:r>
            <a:r>
              <a:rPr lang="en-GB" sz="2000" b="1" i="1" dirty="0" smtClean="0">
                <a:latin typeface="Symbol" charset="2"/>
                <a:cs typeface="Symbol" charset="2"/>
              </a:rPr>
              <a:t>a</a:t>
            </a:r>
            <a:r>
              <a:rPr lang="en-GB" sz="2000" b="1" i="1" dirty="0" smtClean="0">
                <a:latin typeface="Bradley Hand ITC TT-Bold"/>
                <a:cs typeface="Bradley Hand ITC TT-Bold"/>
              </a:rPr>
              <a:t> and </a:t>
            </a:r>
            <a:r>
              <a:rPr lang="en-GB" sz="2000" b="1" i="1" dirty="0" smtClean="0">
                <a:latin typeface="Symbol" charset="2"/>
                <a:cs typeface="Symbol" charset="2"/>
              </a:rPr>
              <a:t>b</a:t>
            </a:r>
            <a:r>
              <a:rPr lang="en-GB" sz="2000" b="1" i="1" dirty="0" smtClean="0">
                <a:latin typeface="Bradley Hand ITC TT-Bold"/>
                <a:cs typeface="Bradley Hand ITC TT-Bold"/>
              </a:rPr>
              <a:t> estimated by the statistical software with the data at hand (see previous slide), the predicted value is… </a:t>
            </a:r>
            <a:endParaRPr lang="fr-FR" sz="2000" i="1" dirty="0">
              <a:latin typeface="Bradley Hand ITC TT-Bold"/>
              <a:cs typeface="Bradley Hand ITC TT-Bold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145898" y="5702860"/>
            <a:ext cx="513384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rgbClr val="FF6600"/>
                </a:solidFill>
                <a:cs typeface="Times New Roman" charset="0"/>
              </a:rPr>
              <a:t>E(Y/X</a:t>
            </a:r>
            <a:r>
              <a:rPr lang="en-GB" b="1" dirty="0" smtClean="0">
                <a:solidFill>
                  <a:srgbClr val="FF6600"/>
                </a:solidFill>
                <a:cs typeface="Times New Roman" charset="0"/>
              </a:rPr>
              <a:t>=25)</a:t>
            </a:r>
            <a:r>
              <a:rPr lang="en-GB" b="1" dirty="0">
                <a:solidFill>
                  <a:srgbClr val="FF6600"/>
                </a:solidFill>
                <a:cs typeface="Times New Roman" charset="0"/>
              </a:rPr>
              <a:t>=</a:t>
            </a:r>
            <a:r>
              <a:rPr lang="en-GB" b="1" dirty="0">
                <a:solidFill>
                  <a:srgbClr val="FF6600"/>
                </a:solidFill>
                <a:latin typeface="Symbol" charset="0"/>
                <a:cs typeface="Times New Roman" charset="0"/>
              </a:rPr>
              <a:t>a</a:t>
            </a:r>
            <a:r>
              <a:rPr lang="en-GB" b="1" dirty="0">
                <a:solidFill>
                  <a:srgbClr val="FF6600"/>
                </a:solidFill>
                <a:cs typeface="Times New Roman" charset="0"/>
              </a:rPr>
              <a:t> + </a:t>
            </a:r>
            <a:r>
              <a:rPr lang="en-GB" b="1" dirty="0" err="1" smtClean="0">
                <a:solidFill>
                  <a:srgbClr val="FF6600"/>
                </a:solidFill>
                <a:latin typeface="Symbol" charset="0"/>
                <a:cs typeface="Times New Roman" charset="0"/>
              </a:rPr>
              <a:t>b.</a:t>
            </a:r>
            <a:r>
              <a:rPr lang="en-GB" b="1" dirty="0" err="1" smtClean="0">
                <a:solidFill>
                  <a:srgbClr val="FF6600"/>
                </a:solidFill>
                <a:cs typeface="Times New Roman" charset="0"/>
              </a:rPr>
              <a:t>x</a:t>
            </a:r>
            <a:r>
              <a:rPr lang="en-GB" b="1" dirty="0" smtClean="0">
                <a:solidFill>
                  <a:srgbClr val="FF6600"/>
                </a:solidFill>
                <a:cs typeface="Times New Roman" charset="0"/>
              </a:rPr>
              <a:t>= 3057+ 9.518</a:t>
            </a:r>
            <a:r>
              <a:rPr lang="en-GB" b="1" dirty="0">
                <a:solidFill>
                  <a:srgbClr val="FF6600"/>
                </a:solidFill>
                <a:cs typeface="Times New Roman" charset="0"/>
              </a:rPr>
              <a:t>.</a:t>
            </a:r>
            <a:r>
              <a:rPr lang="en-GB" b="1" dirty="0" smtClean="0">
                <a:solidFill>
                  <a:srgbClr val="FF6600"/>
                </a:solidFill>
                <a:cs typeface="Times New Roman" charset="0"/>
              </a:rPr>
              <a:t>25 =  3295 g</a:t>
            </a:r>
            <a:endParaRPr lang="fr-FR" dirty="0">
              <a:solidFill>
                <a:srgbClr val="FF6600"/>
              </a:solidFill>
              <a:cs typeface="Times New Roman" charset="0"/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52659" y="5445886"/>
            <a:ext cx="1254169" cy="895835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6996538" y="4913135"/>
            <a:ext cx="1963394" cy="1754327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Beware of units!</a:t>
            </a:r>
          </a:p>
          <a:p>
            <a:pPr algn="ctr"/>
            <a:r>
              <a:rPr lang="en-GB" dirty="0" smtClean="0">
                <a:latin typeface="Symbol" charset="2"/>
                <a:cs typeface="Symbol" charset="2"/>
              </a:rPr>
              <a:t>a</a:t>
            </a:r>
            <a:r>
              <a:rPr lang="en-GB" dirty="0" smtClean="0"/>
              <a:t> has the same unit as Y</a:t>
            </a:r>
          </a:p>
          <a:p>
            <a:endParaRPr lang="en-GB" dirty="0" smtClean="0"/>
          </a:p>
          <a:p>
            <a:pPr algn="ctr"/>
            <a:r>
              <a:rPr lang="en-GB" dirty="0" smtClean="0">
                <a:latin typeface="Symbol" charset="2"/>
                <a:cs typeface="Symbol" charset="2"/>
              </a:rPr>
              <a:t>b</a:t>
            </a:r>
            <a:r>
              <a:rPr lang="en-GB" dirty="0" smtClean="0"/>
              <a:t> </a:t>
            </a:r>
            <a:r>
              <a:rPr lang="en-GB" dirty="0"/>
              <a:t>has the same unit as </a:t>
            </a:r>
            <a:r>
              <a:rPr lang="en-GB" dirty="0" smtClean="0"/>
              <a:t>Y/X</a:t>
            </a:r>
            <a:endParaRPr lang="en-GB" dirty="0"/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3850" y="908050"/>
            <a:ext cx="8569325" cy="45378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000" dirty="0" smtClean="0">
                <a:cs typeface="Times New Roman" charset="0"/>
              </a:rPr>
              <a:t>E(Y/X=x) is the </a:t>
            </a:r>
            <a:r>
              <a:rPr lang="en-GB" sz="2000" i="1" dirty="0" smtClean="0">
                <a:solidFill>
                  <a:srgbClr val="FF6600"/>
                </a:solidFill>
                <a:cs typeface="Times New Roman" charset="0"/>
              </a:rPr>
              <a:t>predicted value</a:t>
            </a:r>
            <a:r>
              <a:rPr lang="en-GB" sz="2000" dirty="0" smtClean="0">
                <a:cs typeface="Times New Roman" charset="0"/>
              </a:rPr>
              <a:t>, i.e. the model’s best guess of Y for subjects among whom X has a value of x.      E(Y)=</a:t>
            </a:r>
          </a:p>
          <a:p>
            <a:pPr marL="0" indent="0">
              <a:buNone/>
            </a:pPr>
            <a:endParaRPr lang="en-GB" dirty="0" smtClean="0">
              <a:cs typeface="Times New Roman" charset="0"/>
            </a:endParaRPr>
          </a:p>
          <a:p>
            <a:pPr marL="0" indent="0">
              <a:buNone/>
            </a:pPr>
            <a:endParaRPr lang="en-GB" dirty="0" smtClean="0">
              <a:cs typeface="Times New Roman" charset="0"/>
            </a:endParaRP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2AFB2F-7E8C-264A-977C-2DC7A98E2F89}" type="slidenum">
              <a:rPr lang="en-GB" smtClean="0"/>
              <a:t>32</a:t>
            </a:fld>
            <a:endParaRPr lang="en-GB"/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2453186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5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Machine à écrire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4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solidFill>
                  <a:schemeClr val="accent1"/>
                </a:solidFill>
              </a:rPr>
              <a:t>Predicting from a regression model</a:t>
            </a:r>
            <a:endParaRPr lang="en-GB" dirty="0">
              <a:solidFill>
                <a:schemeClr val="accent1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413020"/>
            <a:ext cx="8229600" cy="2406073"/>
          </a:xfrm>
        </p:spPr>
        <p:txBody>
          <a:bodyPr/>
          <a:lstStyle/>
          <a:p>
            <a:r>
              <a:rPr lang="en-GB" dirty="0" smtClean="0">
                <a:solidFill>
                  <a:srgbClr val="FF6600"/>
                </a:solidFill>
              </a:rPr>
              <a:t>In theory</a:t>
            </a:r>
            <a:r>
              <a:rPr lang="en-GB" dirty="0" smtClean="0"/>
              <a:t>, once it has been fitted, the regression model allows you to predict an expected Y value for </a:t>
            </a:r>
            <a:r>
              <a:rPr lang="en-GB" i="1" dirty="0" smtClean="0"/>
              <a:t>any</a:t>
            </a:r>
            <a:r>
              <a:rPr lang="en-GB" dirty="0" smtClean="0"/>
              <a:t> value of the covariates X</a:t>
            </a:r>
          </a:p>
          <a:p>
            <a:r>
              <a:rPr lang="en-GB" dirty="0" smtClean="0"/>
              <a:t>You just need to apply the formula using the estimated values of the parameters</a:t>
            </a:r>
          </a:p>
          <a:p>
            <a:endParaRPr lang="en-GB" dirty="0"/>
          </a:p>
        </p:txBody>
      </p:sp>
      <p:sp>
        <p:nvSpPr>
          <p:cNvPr id="4" name="Rectangle 3"/>
          <p:cNvSpPr/>
          <p:nvPr/>
        </p:nvSpPr>
        <p:spPr>
          <a:xfrm>
            <a:off x="3570021" y="3567774"/>
            <a:ext cx="23134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400" b="1" dirty="0">
                <a:solidFill>
                  <a:srgbClr val="4F81BD"/>
                </a:solidFill>
                <a:cs typeface="Times New Roman" charset="0"/>
              </a:rPr>
              <a:t>E(Y/X=x)=</a:t>
            </a:r>
            <a:r>
              <a:rPr lang="en-GB" sz="2400" b="1" dirty="0">
                <a:solidFill>
                  <a:srgbClr val="4F81BD"/>
                </a:solidFill>
                <a:latin typeface="Symbol" charset="0"/>
                <a:cs typeface="Times New Roman" charset="0"/>
              </a:rPr>
              <a:t>a</a:t>
            </a:r>
            <a:r>
              <a:rPr lang="en-GB" sz="2400" b="1" dirty="0">
                <a:solidFill>
                  <a:srgbClr val="4F81BD"/>
                </a:solidFill>
                <a:cs typeface="Times New Roman" charset="0"/>
              </a:rPr>
              <a:t> + </a:t>
            </a:r>
            <a:r>
              <a:rPr lang="en-GB" sz="2400" b="1" dirty="0" err="1">
                <a:solidFill>
                  <a:srgbClr val="4F81BD"/>
                </a:solidFill>
                <a:latin typeface="Symbol" charset="0"/>
                <a:cs typeface="Times New Roman" charset="0"/>
              </a:rPr>
              <a:t>b.</a:t>
            </a:r>
            <a:r>
              <a:rPr lang="en-GB" sz="2400" b="1" dirty="0" err="1">
                <a:solidFill>
                  <a:srgbClr val="4F81BD"/>
                </a:solidFill>
                <a:cs typeface="Times New Roman" charset="0"/>
              </a:rPr>
              <a:t>x</a:t>
            </a:r>
            <a:endParaRPr lang="fr-FR" sz="2400" dirty="0">
              <a:solidFill>
                <a:srgbClr val="4F81BD"/>
              </a:solidFill>
              <a:cs typeface="Times New Roman" charset="0"/>
            </a:endParaRPr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457200" y="4237105"/>
            <a:ext cx="8229600" cy="262089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smtClean="0">
                <a:solidFill>
                  <a:srgbClr val="FF6600"/>
                </a:solidFill>
              </a:rPr>
              <a:t>In practice, </a:t>
            </a:r>
            <a:r>
              <a:rPr lang="en-GB" dirty="0" smtClean="0"/>
              <a:t>however, you should only do that for realistic values of x (values of X that are well within the distribution of X observed in your dataset).</a:t>
            </a:r>
          </a:p>
          <a:p>
            <a:r>
              <a:rPr lang="en-GB" dirty="0" smtClean="0"/>
              <a:t>For example, if you fit a regression model to predict cholesterol level in a population of subjects aged 20 to 45, you should not use this model to predict the mean cholesterol level in subjects aged 80 years.</a:t>
            </a:r>
          </a:p>
          <a:p>
            <a:endParaRPr lang="en-GB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2AFB2F-7E8C-264A-977C-2DC7A98E2F89}" type="slidenum">
              <a:rPr lang="en-GB" smtClean="0"/>
              <a:t>33</a:t>
            </a:fld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69304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dirty="0" smtClean="0">
                <a:solidFill>
                  <a:srgbClr val="4F81BD"/>
                </a:solidFill>
              </a:rPr>
              <a:t>A note on terminology</a:t>
            </a:r>
            <a:endParaRPr lang="en-GB" sz="3600" dirty="0">
              <a:solidFill>
                <a:srgbClr val="4F81BD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207600"/>
            <a:ext cx="8229600" cy="49185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cs typeface="Times New Roman" charset="0"/>
              </a:rPr>
              <a:t>The model corresponds to a </a:t>
            </a:r>
            <a:r>
              <a:rPr lang="en-GB" dirty="0">
                <a:solidFill>
                  <a:srgbClr val="FF6600"/>
                </a:solidFill>
                <a:cs typeface="Times New Roman" charset="0"/>
              </a:rPr>
              <a:t>simple regression model</a:t>
            </a:r>
          </a:p>
          <a:p>
            <a:pPr marL="457200" lvl="1" indent="0">
              <a:buNone/>
            </a:pPr>
            <a:r>
              <a:rPr lang="en-GB" sz="1800" i="1" dirty="0">
                <a:cs typeface="Times New Roman" charset="0"/>
              </a:rPr>
              <a:t>Simple</a:t>
            </a:r>
            <a:r>
              <a:rPr lang="en-GB" sz="1800" dirty="0">
                <a:cs typeface="Times New Roman" charset="0"/>
              </a:rPr>
              <a:t> is used here to indicate that there is only one covariate (X).</a:t>
            </a:r>
            <a:endParaRPr lang="en-GB" sz="1800" dirty="0"/>
          </a:p>
          <a:p>
            <a:pPr marL="0" indent="0">
              <a:buNone/>
            </a:pPr>
            <a:r>
              <a:rPr lang="en-GB" dirty="0" smtClean="0">
                <a:cs typeface="Times New Roman" charset="0"/>
              </a:rPr>
              <a:t>The </a:t>
            </a:r>
            <a:r>
              <a:rPr lang="en-GB" dirty="0">
                <a:cs typeface="Times New Roman" charset="0"/>
              </a:rPr>
              <a:t>variable X could be coded differently than with </a:t>
            </a:r>
            <a:r>
              <a:rPr lang="en-GB" dirty="0" err="1">
                <a:latin typeface="Symbol" charset="2"/>
                <a:cs typeface="Symbol" charset="2"/>
              </a:rPr>
              <a:t>b</a:t>
            </a:r>
            <a:r>
              <a:rPr lang="en-GB" dirty="0" err="1">
                <a:cs typeface="Times New Roman" charset="0"/>
              </a:rPr>
              <a:t>.X</a:t>
            </a:r>
            <a:r>
              <a:rPr lang="en-GB" dirty="0">
                <a:cs typeface="Times New Roman" charset="0"/>
              </a:rPr>
              <a:t>. </a:t>
            </a:r>
          </a:p>
          <a:p>
            <a:pPr marL="0" indent="0">
              <a:buNone/>
            </a:pPr>
            <a:r>
              <a:rPr lang="en-GB" dirty="0">
                <a:cs typeface="Times New Roman" charset="0"/>
              </a:rPr>
              <a:t>For example, a term </a:t>
            </a:r>
            <a:r>
              <a:rPr lang="en-GB" dirty="0">
                <a:latin typeface="Symbol" charset="2"/>
                <a:cs typeface="Symbol" charset="2"/>
              </a:rPr>
              <a:t>g</a:t>
            </a:r>
            <a:r>
              <a:rPr lang="en-GB" dirty="0">
                <a:cs typeface="Times New Roman" charset="0"/>
              </a:rPr>
              <a:t>.X</a:t>
            </a:r>
            <a:r>
              <a:rPr lang="en-GB" baseline="30000" dirty="0">
                <a:cs typeface="Times New Roman" charset="0"/>
              </a:rPr>
              <a:t>2</a:t>
            </a:r>
            <a:r>
              <a:rPr lang="en-GB" dirty="0">
                <a:cs typeface="Times New Roman" charset="0"/>
              </a:rPr>
              <a:t> or </a:t>
            </a:r>
            <a:r>
              <a:rPr lang="en-GB" dirty="0" err="1">
                <a:latin typeface="Symbol" charset="2"/>
                <a:cs typeface="Symbol" charset="2"/>
              </a:rPr>
              <a:t>d</a:t>
            </a:r>
            <a:r>
              <a:rPr lang="en-GB" dirty="0" err="1">
                <a:cs typeface="Times New Roman" charset="0"/>
              </a:rPr>
              <a:t>.ln</a:t>
            </a:r>
            <a:r>
              <a:rPr lang="en-GB" dirty="0">
                <a:cs typeface="Times New Roman" charset="0"/>
              </a:rPr>
              <a:t>(X) could be added.</a:t>
            </a:r>
          </a:p>
          <a:p>
            <a:pPr marL="0" indent="0">
              <a:buNone/>
            </a:pPr>
            <a:r>
              <a:rPr lang="en-GB" dirty="0" smtClean="0">
                <a:cs typeface="Times New Roman" charset="0"/>
              </a:rPr>
              <a:t>	This would still be a </a:t>
            </a:r>
            <a:r>
              <a:rPr lang="en-GB" i="1" dirty="0" smtClean="0">
                <a:solidFill>
                  <a:srgbClr val="FF6600"/>
                </a:solidFill>
                <a:cs typeface="Times New Roman" charset="0"/>
              </a:rPr>
              <a:t>linear</a:t>
            </a:r>
            <a:r>
              <a:rPr lang="en-GB" dirty="0" smtClean="0">
                <a:solidFill>
                  <a:srgbClr val="FF6600"/>
                </a:solidFill>
                <a:cs typeface="Times New Roman" charset="0"/>
              </a:rPr>
              <a:t> </a:t>
            </a:r>
            <a:r>
              <a:rPr lang="en-GB" dirty="0" smtClean="0">
                <a:cs typeface="Times New Roman" charset="0"/>
              </a:rPr>
              <a:t>model</a:t>
            </a:r>
          </a:p>
          <a:p>
            <a:pPr marL="400050" lvl="1" indent="0">
              <a:buNone/>
            </a:pPr>
            <a:r>
              <a:rPr lang="en-GB" dirty="0">
                <a:cs typeface="Times New Roman" charset="0"/>
              </a:rPr>
              <a:t>	</a:t>
            </a:r>
            <a:r>
              <a:rPr lang="en-GB" dirty="0" smtClean="0">
                <a:cs typeface="Times New Roman" charset="0"/>
              </a:rPr>
              <a:t>(remember that linear applies to the parameters </a:t>
            </a:r>
            <a:r>
              <a:rPr lang="en-GB" dirty="0" smtClean="0">
                <a:latin typeface="Symbol" panose="05050102010706020507" pitchFamily="18" charset="2"/>
                <a:cs typeface="Times New Roman" charset="0"/>
              </a:rPr>
              <a:t>a, b</a:t>
            </a:r>
            <a:r>
              <a:rPr lang="en-GB" dirty="0" smtClean="0">
                <a:cs typeface="Times New Roman" charset="0"/>
              </a:rPr>
              <a:t>… and not to the covariates!)</a:t>
            </a:r>
          </a:p>
          <a:p>
            <a:pPr marL="0" indent="0">
              <a:buNone/>
            </a:pPr>
            <a:endParaRPr lang="en-GB" dirty="0">
              <a:cs typeface="Times New Roman" charset="0"/>
            </a:endParaRPr>
          </a:p>
          <a:p>
            <a:pPr marL="0" indent="0">
              <a:buNone/>
            </a:pPr>
            <a:r>
              <a:rPr lang="en-GB" dirty="0">
                <a:cs typeface="Times New Roman" charset="0"/>
              </a:rPr>
              <a:t>Other covariates (X</a:t>
            </a:r>
            <a:r>
              <a:rPr lang="en-GB" baseline="-25000" dirty="0">
                <a:cs typeface="Times New Roman" charset="0"/>
              </a:rPr>
              <a:t>2</a:t>
            </a:r>
            <a:r>
              <a:rPr lang="en-GB" dirty="0">
                <a:cs typeface="Times New Roman" charset="0"/>
              </a:rPr>
              <a:t>, X</a:t>
            </a:r>
            <a:r>
              <a:rPr lang="en-GB" baseline="-25000" dirty="0">
                <a:cs typeface="Times New Roman" charset="0"/>
              </a:rPr>
              <a:t>3</a:t>
            </a:r>
            <a:r>
              <a:rPr lang="en-GB" dirty="0">
                <a:cs typeface="Times New Roman" charset="0"/>
              </a:rPr>
              <a:t>…) could </a:t>
            </a:r>
            <a:r>
              <a:rPr lang="en-GB" dirty="0" smtClean="0">
                <a:cs typeface="Times New Roman" charset="0"/>
              </a:rPr>
              <a:t>be added to the right hand term of the model</a:t>
            </a:r>
            <a:endParaRPr lang="en-GB" dirty="0">
              <a:cs typeface="Times New Roman" charset="0"/>
            </a:endParaRPr>
          </a:p>
          <a:p>
            <a:pPr marL="400050" lvl="1" indent="0">
              <a:buNone/>
            </a:pPr>
            <a:r>
              <a:rPr lang="en-GB" dirty="0" smtClean="0">
                <a:cs typeface="Times New Roman" charset="0"/>
                <a:sym typeface="Wingdings" charset="0"/>
              </a:rPr>
              <a:t> </a:t>
            </a:r>
            <a:r>
              <a:rPr lang="en-GB" sz="1800" dirty="0">
                <a:cs typeface="Times New Roman" charset="0"/>
              </a:rPr>
              <a:t>The model would then be termed a </a:t>
            </a:r>
            <a:r>
              <a:rPr lang="en-GB" sz="1800" i="1" dirty="0">
                <a:solidFill>
                  <a:srgbClr val="FF6600"/>
                </a:solidFill>
                <a:cs typeface="Times New Roman" charset="0"/>
              </a:rPr>
              <a:t>multiple</a:t>
            </a:r>
            <a:r>
              <a:rPr lang="en-GB" sz="1800" dirty="0">
                <a:solidFill>
                  <a:srgbClr val="FF6600"/>
                </a:solidFill>
                <a:cs typeface="Times New Roman" charset="0"/>
              </a:rPr>
              <a:t> </a:t>
            </a:r>
            <a:r>
              <a:rPr lang="en-GB" sz="1800" dirty="0">
                <a:solidFill>
                  <a:srgbClr val="3366FF"/>
                </a:solidFill>
                <a:cs typeface="Times New Roman" charset="0"/>
              </a:rPr>
              <a:t>linear regression model</a:t>
            </a:r>
            <a:r>
              <a:rPr lang="en-GB" sz="1800" dirty="0">
                <a:cs typeface="Times New Roman" charset="0"/>
              </a:rPr>
              <a:t>.</a:t>
            </a:r>
            <a:r>
              <a:rPr lang="en-GB" sz="1800" dirty="0"/>
              <a:t> </a:t>
            </a:r>
          </a:p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2AFB2F-7E8C-264A-977C-2DC7A98E2F89}" type="slidenum">
              <a:rPr lang="en-GB" smtClean="0"/>
              <a:t>34</a:t>
            </a:fld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56756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>
          <a:xfrm>
            <a:off x="276783" y="274638"/>
            <a:ext cx="8702369" cy="767444"/>
          </a:xfrm>
        </p:spPr>
        <p:txBody>
          <a:bodyPr>
            <a:normAutofit/>
          </a:bodyPr>
          <a:lstStyle/>
          <a:p>
            <a:pPr algn="l"/>
            <a:r>
              <a:rPr lang="en-GB" sz="2400" b="1" dirty="0">
                <a:solidFill>
                  <a:srgbClr val="4F81BD"/>
                </a:solidFill>
                <a:cs typeface="Times New Roman" charset="0"/>
              </a:rPr>
              <a:t>II</a:t>
            </a:r>
            <a:r>
              <a:rPr lang="en-GB" sz="2400" b="1" dirty="0" smtClean="0">
                <a:solidFill>
                  <a:srgbClr val="4F81BD"/>
                </a:solidFill>
                <a:cs typeface="Times New Roman" charset="0"/>
              </a:rPr>
              <a:t>.5) </a:t>
            </a:r>
            <a:r>
              <a:rPr lang="fr-FR" sz="2400" b="1" dirty="0" err="1">
                <a:solidFill>
                  <a:srgbClr val="4F81BD"/>
                </a:solidFill>
                <a:cs typeface="Times New Roman" charset="0"/>
              </a:rPr>
              <a:t>Predicted</a:t>
            </a:r>
            <a:r>
              <a:rPr lang="fr-FR" sz="2400" b="1" dirty="0">
                <a:solidFill>
                  <a:srgbClr val="4F81BD"/>
                </a:solidFill>
                <a:cs typeface="Times New Roman" charset="0"/>
              </a:rPr>
              <a:t> </a:t>
            </a:r>
            <a:r>
              <a:rPr lang="fr-FR" sz="2400" b="1" i="1" dirty="0">
                <a:solidFill>
                  <a:srgbClr val="4F81BD"/>
                </a:solidFill>
                <a:cs typeface="Times New Roman" charset="0"/>
              </a:rPr>
              <a:t>versus</a:t>
            </a:r>
            <a:r>
              <a:rPr lang="fr-FR" sz="2400" b="1" dirty="0">
                <a:solidFill>
                  <a:srgbClr val="4F81BD"/>
                </a:solidFill>
                <a:cs typeface="Times New Roman" charset="0"/>
              </a:rPr>
              <a:t> </a:t>
            </a:r>
            <a:r>
              <a:rPr lang="fr-FR" sz="2400" b="1" dirty="0" err="1">
                <a:solidFill>
                  <a:srgbClr val="4F81BD"/>
                </a:solidFill>
                <a:cs typeface="Times New Roman" charset="0"/>
              </a:rPr>
              <a:t>observed</a:t>
            </a:r>
            <a:r>
              <a:rPr lang="fr-FR" sz="2400" b="1" dirty="0">
                <a:solidFill>
                  <a:srgbClr val="4F81BD"/>
                </a:solidFill>
                <a:cs typeface="Times New Roman" charset="0"/>
              </a:rPr>
              <a:t> values: the </a:t>
            </a:r>
            <a:r>
              <a:rPr lang="fr-FR" sz="2400" b="1" dirty="0" err="1">
                <a:solidFill>
                  <a:srgbClr val="4F81BD"/>
                </a:solidFill>
                <a:cs typeface="Times New Roman" charset="0"/>
              </a:rPr>
              <a:t>model’s</a:t>
            </a:r>
            <a:r>
              <a:rPr lang="fr-FR" sz="2400" b="1" dirty="0">
                <a:solidFill>
                  <a:srgbClr val="4F81BD"/>
                </a:solidFill>
                <a:cs typeface="Times New Roman" charset="0"/>
              </a:rPr>
              <a:t> </a:t>
            </a:r>
            <a:r>
              <a:rPr lang="fr-FR" sz="2400" b="1" i="1" dirty="0" err="1">
                <a:solidFill>
                  <a:srgbClr val="4F81BD"/>
                </a:solidFill>
                <a:cs typeface="Times New Roman" charset="0"/>
              </a:rPr>
              <a:t>residuals</a:t>
            </a:r>
            <a:endParaRPr lang="en-US" sz="2400" dirty="0">
              <a:solidFill>
                <a:srgbClr val="4F81BD"/>
              </a:solidFill>
            </a:endParaRPr>
          </a:p>
        </p:txBody>
      </p:sp>
      <p:sp>
        <p:nvSpPr>
          <p:cNvPr id="27653" name="Rectangle 5"/>
          <p:cNvSpPr>
            <a:spLocks noChangeArrowheads="1"/>
          </p:cNvSpPr>
          <p:nvPr/>
        </p:nvSpPr>
        <p:spPr bwMode="auto">
          <a:xfrm>
            <a:off x="1766888" y="169068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GB"/>
          </a:p>
        </p:txBody>
      </p:sp>
      <p:pic>
        <p:nvPicPr>
          <p:cNvPr id="27652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7" b="6949"/>
          <a:stretch/>
        </p:blipFill>
        <p:spPr bwMode="auto">
          <a:xfrm>
            <a:off x="1985818" y="2133601"/>
            <a:ext cx="5377007" cy="3235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7654" name="Text Box 6"/>
          <p:cNvSpPr txBox="1">
            <a:spLocks noChangeArrowheads="1"/>
          </p:cNvSpPr>
          <p:nvPr/>
        </p:nvSpPr>
        <p:spPr bwMode="auto">
          <a:xfrm>
            <a:off x="4149724" y="1790700"/>
            <a:ext cx="1760397" cy="342900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FF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ctr" eaLnBrk="0" hangingPunct="0"/>
            <a:r>
              <a:rPr lang="fr-FR" sz="1800" dirty="0">
                <a:solidFill>
                  <a:srgbClr val="FF6600"/>
                </a:solidFill>
                <a:latin typeface="Arial" charset="0"/>
              </a:rPr>
              <a:t>Observation i</a:t>
            </a:r>
          </a:p>
        </p:txBody>
      </p:sp>
      <p:graphicFrame>
        <p:nvGraphicFramePr>
          <p:cNvPr id="27655" name="Object 7"/>
          <p:cNvGraphicFramePr>
            <a:graphicFrameLocks noChangeAspect="1"/>
          </p:cNvGraphicFramePr>
          <p:nvPr/>
        </p:nvGraphicFramePr>
        <p:xfrm>
          <a:off x="1219200" y="2209800"/>
          <a:ext cx="338138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2682" name="Equation" r:id="rId5" imgW="203040" imgH="291960" progId="Equation.DSMT4">
                  <p:embed/>
                </p:oleObj>
              </mc:Choice>
              <mc:Fallback>
                <p:oleObj name="Equation" r:id="rId5" imgW="203040" imgH="2919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9200" y="2209800"/>
                        <a:ext cx="338138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656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04629877"/>
              </p:ext>
            </p:extLst>
          </p:nvPr>
        </p:nvGraphicFramePr>
        <p:xfrm>
          <a:off x="1133475" y="2941638"/>
          <a:ext cx="360363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2683" name="Équation" r:id="rId7" imgW="215900" imgH="330200" progId="Equation.3">
                  <p:embed/>
                </p:oleObj>
              </mc:Choice>
              <mc:Fallback>
                <p:oleObj name="Équation" r:id="rId7" imgW="215900" imgH="330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33475" y="2941638"/>
                        <a:ext cx="360363" cy="517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657" name="Freeform 9"/>
          <p:cNvSpPr>
            <a:spLocks/>
          </p:cNvSpPr>
          <p:nvPr/>
        </p:nvSpPr>
        <p:spPr bwMode="auto">
          <a:xfrm>
            <a:off x="5029200" y="2057400"/>
            <a:ext cx="304800" cy="381000"/>
          </a:xfrm>
          <a:custGeom>
            <a:avLst/>
            <a:gdLst>
              <a:gd name="T0" fmla="*/ 0 w 322"/>
              <a:gd name="T1" fmla="*/ 0 h 348"/>
              <a:gd name="T2" fmla="*/ 322 w 322"/>
              <a:gd name="T3" fmla="*/ 348 h 348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322" h="348">
                <a:moveTo>
                  <a:pt x="0" y="0"/>
                </a:moveTo>
                <a:lnTo>
                  <a:pt x="322" y="348"/>
                </a:lnTo>
              </a:path>
            </a:pathLst>
          </a:custGeom>
          <a:noFill/>
          <a:ln w="9525">
            <a:solidFill>
              <a:srgbClr val="FF6600"/>
            </a:solidFill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27658" name="Freeform 10"/>
          <p:cNvSpPr>
            <a:spLocks/>
          </p:cNvSpPr>
          <p:nvPr/>
        </p:nvSpPr>
        <p:spPr bwMode="auto">
          <a:xfrm>
            <a:off x="5365750" y="2517775"/>
            <a:ext cx="1588" cy="674688"/>
          </a:xfrm>
          <a:custGeom>
            <a:avLst/>
            <a:gdLst>
              <a:gd name="T0" fmla="*/ 0 w 1"/>
              <a:gd name="T1" fmla="*/ 0 h 425"/>
              <a:gd name="T2" fmla="*/ 0 w 1"/>
              <a:gd name="T3" fmla="*/ 425 h 425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" h="425">
                <a:moveTo>
                  <a:pt x="0" y="0"/>
                </a:moveTo>
                <a:lnTo>
                  <a:pt x="0" y="425"/>
                </a:lnTo>
              </a:path>
            </a:pathLst>
          </a:custGeom>
          <a:noFill/>
          <a:ln w="9525">
            <a:solidFill>
              <a:srgbClr val="0000FF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27659" name="Text Box 11"/>
          <p:cNvSpPr txBox="1">
            <a:spLocks noChangeArrowheads="1"/>
          </p:cNvSpPr>
          <p:nvPr/>
        </p:nvSpPr>
        <p:spPr bwMode="auto">
          <a:xfrm>
            <a:off x="5486400" y="2667000"/>
            <a:ext cx="533400" cy="457200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" tIns="0" rIns="0" bIns="0"/>
          <a:lstStyle/>
          <a:p>
            <a:pPr eaLnBrk="0" hangingPunct="0"/>
            <a:r>
              <a:rPr lang="fr-FR" sz="2000" b="1" dirty="0" err="1">
                <a:solidFill>
                  <a:srgbClr val="0000FF"/>
                </a:solidFill>
                <a:latin typeface="Symbol" charset="0"/>
              </a:rPr>
              <a:t>e</a:t>
            </a:r>
            <a:r>
              <a:rPr lang="fr-FR" sz="2000" b="1" baseline="-25000" dirty="0" err="1">
                <a:solidFill>
                  <a:srgbClr val="0000FF"/>
                </a:solidFill>
                <a:latin typeface="Arial" charset="0"/>
              </a:rPr>
              <a:t>i</a:t>
            </a:r>
            <a:endParaRPr lang="fr-FR" sz="2000" b="1" dirty="0">
              <a:solidFill>
                <a:srgbClr val="0000FF"/>
              </a:solidFill>
              <a:latin typeface="Arial" charset="0"/>
            </a:endParaRPr>
          </a:p>
        </p:txBody>
      </p:sp>
      <p:graphicFrame>
        <p:nvGraphicFramePr>
          <p:cNvPr id="27661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0843071"/>
              </p:ext>
            </p:extLst>
          </p:nvPr>
        </p:nvGraphicFramePr>
        <p:xfrm>
          <a:off x="5233988" y="5457825"/>
          <a:ext cx="339725" cy="515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2684" name="Équation" r:id="rId9" imgW="203200" imgH="330200" progId="Equation.3">
                  <p:embed/>
                </p:oleObj>
              </mc:Choice>
              <mc:Fallback>
                <p:oleObj name="Équation" r:id="rId9" imgW="203200" imgH="330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33988" y="5457825"/>
                        <a:ext cx="339725" cy="5159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662" name="Line 14"/>
          <p:cNvSpPr>
            <a:spLocks noChangeShapeType="1"/>
          </p:cNvSpPr>
          <p:nvPr/>
        </p:nvSpPr>
        <p:spPr bwMode="auto">
          <a:xfrm>
            <a:off x="1676400" y="2438400"/>
            <a:ext cx="3581400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27663" name="Freeform 15"/>
          <p:cNvSpPr>
            <a:spLocks/>
          </p:cNvSpPr>
          <p:nvPr/>
        </p:nvSpPr>
        <p:spPr bwMode="auto">
          <a:xfrm>
            <a:off x="1619250" y="3178175"/>
            <a:ext cx="3746500" cy="14288"/>
          </a:xfrm>
          <a:custGeom>
            <a:avLst/>
            <a:gdLst>
              <a:gd name="T0" fmla="*/ 0 w 2360"/>
              <a:gd name="T1" fmla="*/ 9 h 9"/>
              <a:gd name="T2" fmla="*/ 2360 w 2360"/>
              <a:gd name="T3" fmla="*/ 0 h 9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2360" h="9">
                <a:moveTo>
                  <a:pt x="0" y="9"/>
                </a:moveTo>
                <a:lnTo>
                  <a:pt x="2360" y="0"/>
                </a:lnTo>
              </a:path>
            </a:pathLst>
          </a:custGeom>
          <a:noFill/>
          <a:ln w="9525" cap="flat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27664" name="Line 16"/>
          <p:cNvSpPr>
            <a:spLocks noChangeShapeType="1"/>
          </p:cNvSpPr>
          <p:nvPr/>
        </p:nvSpPr>
        <p:spPr bwMode="auto">
          <a:xfrm>
            <a:off x="5334000" y="3200400"/>
            <a:ext cx="0" cy="2362200"/>
          </a:xfrm>
          <a:prstGeom prst="line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5" name="Text Box 12"/>
          <p:cNvSpPr txBox="1">
            <a:spLocks noChangeArrowheads="1"/>
          </p:cNvSpPr>
          <p:nvPr/>
        </p:nvSpPr>
        <p:spPr bwMode="auto">
          <a:xfrm rot="16200000">
            <a:off x="-920749" y="3465513"/>
            <a:ext cx="3213100" cy="396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dirty="0" smtClean="0">
                <a:solidFill>
                  <a:srgbClr val="FF6600"/>
                </a:solidFill>
                <a:latin typeface="Arial" charset="0"/>
              </a:rPr>
              <a:t>Offspring </a:t>
            </a:r>
            <a:r>
              <a:rPr lang="en-US" sz="2000" dirty="0" err="1" smtClean="0">
                <a:solidFill>
                  <a:srgbClr val="FF6600"/>
                </a:solidFill>
                <a:latin typeface="Arial" charset="0"/>
              </a:rPr>
              <a:t>birthweight</a:t>
            </a:r>
            <a:r>
              <a:rPr lang="en-US" sz="2000" dirty="0" smtClean="0">
                <a:solidFill>
                  <a:srgbClr val="FF6600"/>
                </a:solidFill>
                <a:latin typeface="Arial" charset="0"/>
              </a:rPr>
              <a:t> (</a:t>
            </a:r>
            <a:r>
              <a:rPr lang="en-US" sz="2000" dirty="0">
                <a:solidFill>
                  <a:srgbClr val="FF6600"/>
                </a:solidFill>
                <a:latin typeface="Arial" charset="0"/>
              </a:rPr>
              <a:t>g)</a:t>
            </a:r>
          </a:p>
        </p:txBody>
      </p:sp>
      <p:sp>
        <p:nvSpPr>
          <p:cNvPr id="17" name="Text Box 12"/>
          <p:cNvSpPr txBox="1">
            <a:spLocks noChangeArrowheads="1"/>
          </p:cNvSpPr>
          <p:nvPr/>
        </p:nvSpPr>
        <p:spPr bwMode="auto">
          <a:xfrm>
            <a:off x="2926195" y="5973763"/>
            <a:ext cx="4255077" cy="3968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dirty="0" smtClean="0">
                <a:solidFill>
                  <a:srgbClr val="FF6600"/>
                </a:solidFill>
                <a:latin typeface="Arial" charset="0"/>
              </a:rPr>
              <a:t>Maternal body mass index</a:t>
            </a:r>
            <a:endParaRPr lang="en-US" sz="2000" dirty="0">
              <a:solidFill>
                <a:srgbClr val="FF6600"/>
              </a:solidFill>
              <a:latin typeface="Arial" charset="0"/>
            </a:endParaRP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2AFB2F-7E8C-264A-977C-2DC7A98E2F89}" type="slidenum">
              <a:rPr lang="en-GB" smtClean="0"/>
              <a:t>35</a:t>
            </a:fld>
            <a:endParaRPr lang="en-GB"/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2565632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152400"/>
            <a:ext cx="8610600" cy="838200"/>
          </a:xfrm>
        </p:spPr>
        <p:txBody>
          <a:bodyPr lIns="18000" rIns="18000">
            <a:noAutofit/>
          </a:bodyPr>
          <a:lstStyle/>
          <a:p>
            <a:pPr algn="l"/>
            <a:r>
              <a:rPr lang="en-GB" sz="2400" i="1" dirty="0" smtClean="0">
                <a:solidFill>
                  <a:srgbClr val="4F81BD"/>
                </a:solidFill>
              </a:rPr>
              <a:t>The residual expresses how far an observation lies from the model’s prediction.</a:t>
            </a:r>
            <a:endParaRPr lang="en-GB" sz="2400" i="1" dirty="0">
              <a:solidFill>
                <a:srgbClr val="4F81BD"/>
              </a:solidFill>
            </a:endParaRPr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261896"/>
            <a:ext cx="8382000" cy="5443704"/>
          </a:xfrm>
        </p:spPr>
        <p:txBody>
          <a:bodyPr/>
          <a:lstStyle/>
          <a:p>
            <a:pPr marL="0" indent="0" algn="just">
              <a:buNone/>
            </a:pPr>
            <a:r>
              <a:rPr lang="fr-FR" i="1" dirty="0" err="1" smtClean="0">
                <a:cs typeface="Times New Roman" charset="0"/>
              </a:rPr>
              <a:t>What</a:t>
            </a:r>
            <a:r>
              <a:rPr lang="fr-FR" i="1" dirty="0" smtClean="0">
                <a:cs typeface="Times New Roman" charset="0"/>
              </a:rPr>
              <a:t> relates the (« </a:t>
            </a:r>
            <a:r>
              <a:rPr lang="fr-FR" i="1" dirty="0" err="1" smtClean="0">
                <a:cs typeface="Times New Roman" charset="0"/>
              </a:rPr>
              <a:t>theoretical</a:t>
            </a:r>
            <a:r>
              <a:rPr lang="fr-FR" i="1" dirty="0" smtClean="0">
                <a:cs typeface="Times New Roman" charset="0"/>
              </a:rPr>
              <a:t> ») model</a:t>
            </a:r>
            <a:endParaRPr lang="en-GB" dirty="0">
              <a:cs typeface="Times New Roman" charset="0"/>
            </a:endParaRPr>
          </a:p>
          <a:p>
            <a:pPr marL="0" indent="0" algn="ctr">
              <a:buNone/>
            </a:pPr>
            <a:r>
              <a:rPr lang="en-GB" b="1" dirty="0">
                <a:solidFill>
                  <a:srgbClr val="FF6600"/>
                </a:solidFill>
                <a:cs typeface="Times New Roman" charset="0"/>
              </a:rPr>
              <a:t>E(Y/X=x)= </a:t>
            </a:r>
            <a:r>
              <a:rPr lang="en-GB" b="1" dirty="0">
                <a:solidFill>
                  <a:srgbClr val="FF6600"/>
                </a:solidFill>
                <a:latin typeface="Symbol" charset="0"/>
                <a:cs typeface="Times New Roman" charset="0"/>
              </a:rPr>
              <a:t>a</a:t>
            </a:r>
            <a:r>
              <a:rPr lang="en-GB" b="1" dirty="0">
                <a:solidFill>
                  <a:srgbClr val="FF6600"/>
                </a:solidFill>
                <a:cs typeface="Times New Roman" charset="0"/>
              </a:rPr>
              <a:t> + </a:t>
            </a:r>
            <a:r>
              <a:rPr lang="en-GB" b="1" dirty="0" err="1">
                <a:solidFill>
                  <a:srgbClr val="FF6600"/>
                </a:solidFill>
                <a:latin typeface="Symbol" charset="0"/>
                <a:cs typeface="Times New Roman" charset="0"/>
              </a:rPr>
              <a:t>b.</a:t>
            </a:r>
            <a:r>
              <a:rPr lang="en-GB" b="1" dirty="0" err="1">
                <a:solidFill>
                  <a:srgbClr val="FF6600"/>
                </a:solidFill>
                <a:cs typeface="Times New Roman" charset="0"/>
              </a:rPr>
              <a:t>x</a:t>
            </a:r>
            <a:endParaRPr lang="en-GB" dirty="0">
              <a:solidFill>
                <a:srgbClr val="FF6600"/>
              </a:solidFill>
              <a:cs typeface="Times New Roman" charset="0"/>
            </a:endParaRPr>
          </a:p>
          <a:p>
            <a:pPr marL="0" indent="0" algn="just">
              <a:buNone/>
            </a:pPr>
            <a:r>
              <a:rPr lang="en-GB" i="1" dirty="0" smtClean="0">
                <a:cs typeface="Times New Roman" charset="0"/>
              </a:rPr>
              <a:t>To the observed (“real”) data?</a:t>
            </a:r>
            <a:endParaRPr lang="en-GB" sz="2000" dirty="0">
              <a:cs typeface="Times New Roman" charset="0"/>
            </a:endParaRPr>
          </a:p>
          <a:p>
            <a:pPr marL="0" indent="0" algn="just">
              <a:buNone/>
            </a:pPr>
            <a:endParaRPr lang="en-GB" sz="2000" dirty="0" smtClean="0">
              <a:cs typeface="Times New Roman" charset="0"/>
            </a:endParaRPr>
          </a:p>
          <a:p>
            <a:pPr marL="0" indent="0" algn="just">
              <a:buNone/>
            </a:pPr>
            <a:endParaRPr lang="en-GB" sz="2000" dirty="0">
              <a:cs typeface="Times New Roman" charset="0"/>
            </a:endParaRPr>
          </a:p>
          <a:p>
            <a:pPr marL="0" indent="0" algn="just">
              <a:buNone/>
            </a:pPr>
            <a:endParaRPr lang="en-GB" sz="2000" dirty="0" smtClean="0">
              <a:cs typeface="Times New Roman" charset="0"/>
            </a:endParaRPr>
          </a:p>
          <a:p>
            <a:pPr marL="0" indent="0" algn="just">
              <a:buNone/>
            </a:pPr>
            <a:r>
              <a:rPr lang="fr-FR" sz="2000" dirty="0" smtClean="0">
                <a:cs typeface="Times New Roman" charset="0"/>
              </a:rPr>
              <a:t>The variation </a:t>
            </a:r>
            <a:r>
              <a:rPr lang="fr-FR" sz="2000" dirty="0" err="1" smtClean="0">
                <a:cs typeface="Times New Roman" charset="0"/>
              </a:rPr>
              <a:t>between</a:t>
            </a:r>
            <a:r>
              <a:rPr lang="fr-FR" sz="2000" dirty="0" smtClean="0">
                <a:cs typeface="Times New Roman" charset="0"/>
              </a:rPr>
              <a:t> the value of Y </a:t>
            </a:r>
            <a:r>
              <a:rPr lang="fr-FR" sz="2000" dirty="0" err="1" smtClean="0">
                <a:cs typeface="Times New Roman" charset="0"/>
              </a:rPr>
              <a:t>observed</a:t>
            </a:r>
            <a:r>
              <a:rPr lang="fr-FR" sz="2000" dirty="0" smtClean="0">
                <a:cs typeface="Times New Roman" charset="0"/>
              </a:rPr>
              <a:t> and the value </a:t>
            </a:r>
            <a:r>
              <a:rPr lang="fr-FR" sz="2000" dirty="0" err="1" smtClean="0">
                <a:cs typeface="Times New Roman" charset="0"/>
              </a:rPr>
              <a:t>predicted</a:t>
            </a:r>
            <a:r>
              <a:rPr lang="fr-FR" sz="2000" dirty="0" smtClean="0">
                <a:cs typeface="Times New Roman" charset="0"/>
              </a:rPr>
              <a:t> for </a:t>
            </a:r>
            <a:r>
              <a:rPr lang="fr-FR" sz="2000" dirty="0" err="1" smtClean="0">
                <a:cs typeface="Times New Roman" charset="0"/>
              </a:rPr>
              <a:t>each</a:t>
            </a:r>
            <a:r>
              <a:rPr lang="fr-FR" sz="2000" dirty="0" smtClean="0">
                <a:cs typeface="Times New Roman" charset="0"/>
              </a:rPr>
              <a:t> </a:t>
            </a:r>
            <a:r>
              <a:rPr lang="fr-FR" sz="2000" dirty="0" err="1" smtClean="0">
                <a:cs typeface="Times New Roman" charset="0"/>
              </a:rPr>
              <a:t>subject</a:t>
            </a:r>
            <a:r>
              <a:rPr lang="fr-FR" sz="2000" dirty="0" smtClean="0">
                <a:cs typeface="Times New Roman" charset="0"/>
              </a:rPr>
              <a:t> i corresponds to the </a:t>
            </a:r>
            <a:r>
              <a:rPr lang="fr-FR" sz="2000" dirty="0" err="1" smtClean="0">
                <a:cs typeface="Times New Roman" charset="0"/>
              </a:rPr>
              <a:t>residual</a:t>
            </a:r>
            <a:r>
              <a:rPr lang="fr-FR" sz="2000" dirty="0" smtClean="0">
                <a:cs typeface="Times New Roman" charset="0"/>
              </a:rPr>
              <a:t> of </a:t>
            </a:r>
            <a:r>
              <a:rPr lang="fr-FR" sz="2000" dirty="0" err="1" smtClean="0">
                <a:cs typeface="Times New Roman" charset="0"/>
              </a:rPr>
              <a:t>subject</a:t>
            </a:r>
            <a:r>
              <a:rPr lang="fr-FR" sz="2000" dirty="0" smtClean="0">
                <a:cs typeface="Times New Roman" charset="0"/>
              </a:rPr>
              <a:t> i:</a:t>
            </a:r>
            <a:endParaRPr lang="en-GB" sz="2000" dirty="0">
              <a:cs typeface="Times New Roman" charset="0"/>
            </a:endParaRPr>
          </a:p>
          <a:p>
            <a:pPr marL="0" indent="0" algn="just">
              <a:buNone/>
            </a:pPr>
            <a:r>
              <a:rPr lang="en-GB" sz="2000" dirty="0">
                <a:cs typeface="Times New Roman" charset="0"/>
              </a:rPr>
              <a:t> </a:t>
            </a:r>
          </a:p>
          <a:p>
            <a:pPr marL="0" indent="0" algn="ctr">
              <a:buNone/>
            </a:pPr>
            <a:r>
              <a:rPr lang="en-GB" b="1" dirty="0" err="1">
                <a:solidFill>
                  <a:srgbClr val="FF6600"/>
                </a:solidFill>
                <a:latin typeface="Symbol" charset="0"/>
                <a:cs typeface="Times New Roman" charset="0"/>
              </a:rPr>
              <a:t>e</a:t>
            </a:r>
            <a:r>
              <a:rPr lang="en-GB" b="1" baseline="-30000" dirty="0" err="1">
                <a:solidFill>
                  <a:srgbClr val="FF6600"/>
                </a:solidFill>
                <a:cs typeface="Times New Roman" charset="0"/>
              </a:rPr>
              <a:t>i</a:t>
            </a:r>
            <a:r>
              <a:rPr lang="fr-FR" b="1" baseline="-30000" dirty="0">
                <a:solidFill>
                  <a:srgbClr val="FF6600"/>
                </a:solidFill>
                <a:cs typeface="Times New Roman" charset="0"/>
              </a:rPr>
              <a:t> </a:t>
            </a:r>
            <a:r>
              <a:rPr lang="en-GB" b="1" dirty="0">
                <a:solidFill>
                  <a:srgbClr val="FF6600"/>
                </a:solidFill>
                <a:cs typeface="Times New Roman" charset="0"/>
              </a:rPr>
              <a:t>= </a:t>
            </a:r>
            <a:r>
              <a:rPr lang="en-GB" b="1" dirty="0" err="1">
                <a:solidFill>
                  <a:srgbClr val="FF6600"/>
                </a:solidFill>
                <a:cs typeface="Times New Roman" charset="0"/>
              </a:rPr>
              <a:t>y</a:t>
            </a:r>
            <a:r>
              <a:rPr lang="en-GB" b="1" baseline="-30000" dirty="0" err="1">
                <a:solidFill>
                  <a:srgbClr val="FF6600"/>
                </a:solidFill>
                <a:cs typeface="Times New Roman" charset="0"/>
              </a:rPr>
              <a:t>i</a:t>
            </a:r>
            <a:r>
              <a:rPr lang="en-GB" b="1" dirty="0">
                <a:solidFill>
                  <a:srgbClr val="FF6600"/>
                </a:solidFill>
                <a:cs typeface="Times New Roman" charset="0"/>
              </a:rPr>
              <a:t> – E(Y/X</a:t>
            </a:r>
            <a:r>
              <a:rPr lang="en-GB" b="1" baseline="-30000" dirty="0">
                <a:solidFill>
                  <a:srgbClr val="FF6600"/>
                </a:solidFill>
                <a:cs typeface="Times New Roman" charset="0"/>
              </a:rPr>
              <a:t>i</a:t>
            </a:r>
            <a:r>
              <a:rPr lang="en-GB" b="1" dirty="0">
                <a:solidFill>
                  <a:srgbClr val="FF6600"/>
                </a:solidFill>
                <a:cs typeface="Times New Roman" charset="0"/>
              </a:rPr>
              <a:t>=x</a:t>
            </a:r>
            <a:r>
              <a:rPr lang="en-GB" b="1" baseline="-30000" dirty="0">
                <a:solidFill>
                  <a:srgbClr val="FF6600"/>
                </a:solidFill>
                <a:cs typeface="Times New Roman" charset="0"/>
              </a:rPr>
              <a:t>i</a:t>
            </a:r>
            <a:r>
              <a:rPr lang="en-GB" b="1" dirty="0">
                <a:solidFill>
                  <a:srgbClr val="FF6600"/>
                </a:solidFill>
                <a:cs typeface="Times New Roman" charset="0"/>
              </a:rPr>
              <a:t>) </a:t>
            </a:r>
            <a:r>
              <a:rPr lang="en-GB" b="1" dirty="0">
                <a:cs typeface="Times New Roman" charset="0"/>
              </a:rPr>
              <a:t>= </a:t>
            </a:r>
            <a:r>
              <a:rPr lang="en-GB" b="1" dirty="0" smtClean="0">
                <a:cs typeface="Times New Roman" charset="0"/>
              </a:rPr>
              <a:t>          = </a:t>
            </a:r>
            <a:r>
              <a:rPr lang="fr-FR" b="1" dirty="0" smtClean="0">
                <a:cs typeface="Times New Roman" charset="0"/>
              </a:rPr>
              <a:t>y</a:t>
            </a:r>
            <a:r>
              <a:rPr lang="fr-FR" b="1" baseline="-30000" dirty="0" smtClean="0">
                <a:cs typeface="Times New Roman" charset="0"/>
              </a:rPr>
              <a:t>i</a:t>
            </a:r>
            <a:r>
              <a:rPr lang="fr-FR" b="1" dirty="0">
                <a:cs typeface="Times New Roman" charset="0"/>
              </a:rPr>
              <a:t>- (</a:t>
            </a:r>
            <a:r>
              <a:rPr lang="fr-FR" b="1" dirty="0">
                <a:latin typeface="Symbol" charset="0"/>
                <a:cs typeface="Times New Roman" charset="0"/>
              </a:rPr>
              <a:t>a</a:t>
            </a:r>
            <a:r>
              <a:rPr lang="fr-FR" b="1" dirty="0">
                <a:cs typeface="Times New Roman" charset="0"/>
              </a:rPr>
              <a:t> + </a:t>
            </a:r>
            <a:r>
              <a:rPr lang="fr-FR" b="1" dirty="0" err="1">
                <a:latin typeface="Symbol" charset="0"/>
                <a:cs typeface="Times New Roman" charset="0"/>
              </a:rPr>
              <a:t>b.</a:t>
            </a:r>
            <a:r>
              <a:rPr lang="fr-FR" b="1" dirty="0" err="1">
                <a:cs typeface="Times New Roman" charset="0"/>
              </a:rPr>
              <a:t>x</a:t>
            </a:r>
            <a:r>
              <a:rPr lang="fr-FR" b="1" baseline="-30000" dirty="0" err="1">
                <a:cs typeface="Times New Roman" charset="0"/>
              </a:rPr>
              <a:t>i</a:t>
            </a:r>
            <a:r>
              <a:rPr lang="fr-FR" b="1" dirty="0">
                <a:cs typeface="Times New Roman" charset="0"/>
              </a:rPr>
              <a:t>)</a:t>
            </a:r>
            <a:endParaRPr lang="en-GB" dirty="0">
              <a:solidFill>
                <a:schemeClr val="accent2"/>
              </a:solidFill>
              <a:cs typeface="Times New Roman" charset="0"/>
            </a:endParaRPr>
          </a:p>
          <a:p>
            <a:pPr marL="0" indent="0" algn="just">
              <a:buNone/>
            </a:pPr>
            <a:endParaRPr lang="en-GB" dirty="0" smtClean="0">
              <a:cs typeface="Times New Roman" charset="0"/>
            </a:endParaRPr>
          </a:p>
        </p:txBody>
      </p:sp>
      <p:graphicFrame>
        <p:nvGraphicFramePr>
          <p:cNvPr id="2" name="Obje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58640385"/>
              </p:ext>
            </p:extLst>
          </p:nvPr>
        </p:nvGraphicFramePr>
        <p:xfrm>
          <a:off x="4752567" y="4761217"/>
          <a:ext cx="677255" cy="3713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640" name="…quation" r:id="rId4" imgW="393700" imgH="215900" progId="Equation.3">
                  <p:embed/>
                </p:oleObj>
              </mc:Choice>
              <mc:Fallback>
                <p:oleObj name="…quation" r:id="rId4" imgW="3937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752567" y="4761217"/>
                        <a:ext cx="677255" cy="37139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2AFB2F-7E8C-264A-977C-2DC7A98E2F89}" type="slidenum">
              <a:rPr lang="en-GB" smtClean="0"/>
              <a:t>36</a:t>
            </a:fld>
            <a:endParaRPr lang="en-GB"/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1158961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260521"/>
            <a:ext cx="7772400" cy="6187363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GB" sz="2800" b="1" dirty="0" smtClean="0">
                <a:solidFill>
                  <a:srgbClr val="FF6600"/>
                </a:solidFill>
                <a:cs typeface="Times New Roman" charset="0"/>
              </a:rPr>
              <a:t>Residuals: Properties and assumptions</a:t>
            </a:r>
            <a:endParaRPr lang="en-GB" sz="2800" dirty="0" smtClean="0">
              <a:solidFill>
                <a:srgbClr val="FF6600"/>
              </a:solidFill>
              <a:cs typeface="Times New Roman" charset="0"/>
            </a:endParaRPr>
          </a:p>
          <a:p>
            <a:pPr marL="0" indent="0">
              <a:buNone/>
            </a:pPr>
            <a:endParaRPr lang="en-GB" sz="2000" dirty="0" smtClean="0">
              <a:cs typeface="Times New Roman" charset="0"/>
            </a:endParaRPr>
          </a:p>
          <a:p>
            <a:pPr marL="0" indent="0">
              <a:buNone/>
            </a:pPr>
            <a:r>
              <a:rPr lang="en-GB" sz="2000" dirty="0" smtClean="0">
                <a:cs typeface="Times New Roman" charset="0"/>
              </a:rPr>
              <a:t>By taking the expected value of the previous expression, one notices that:</a:t>
            </a:r>
          </a:p>
          <a:p>
            <a:pPr marL="0" indent="0">
              <a:buNone/>
            </a:pPr>
            <a:r>
              <a:rPr lang="en-GB" sz="2000" dirty="0" smtClean="0">
                <a:cs typeface="Times New Roman" charset="0"/>
              </a:rPr>
              <a:t> </a:t>
            </a:r>
          </a:p>
          <a:p>
            <a:pPr marL="0" indent="0" algn="ctr">
              <a:buNone/>
            </a:pPr>
            <a:r>
              <a:rPr lang="en-GB" sz="2600" b="1" dirty="0" smtClean="0">
                <a:cs typeface="Times New Roman" charset="0"/>
              </a:rPr>
              <a:t>E</a:t>
            </a:r>
            <a:r>
              <a:rPr lang="en-GB" sz="2600" b="1" dirty="0" smtClean="0">
                <a:latin typeface="Symbol" charset="0"/>
                <a:cs typeface="Times New Roman" charset="0"/>
              </a:rPr>
              <a:t>(</a:t>
            </a:r>
            <a:r>
              <a:rPr lang="en-GB" sz="2600" b="1" dirty="0" err="1" smtClean="0">
                <a:latin typeface="Symbol" charset="0"/>
                <a:cs typeface="Times New Roman" charset="0"/>
              </a:rPr>
              <a:t>e</a:t>
            </a:r>
            <a:r>
              <a:rPr lang="en-GB" sz="2600" b="1" baseline="-30000" dirty="0" err="1" smtClean="0">
                <a:cs typeface="Times New Roman" charset="0"/>
              </a:rPr>
              <a:t>i</a:t>
            </a:r>
            <a:r>
              <a:rPr lang="en-GB" sz="2600" b="1" dirty="0" smtClean="0">
                <a:cs typeface="Times New Roman" charset="0"/>
              </a:rPr>
              <a:t>)=E[ </a:t>
            </a:r>
            <a:r>
              <a:rPr lang="en-GB" sz="2600" b="1" dirty="0" err="1" smtClean="0">
                <a:cs typeface="Times New Roman" charset="0"/>
              </a:rPr>
              <a:t>y</a:t>
            </a:r>
            <a:r>
              <a:rPr lang="en-GB" sz="2600" b="1" baseline="-30000" dirty="0" err="1" smtClean="0">
                <a:cs typeface="Times New Roman" charset="0"/>
              </a:rPr>
              <a:t>i</a:t>
            </a:r>
            <a:r>
              <a:rPr lang="en-GB" sz="2600" b="1" dirty="0" smtClean="0">
                <a:cs typeface="Times New Roman" charset="0"/>
              </a:rPr>
              <a:t> – E(Y</a:t>
            </a:r>
            <a:r>
              <a:rPr lang="en-GB" sz="2600" b="1" baseline="-30000" dirty="0" smtClean="0">
                <a:cs typeface="Times New Roman" charset="0"/>
              </a:rPr>
              <a:t>i</a:t>
            </a:r>
            <a:r>
              <a:rPr lang="en-GB" sz="2600" b="1" dirty="0" smtClean="0">
                <a:cs typeface="Times New Roman" charset="0"/>
              </a:rPr>
              <a:t>) ] = E(</a:t>
            </a:r>
            <a:r>
              <a:rPr lang="en-GB" sz="2600" b="1" dirty="0" err="1" smtClean="0">
                <a:cs typeface="Times New Roman" charset="0"/>
              </a:rPr>
              <a:t>y</a:t>
            </a:r>
            <a:r>
              <a:rPr lang="en-GB" sz="2600" b="1" baseline="-30000" dirty="0" err="1" smtClean="0">
                <a:cs typeface="Times New Roman" charset="0"/>
              </a:rPr>
              <a:t>i</a:t>
            </a:r>
            <a:r>
              <a:rPr lang="en-GB" sz="2600" b="1" dirty="0" smtClean="0">
                <a:cs typeface="Times New Roman" charset="0"/>
              </a:rPr>
              <a:t>) – E[E(Y</a:t>
            </a:r>
            <a:r>
              <a:rPr lang="en-GB" sz="2600" b="1" baseline="-30000" dirty="0" smtClean="0">
                <a:cs typeface="Times New Roman" charset="0"/>
              </a:rPr>
              <a:t>i</a:t>
            </a:r>
            <a:r>
              <a:rPr lang="en-GB" sz="2600" b="1" dirty="0" smtClean="0">
                <a:cs typeface="Times New Roman" charset="0"/>
              </a:rPr>
              <a:t>)]=E(Y</a:t>
            </a:r>
            <a:r>
              <a:rPr lang="en-GB" sz="2600" b="1" baseline="-30000" dirty="0" smtClean="0">
                <a:cs typeface="Times New Roman" charset="0"/>
              </a:rPr>
              <a:t>i</a:t>
            </a:r>
            <a:r>
              <a:rPr lang="en-GB" sz="2600" b="1" dirty="0" smtClean="0">
                <a:cs typeface="Times New Roman" charset="0"/>
              </a:rPr>
              <a:t> )– E(Y</a:t>
            </a:r>
            <a:r>
              <a:rPr lang="en-GB" sz="2600" b="1" baseline="-30000" dirty="0" smtClean="0">
                <a:cs typeface="Times New Roman" charset="0"/>
              </a:rPr>
              <a:t>i</a:t>
            </a:r>
            <a:r>
              <a:rPr lang="en-GB" sz="2600" b="1" dirty="0" smtClean="0">
                <a:cs typeface="Times New Roman" charset="0"/>
              </a:rPr>
              <a:t>)=0</a:t>
            </a:r>
            <a:br>
              <a:rPr lang="en-GB" sz="2600" b="1" dirty="0" smtClean="0">
                <a:cs typeface="Times New Roman" charset="0"/>
              </a:rPr>
            </a:br>
            <a:endParaRPr lang="en-GB" sz="2600" dirty="0" smtClean="0">
              <a:cs typeface="Times New Roman" charset="0"/>
            </a:endParaRPr>
          </a:p>
          <a:p>
            <a:pPr marL="0" indent="0">
              <a:buNone/>
            </a:pPr>
            <a:r>
              <a:rPr lang="en-GB" sz="2000" dirty="0" smtClean="0">
                <a:cs typeface="Times New Roman" charset="0"/>
                <a:sym typeface="Wingdings" charset="0"/>
              </a:rPr>
              <a:t></a:t>
            </a:r>
            <a:r>
              <a:rPr lang="en-GB" sz="2000" dirty="0" smtClean="0">
                <a:cs typeface="Times New Roman" charset="0"/>
              </a:rPr>
              <a:t> (</a:t>
            </a:r>
            <a:r>
              <a:rPr lang="en-GB" sz="2000" dirty="0" err="1" smtClean="0">
                <a:latin typeface="Symbol" charset="0"/>
                <a:cs typeface="Times New Roman" charset="0"/>
              </a:rPr>
              <a:t>e</a:t>
            </a:r>
            <a:r>
              <a:rPr lang="en-GB" sz="2000" b="1" baseline="-30000" dirty="0" err="1" smtClean="0">
                <a:cs typeface="Times New Roman" charset="0"/>
              </a:rPr>
              <a:t>i</a:t>
            </a:r>
            <a:r>
              <a:rPr lang="en-GB" sz="2000" dirty="0" smtClean="0">
                <a:cs typeface="Times New Roman" charset="0"/>
              </a:rPr>
              <a:t>) are null in expectation (“on average”).</a:t>
            </a:r>
          </a:p>
          <a:p>
            <a:pPr marL="0" indent="0">
              <a:buNone/>
            </a:pPr>
            <a:endParaRPr lang="en-GB" sz="2000" dirty="0" smtClean="0">
              <a:cs typeface="Times New Roman" charset="0"/>
            </a:endParaRPr>
          </a:p>
          <a:p>
            <a:pPr>
              <a:buFont typeface="Wingdings" charset="0"/>
              <a:buChar char="è"/>
            </a:pPr>
            <a:r>
              <a:rPr lang="en-GB" sz="2000" dirty="0" err="1" smtClean="0">
                <a:latin typeface="Symbol" charset="0"/>
                <a:cs typeface="Times New Roman" charset="0"/>
              </a:rPr>
              <a:t>e</a:t>
            </a:r>
            <a:r>
              <a:rPr lang="en-GB" sz="2000" b="1" baseline="-30000" dirty="0" err="1" smtClean="0">
                <a:cs typeface="Times New Roman" charset="0"/>
              </a:rPr>
              <a:t>i</a:t>
            </a:r>
            <a:r>
              <a:rPr lang="en-GB" sz="2000" b="1" baseline="-30000" dirty="0" smtClean="0">
                <a:cs typeface="Times New Roman" charset="0"/>
              </a:rPr>
              <a:t> </a:t>
            </a:r>
            <a:r>
              <a:rPr lang="en-GB" sz="2000" dirty="0" smtClean="0">
                <a:cs typeface="Times New Roman" charset="0"/>
              </a:rPr>
              <a:t> are also assumed to be independent</a:t>
            </a:r>
          </a:p>
          <a:p>
            <a:pPr>
              <a:buFont typeface="Wingdings" charset="0"/>
              <a:buChar char="è"/>
            </a:pPr>
            <a:endParaRPr lang="en-GB" sz="2000" dirty="0" smtClean="0">
              <a:cs typeface="Times New Roman" charset="0"/>
            </a:endParaRPr>
          </a:p>
          <a:p>
            <a:pPr>
              <a:buFont typeface="Wingdings" charset="0"/>
              <a:buChar char="è"/>
            </a:pPr>
            <a:r>
              <a:rPr lang="en-GB" sz="2000" dirty="0" smtClean="0">
                <a:cs typeface="Times New Roman" charset="0"/>
              </a:rPr>
              <a:t>And identically distributed (they should have the same variance)</a:t>
            </a:r>
          </a:p>
          <a:p>
            <a:pPr marL="0" indent="0">
              <a:buNone/>
            </a:pPr>
            <a:endParaRPr lang="en-GB" sz="2000" dirty="0" smtClean="0">
              <a:cs typeface="Times New Roman" charset="0"/>
            </a:endParaRPr>
          </a:p>
          <a:p>
            <a:pPr marL="0" indent="0">
              <a:buNone/>
            </a:pPr>
            <a:r>
              <a:rPr lang="en-GB" sz="2000" dirty="0" smtClean="0">
                <a:cs typeface="Times New Roman" charset="0"/>
              </a:rPr>
              <a:t>These assumptions are done by the approach used to estimate the model’s parameters </a:t>
            </a:r>
            <a:r>
              <a:rPr lang="en-GB" sz="2000" dirty="0" smtClean="0">
                <a:latin typeface="Symbol" panose="05050102010706020507" pitchFamily="18" charset="2"/>
                <a:cs typeface="Times New Roman" charset="0"/>
              </a:rPr>
              <a:t>a</a:t>
            </a:r>
            <a:r>
              <a:rPr lang="en-GB" sz="2000" dirty="0" smtClean="0">
                <a:cs typeface="Times New Roman" charset="0"/>
              </a:rPr>
              <a:t> and </a:t>
            </a:r>
            <a:r>
              <a:rPr lang="en-GB" sz="2000" dirty="0" smtClean="0">
                <a:latin typeface="Symbol" panose="05050102010706020507" pitchFamily="18" charset="2"/>
                <a:cs typeface="Times New Roman" charset="0"/>
              </a:rPr>
              <a:t>b</a:t>
            </a:r>
            <a:r>
              <a:rPr lang="en-GB" sz="2000" dirty="0" smtClean="0">
                <a:cs typeface="Times New Roman" charset="0"/>
              </a:rPr>
              <a:t> (the least square approach).</a:t>
            </a:r>
          </a:p>
          <a:p>
            <a:pPr marL="0" indent="0">
              <a:buNone/>
            </a:pPr>
            <a:r>
              <a:rPr lang="en-GB" sz="2000" dirty="0" smtClean="0"/>
              <a:t>Some of these approaches can be relaxed using alternative approaches to estimate the model’s parameters.</a:t>
            </a:r>
          </a:p>
          <a:p>
            <a:pPr marL="0" indent="0">
              <a:buNone/>
            </a:pPr>
            <a:endParaRPr lang="en-GB" sz="2000" dirty="0" smtClean="0"/>
          </a:p>
          <a:p>
            <a:pPr marL="0" indent="0">
              <a:buNone/>
            </a:pPr>
            <a:r>
              <a:rPr lang="en-GB" sz="2000" dirty="0" smtClean="0"/>
              <a:t>In practice, some of these assumptions are checked by plotting the model’s residuals as a function of one explanatory variable or of the predicted value of Y. </a:t>
            </a:r>
          </a:p>
          <a:p>
            <a:pPr marL="0" indent="0">
              <a:buNone/>
            </a:pPr>
            <a:endParaRPr lang="en-GB" sz="1700" dirty="0" smtClean="0"/>
          </a:p>
          <a:p>
            <a:pPr marL="0" indent="0">
              <a:buNone/>
            </a:pPr>
            <a:r>
              <a:rPr lang="en-GB" sz="1700" dirty="0" smtClean="0"/>
              <a:t>N.B.: Some authors recommend to plot Student’s residuals (</a:t>
            </a:r>
            <a:r>
              <a:rPr lang="en-GB" sz="1700" dirty="0" err="1" smtClean="0"/>
              <a:t>Armitage</a:t>
            </a:r>
            <a:r>
              <a:rPr lang="en-GB" sz="1700" dirty="0" smtClean="0"/>
              <a:t>, </a:t>
            </a:r>
            <a:r>
              <a:rPr lang="en-GB" sz="1700" i="1" dirty="0" smtClean="0"/>
              <a:t>Statistical Methods in Medical Research</a:t>
            </a:r>
            <a:r>
              <a:rPr lang="en-GB" sz="1700" dirty="0" smtClean="0"/>
              <a:t>, 2002)</a:t>
            </a:r>
            <a:endParaRPr lang="en-GB" sz="1700" dirty="0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2AFB2F-7E8C-264A-977C-2DC7A98E2F89}" type="slidenum">
              <a:rPr lang="en-GB" smtClean="0"/>
              <a:t>37</a:t>
            </a:fld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59595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8382" y="1253754"/>
            <a:ext cx="5889450" cy="4713605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457200" y="5886136"/>
            <a:ext cx="84893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Here, the residual’s variance seems to increase with the predicted value of Y.</a:t>
            </a:r>
          </a:p>
          <a:p>
            <a:r>
              <a:rPr lang="en-GB" dirty="0" smtClean="0"/>
              <a:t>In this case, you should not trust too must the model’s estimate, but rather try to come out with another (better) model.</a:t>
            </a:r>
            <a:endParaRPr lang="en-GB" dirty="0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2AFB2F-7E8C-264A-977C-2DC7A98E2F89}" type="slidenum">
              <a:rPr lang="en-GB" smtClean="0"/>
              <a:t>38</a:t>
            </a:fld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76096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200" dirty="0" smtClean="0">
                <a:solidFill>
                  <a:schemeClr val="accent1"/>
                </a:solidFill>
              </a:rPr>
              <a:t>3 equivalent ways to write the simple linear regression model</a:t>
            </a:r>
            <a:endParaRPr lang="en-GB" sz="3200" dirty="0">
              <a:solidFill>
                <a:schemeClr val="accent1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49982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fr-FR" i="1" dirty="0" smtClean="0">
                <a:cs typeface="Times New Roman" charset="0"/>
              </a:rPr>
              <a:t>The </a:t>
            </a:r>
            <a:r>
              <a:rPr lang="fr-FR" i="1" dirty="0" err="1" smtClean="0">
                <a:cs typeface="Times New Roman" charset="0"/>
              </a:rPr>
              <a:t>linear</a:t>
            </a:r>
            <a:r>
              <a:rPr lang="fr-FR" i="1" dirty="0" smtClean="0">
                <a:cs typeface="Times New Roman" charset="0"/>
              </a:rPr>
              <a:t> </a:t>
            </a:r>
            <a:r>
              <a:rPr lang="fr-FR" i="1" dirty="0" err="1" smtClean="0">
                <a:cs typeface="Times New Roman" charset="0"/>
              </a:rPr>
              <a:t>regression</a:t>
            </a:r>
            <a:r>
              <a:rPr lang="fr-FR" i="1" dirty="0" smtClean="0">
                <a:cs typeface="Times New Roman" charset="0"/>
              </a:rPr>
              <a:t> model</a:t>
            </a:r>
            <a:endParaRPr lang="en-GB" dirty="0">
              <a:cs typeface="Times New Roman" charset="0"/>
            </a:endParaRPr>
          </a:p>
          <a:p>
            <a:pPr marL="0" indent="0" algn="ctr">
              <a:buNone/>
            </a:pPr>
            <a:r>
              <a:rPr lang="en-GB" sz="2800" b="1" dirty="0">
                <a:solidFill>
                  <a:srgbClr val="FF6600"/>
                </a:solidFill>
                <a:cs typeface="Times New Roman" charset="0"/>
              </a:rPr>
              <a:t>E(</a:t>
            </a:r>
            <a:r>
              <a:rPr lang="en-GB" sz="2800" b="1" dirty="0" smtClean="0">
                <a:solidFill>
                  <a:srgbClr val="FF6600"/>
                </a:solidFill>
                <a:cs typeface="Times New Roman" charset="0"/>
              </a:rPr>
              <a:t>Y/</a:t>
            </a:r>
            <a:r>
              <a:rPr lang="en-GB" sz="2800" b="1" dirty="0">
                <a:solidFill>
                  <a:srgbClr val="FF6600"/>
                </a:solidFill>
                <a:cs typeface="Times New Roman" charset="0"/>
              </a:rPr>
              <a:t>X=x</a:t>
            </a:r>
            <a:r>
              <a:rPr lang="en-GB" sz="2800" b="1" dirty="0" smtClean="0">
                <a:solidFill>
                  <a:srgbClr val="FF6600"/>
                </a:solidFill>
                <a:cs typeface="Times New Roman" charset="0"/>
              </a:rPr>
              <a:t>) = </a:t>
            </a:r>
            <a:r>
              <a:rPr lang="en-GB" sz="2800" b="1" dirty="0">
                <a:solidFill>
                  <a:srgbClr val="FF6600"/>
                </a:solidFill>
                <a:latin typeface="Symbol" charset="0"/>
                <a:cs typeface="Times New Roman" charset="0"/>
              </a:rPr>
              <a:t>a</a:t>
            </a:r>
            <a:r>
              <a:rPr lang="en-GB" sz="2800" b="1" dirty="0">
                <a:solidFill>
                  <a:srgbClr val="FF6600"/>
                </a:solidFill>
                <a:cs typeface="Times New Roman" charset="0"/>
              </a:rPr>
              <a:t> + </a:t>
            </a:r>
            <a:r>
              <a:rPr lang="en-GB" sz="2800" b="1" dirty="0" err="1" smtClean="0">
                <a:solidFill>
                  <a:srgbClr val="FF6600"/>
                </a:solidFill>
                <a:latin typeface="Symbol" charset="0"/>
                <a:cs typeface="Times New Roman" charset="0"/>
              </a:rPr>
              <a:t>b.</a:t>
            </a:r>
            <a:r>
              <a:rPr lang="en-GB" sz="2800" b="1" dirty="0" err="1" smtClean="0">
                <a:solidFill>
                  <a:srgbClr val="FF6600"/>
                </a:solidFill>
                <a:cs typeface="Times New Roman" charset="0"/>
              </a:rPr>
              <a:t>x</a:t>
            </a:r>
            <a:endParaRPr lang="en-GB" sz="2800" b="1" dirty="0" smtClean="0">
              <a:solidFill>
                <a:srgbClr val="FF6600"/>
              </a:solidFill>
              <a:cs typeface="Times New Roman" charset="0"/>
            </a:endParaRPr>
          </a:p>
          <a:p>
            <a:pPr marL="0" indent="0" algn="ctr">
              <a:buNone/>
            </a:pPr>
            <a:endParaRPr lang="en-GB" b="1" dirty="0">
              <a:solidFill>
                <a:srgbClr val="FF6600"/>
              </a:solidFill>
              <a:cs typeface="Times New Roman" charset="0"/>
            </a:endParaRPr>
          </a:p>
          <a:p>
            <a:pPr marL="0" indent="0">
              <a:buNone/>
            </a:pPr>
            <a:r>
              <a:rPr lang="en-GB" b="1" dirty="0" smtClean="0">
                <a:cs typeface="Times New Roman" charset="0"/>
              </a:rPr>
              <a:t>Can now be rewritten as:</a:t>
            </a:r>
          </a:p>
          <a:p>
            <a:pPr marL="0" indent="0" algn="ctr">
              <a:buNone/>
            </a:pPr>
            <a:endParaRPr lang="en-GB" b="1" dirty="0">
              <a:solidFill>
                <a:srgbClr val="FF6600"/>
              </a:solidFill>
              <a:cs typeface="Times New Roman" charset="0"/>
            </a:endParaRPr>
          </a:p>
          <a:p>
            <a:pPr marL="0" indent="0" algn="ctr">
              <a:buNone/>
            </a:pPr>
            <a:r>
              <a:rPr lang="en-GB" sz="2800" b="1" dirty="0" smtClean="0">
                <a:solidFill>
                  <a:srgbClr val="FF6600"/>
                </a:solidFill>
                <a:cs typeface="Times New Roman" charset="0"/>
              </a:rPr>
              <a:t>Y = </a:t>
            </a:r>
            <a:r>
              <a:rPr lang="en-GB" sz="2800" b="1" dirty="0">
                <a:solidFill>
                  <a:srgbClr val="FF6600"/>
                </a:solidFill>
                <a:latin typeface="Symbol" charset="0"/>
                <a:cs typeface="Times New Roman" charset="0"/>
              </a:rPr>
              <a:t>a</a:t>
            </a:r>
            <a:r>
              <a:rPr lang="en-GB" sz="2800" b="1" dirty="0">
                <a:solidFill>
                  <a:srgbClr val="FF6600"/>
                </a:solidFill>
                <a:cs typeface="Times New Roman" charset="0"/>
              </a:rPr>
              <a:t> + </a:t>
            </a:r>
            <a:r>
              <a:rPr lang="en-GB" sz="2800" b="1" dirty="0" err="1" smtClean="0">
                <a:solidFill>
                  <a:srgbClr val="FF6600"/>
                </a:solidFill>
                <a:latin typeface="Symbol" charset="0"/>
                <a:cs typeface="Times New Roman" charset="0"/>
              </a:rPr>
              <a:t>b.</a:t>
            </a:r>
            <a:r>
              <a:rPr lang="en-GB" sz="2800" b="1" dirty="0" err="1" smtClean="0">
                <a:solidFill>
                  <a:srgbClr val="FF6600"/>
                </a:solidFill>
                <a:cs typeface="Times New Roman" charset="0"/>
              </a:rPr>
              <a:t>x</a:t>
            </a:r>
            <a:r>
              <a:rPr lang="en-GB" sz="2800" b="1" dirty="0" smtClean="0">
                <a:solidFill>
                  <a:srgbClr val="FF6600"/>
                </a:solidFill>
                <a:cs typeface="Times New Roman" charset="0"/>
              </a:rPr>
              <a:t> + </a:t>
            </a:r>
            <a:r>
              <a:rPr lang="en-GB" sz="2800" b="1" dirty="0" smtClean="0">
                <a:solidFill>
                  <a:srgbClr val="FF6600"/>
                </a:solidFill>
                <a:latin typeface="Symbol" charset="2"/>
                <a:cs typeface="Symbol" charset="2"/>
              </a:rPr>
              <a:t>e</a:t>
            </a:r>
          </a:p>
          <a:p>
            <a:pPr marL="0" indent="0" algn="ctr">
              <a:buNone/>
            </a:pPr>
            <a:endParaRPr lang="en-GB" b="1" dirty="0">
              <a:solidFill>
                <a:srgbClr val="FF6600"/>
              </a:solidFill>
              <a:latin typeface="Symbol" charset="2"/>
              <a:cs typeface="Symbol" charset="2"/>
            </a:endParaRPr>
          </a:p>
          <a:p>
            <a:pPr marL="0" indent="0">
              <a:buNone/>
            </a:pPr>
            <a:r>
              <a:rPr lang="en-GB" b="1" dirty="0" smtClean="0">
                <a:solidFill>
                  <a:srgbClr val="000000"/>
                </a:solidFill>
                <a:cs typeface="Times New Roman" charset="0"/>
              </a:rPr>
              <a:t>Or, if we include </a:t>
            </a:r>
            <a:r>
              <a:rPr lang="en-GB" b="1" dirty="0" err="1" smtClean="0">
                <a:solidFill>
                  <a:srgbClr val="000000"/>
                </a:solidFill>
                <a:cs typeface="Times New Roman" charset="0"/>
              </a:rPr>
              <a:t>i</a:t>
            </a:r>
            <a:r>
              <a:rPr lang="en-GB" b="1" dirty="0" smtClean="0">
                <a:solidFill>
                  <a:srgbClr val="000000"/>
                </a:solidFill>
                <a:cs typeface="Times New Roman" charset="0"/>
              </a:rPr>
              <a:t> to indicate the observation (</a:t>
            </a:r>
            <a:r>
              <a:rPr lang="en-GB" b="1" dirty="0" err="1" smtClean="0">
                <a:solidFill>
                  <a:srgbClr val="000000"/>
                </a:solidFill>
                <a:cs typeface="Times New Roman" charset="0"/>
              </a:rPr>
              <a:t>i</a:t>
            </a:r>
            <a:r>
              <a:rPr lang="en-GB" b="1" dirty="0" smtClean="0">
                <a:solidFill>
                  <a:srgbClr val="000000"/>
                </a:solidFill>
                <a:cs typeface="Times New Roman" charset="0"/>
              </a:rPr>
              <a:t>=1, …, n)</a:t>
            </a:r>
            <a:endParaRPr lang="en-GB" b="1" dirty="0">
              <a:solidFill>
                <a:srgbClr val="000000"/>
              </a:solidFill>
              <a:cs typeface="Times New Roman" charset="0"/>
            </a:endParaRPr>
          </a:p>
          <a:p>
            <a:pPr marL="0" indent="0" algn="ctr">
              <a:buNone/>
            </a:pPr>
            <a:endParaRPr lang="en-GB" b="1" dirty="0">
              <a:solidFill>
                <a:srgbClr val="FF6600"/>
              </a:solidFill>
              <a:cs typeface="Times New Roman" charset="0"/>
            </a:endParaRPr>
          </a:p>
          <a:p>
            <a:pPr marL="0" indent="0" algn="ctr">
              <a:buNone/>
            </a:pPr>
            <a:r>
              <a:rPr lang="en-GB" sz="2800" b="1" dirty="0" smtClean="0">
                <a:solidFill>
                  <a:srgbClr val="FF6600"/>
                </a:solidFill>
                <a:cs typeface="Times New Roman" charset="0"/>
              </a:rPr>
              <a:t>Y</a:t>
            </a:r>
            <a:r>
              <a:rPr lang="en-GB" sz="2800" b="1" baseline="-25000" dirty="0" smtClean="0">
                <a:solidFill>
                  <a:srgbClr val="FF6600"/>
                </a:solidFill>
                <a:cs typeface="Times New Roman" charset="0"/>
              </a:rPr>
              <a:t>i  </a:t>
            </a:r>
            <a:r>
              <a:rPr lang="en-GB" sz="2800" b="1" dirty="0" smtClean="0">
                <a:solidFill>
                  <a:srgbClr val="FF6600"/>
                </a:solidFill>
                <a:cs typeface="Times New Roman" charset="0"/>
              </a:rPr>
              <a:t>= </a:t>
            </a:r>
            <a:r>
              <a:rPr lang="en-GB" sz="2800" b="1" dirty="0">
                <a:solidFill>
                  <a:srgbClr val="FF6600"/>
                </a:solidFill>
                <a:latin typeface="Symbol" charset="0"/>
                <a:cs typeface="Times New Roman" charset="0"/>
              </a:rPr>
              <a:t>a</a:t>
            </a:r>
            <a:r>
              <a:rPr lang="en-GB" sz="2800" b="1" dirty="0">
                <a:solidFill>
                  <a:srgbClr val="FF6600"/>
                </a:solidFill>
                <a:cs typeface="Times New Roman" charset="0"/>
              </a:rPr>
              <a:t> + </a:t>
            </a:r>
            <a:r>
              <a:rPr lang="en-GB" sz="2800" b="1" dirty="0" err="1" smtClean="0">
                <a:solidFill>
                  <a:srgbClr val="FF6600"/>
                </a:solidFill>
                <a:latin typeface="Symbol" charset="0"/>
                <a:cs typeface="Times New Roman" charset="0"/>
              </a:rPr>
              <a:t>b.</a:t>
            </a:r>
            <a:r>
              <a:rPr lang="en-GB" sz="2800" b="1" dirty="0" err="1" smtClean="0">
                <a:solidFill>
                  <a:srgbClr val="FF6600"/>
                </a:solidFill>
                <a:cs typeface="Times New Roman" charset="0"/>
              </a:rPr>
              <a:t>x</a:t>
            </a:r>
            <a:r>
              <a:rPr lang="en-GB" sz="2800" b="1" baseline="-25000" dirty="0" err="1" smtClean="0">
                <a:solidFill>
                  <a:srgbClr val="FF6600"/>
                </a:solidFill>
                <a:cs typeface="Times New Roman" charset="0"/>
              </a:rPr>
              <a:t>i</a:t>
            </a:r>
            <a:r>
              <a:rPr lang="en-GB" sz="2800" b="1" dirty="0" smtClean="0">
                <a:solidFill>
                  <a:srgbClr val="FF6600"/>
                </a:solidFill>
                <a:cs typeface="Times New Roman" charset="0"/>
              </a:rPr>
              <a:t> </a:t>
            </a:r>
            <a:r>
              <a:rPr lang="en-GB" sz="2800" b="1" dirty="0">
                <a:solidFill>
                  <a:srgbClr val="FF6600"/>
                </a:solidFill>
                <a:cs typeface="Times New Roman" charset="0"/>
              </a:rPr>
              <a:t>+ </a:t>
            </a:r>
            <a:r>
              <a:rPr lang="en-GB" sz="2800" b="1" dirty="0" err="1" smtClean="0">
                <a:solidFill>
                  <a:srgbClr val="FF6600"/>
                </a:solidFill>
                <a:latin typeface="Symbol" charset="2"/>
                <a:cs typeface="Symbol" charset="2"/>
              </a:rPr>
              <a:t>e</a:t>
            </a:r>
            <a:r>
              <a:rPr lang="en-GB" sz="2800" b="1" baseline="-25000" dirty="0" err="1">
                <a:solidFill>
                  <a:srgbClr val="FF6600"/>
                </a:solidFill>
                <a:cs typeface="Times New Roman" charset="0"/>
              </a:rPr>
              <a:t>i</a:t>
            </a:r>
            <a:endParaRPr lang="en-GB" sz="2800" b="1" dirty="0">
              <a:solidFill>
                <a:srgbClr val="FF6600"/>
              </a:solidFill>
              <a:latin typeface="Symbol" charset="2"/>
              <a:cs typeface="Symbol" charset="2"/>
            </a:endParaRPr>
          </a:p>
          <a:p>
            <a:pPr marL="0" indent="0" algn="ctr">
              <a:buNone/>
            </a:pPr>
            <a:endParaRPr lang="en-GB" dirty="0">
              <a:solidFill>
                <a:srgbClr val="FF6600"/>
              </a:solidFill>
              <a:latin typeface="Symbol" charset="2"/>
              <a:cs typeface="Symbol" charset="2"/>
            </a:endParaRPr>
          </a:p>
          <a:p>
            <a:pPr marL="0" indent="0" algn="ctr">
              <a:buNone/>
            </a:pPr>
            <a:endParaRPr lang="en-GB" dirty="0">
              <a:solidFill>
                <a:srgbClr val="FF6600"/>
              </a:solidFill>
              <a:cs typeface="Times New Roman" charset="0"/>
            </a:endParaRPr>
          </a:p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2AFB2F-7E8C-264A-977C-2DC7A98E2F89}" type="slidenum">
              <a:rPr lang="en-GB" smtClean="0"/>
              <a:t>39</a:t>
            </a:fld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36295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solidFill>
                  <a:srgbClr val="3366FF"/>
                </a:solidFill>
              </a:rPr>
              <a:t>Regression: principle</a:t>
            </a:r>
            <a:endParaRPr lang="en-GB" dirty="0">
              <a:solidFill>
                <a:srgbClr val="3366FF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b="1" dirty="0" smtClean="0">
                <a:solidFill>
                  <a:srgbClr val="FF6600"/>
                </a:solidFill>
              </a:rPr>
              <a:t>Starting point</a:t>
            </a:r>
          </a:p>
          <a:p>
            <a:r>
              <a:rPr lang="en-GB" dirty="0" smtClean="0"/>
              <a:t>We are interested in the variations of the level or frequency of a health trait represented by a variable </a:t>
            </a:r>
            <a:r>
              <a:rPr lang="en-GB" b="1" dirty="0" smtClean="0">
                <a:solidFill>
                  <a:srgbClr val="FF6600"/>
                </a:solidFill>
              </a:rPr>
              <a:t>Y</a:t>
            </a:r>
            <a:r>
              <a:rPr lang="en-GB" dirty="0" smtClean="0"/>
              <a:t>.</a:t>
            </a:r>
          </a:p>
          <a:p>
            <a:r>
              <a:rPr lang="en-GB" dirty="0" smtClean="0"/>
              <a:t>Y has been assessed among subjects of a given population.</a:t>
            </a:r>
          </a:p>
          <a:p>
            <a:r>
              <a:rPr lang="en-GB" b="1" dirty="0" smtClean="0">
                <a:solidFill>
                  <a:srgbClr val="FF6600"/>
                </a:solidFill>
              </a:rPr>
              <a:t>X</a:t>
            </a:r>
            <a:r>
              <a:rPr lang="en-GB" dirty="0" smtClean="0"/>
              <a:t> is a variable representing another factor (e.g., exposure to an environmental factor).</a:t>
            </a:r>
          </a:p>
          <a:p>
            <a:endParaRPr lang="en-GB" dirty="0" smtClean="0"/>
          </a:p>
          <a:p>
            <a:endParaRPr lang="en-GB" dirty="0"/>
          </a:p>
          <a:p>
            <a:r>
              <a:rPr lang="en-GB" sz="2800" b="1" dirty="0" smtClean="0">
                <a:solidFill>
                  <a:srgbClr val="FF6600"/>
                </a:solidFill>
              </a:rPr>
              <a:t>To regress Y according to X is to describe how the </a:t>
            </a:r>
            <a:r>
              <a:rPr lang="en-GB" sz="2800" b="1" i="1" dirty="0" smtClean="0">
                <a:solidFill>
                  <a:srgbClr val="FF6600"/>
                </a:solidFill>
              </a:rPr>
              <a:t>average value* </a:t>
            </a:r>
            <a:r>
              <a:rPr lang="en-GB" sz="2800" b="1" dirty="0" smtClean="0">
                <a:solidFill>
                  <a:srgbClr val="FF6600"/>
                </a:solidFill>
              </a:rPr>
              <a:t>of Y varies according to X.</a:t>
            </a:r>
            <a:endParaRPr lang="en-GB" sz="2800" b="1" dirty="0">
              <a:solidFill>
                <a:srgbClr val="FF66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2454" y="4672612"/>
            <a:ext cx="8514346" cy="166207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ZoneTexte 4"/>
          <p:cNvSpPr txBox="1"/>
          <p:nvPr/>
        </p:nvSpPr>
        <p:spPr>
          <a:xfrm>
            <a:off x="172454" y="6460122"/>
            <a:ext cx="8514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* Or another statistical function of Y</a:t>
            </a:r>
            <a:endParaRPr lang="en-GB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2AFB2F-7E8C-264A-977C-2DC7A98E2F89}" type="slidenum">
              <a:rPr lang="en-GB" smtClean="0"/>
              <a:t>4</a:t>
            </a:fld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97512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172480"/>
            <a:ext cx="8229600" cy="1417638"/>
          </a:xfr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GB" b="1" dirty="0" smtClean="0">
                <a:solidFill>
                  <a:schemeClr val="bg1"/>
                </a:solidFill>
              </a:rPr>
              <a:t>II. </a:t>
            </a:r>
            <a:r>
              <a:rPr lang="fr-FR" b="1" dirty="0" err="1">
                <a:solidFill>
                  <a:schemeClr val="bg1"/>
                </a:solidFill>
                <a:cs typeface="Times New Roman" charset="0"/>
              </a:rPr>
              <a:t>Estimating</a:t>
            </a:r>
            <a:r>
              <a:rPr lang="fr-FR" b="1" dirty="0">
                <a:solidFill>
                  <a:schemeClr val="bg1"/>
                </a:solidFill>
                <a:cs typeface="Times New Roman" charset="0"/>
              </a:rPr>
              <a:t> the </a:t>
            </a:r>
            <a:r>
              <a:rPr lang="fr-FR" b="1" dirty="0" err="1">
                <a:solidFill>
                  <a:schemeClr val="bg1"/>
                </a:solidFill>
                <a:cs typeface="Times New Roman" charset="0"/>
              </a:rPr>
              <a:t>model’s</a:t>
            </a:r>
            <a:r>
              <a:rPr lang="fr-FR" b="1" dirty="0">
                <a:solidFill>
                  <a:schemeClr val="bg1"/>
                </a:solidFill>
                <a:cs typeface="Times New Roman" charset="0"/>
              </a:rPr>
              <a:t> </a:t>
            </a:r>
            <a:r>
              <a:rPr lang="fr-FR" b="1" dirty="0" err="1">
                <a:solidFill>
                  <a:schemeClr val="bg1"/>
                </a:solidFill>
                <a:cs typeface="Times New Roman" charset="0"/>
              </a:rPr>
              <a:t>parameters</a:t>
            </a:r>
            <a:r>
              <a:rPr lang="fr-FR" b="1" dirty="0">
                <a:solidFill>
                  <a:schemeClr val="bg1"/>
                </a:solidFill>
                <a:cs typeface="Times New Roman" charset="0"/>
              </a:rPr>
              <a:t>: </a:t>
            </a:r>
            <a:br>
              <a:rPr lang="fr-FR" b="1" dirty="0">
                <a:solidFill>
                  <a:schemeClr val="bg1"/>
                </a:solidFill>
                <a:cs typeface="Times New Roman" charset="0"/>
              </a:rPr>
            </a:br>
            <a:r>
              <a:rPr lang="fr-FR" b="1" dirty="0" smtClean="0">
                <a:solidFill>
                  <a:schemeClr val="bg1"/>
                </a:solidFill>
                <a:cs typeface="Times New Roman" charset="0"/>
              </a:rPr>
              <a:t>The </a:t>
            </a:r>
            <a:r>
              <a:rPr lang="fr-FR" b="1" i="1" dirty="0">
                <a:solidFill>
                  <a:schemeClr val="bg1"/>
                </a:solidFill>
                <a:cs typeface="Times New Roman" charset="0"/>
              </a:rPr>
              <a:t>L</a:t>
            </a:r>
            <a:r>
              <a:rPr lang="fr-FR" b="1" i="1" dirty="0" smtClean="0">
                <a:solidFill>
                  <a:schemeClr val="bg1"/>
                </a:solidFill>
                <a:cs typeface="Times New Roman" charset="0"/>
              </a:rPr>
              <a:t>east Squares</a:t>
            </a:r>
            <a:r>
              <a:rPr lang="fr-FR" b="1" dirty="0" smtClean="0">
                <a:solidFill>
                  <a:schemeClr val="bg1"/>
                </a:solidFill>
                <a:cs typeface="Times New Roman" charset="0"/>
              </a:rPr>
              <a:t> (or OLS) </a:t>
            </a:r>
            <a:r>
              <a:rPr lang="fr-FR" b="1" dirty="0" err="1" smtClean="0">
                <a:solidFill>
                  <a:schemeClr val="bg1"/>
                </a:solidFill>
                <a:cs typeface="Times New Roman" charset="0"/>
              </a:rPr>
              <a:t>method</a:t>
            </a:r>
            <a:endParaRPr lang="en-GB" b="1" dirty="0">
              <a:solidFill>
                <a:schemeClr val="bg1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2442" y="2482603"/>
            <a:ext cx="2032000" cy="2540000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3432442" y="4965693"/>
            <a:ext cx="203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 err="1" smtClean="0">
                <a:latin typeface="Handwriting - Dakota"/>
                <a:cs typeface="Handwriting - Dakota"/>
              </a:rPr>
              <a:t>Adrien</a:t>
            </a:r>
            <a:r>
              <a:rPr lang="en-GB" sz="1200" dirty="0" smtClean="0">
                <a:latin typeface="Handwriting - Dakota"/>
                <a:cs typeface="Handwriting - Dakota"/>
              </a:rPr>
              <a:t>-Marie Legendre (1752-1833)</a:t>
            </a:r>
            <a:endParaRPr lang="en-GB" sz="1200" dirty="0">
              <a:latin typeface="Handwriting - Dakota"/>
              <a:cs typeface="Handwriting - Dakota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281148" y="6134118"/>
            <a:ext cx="8719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latin typeface="Athelas Regular"/>
                <a:cs typeface="Athelas Regular"/>
              </a:rPr>
              <a:t>Advanced Regression </a:t>
            </a:r>
            <a:r>
              <a:rPr lang="en-GB" dirty="0" err="1">
                <a:latin typeface="Athelas Regular"/>
                <a:cs typeface="Athelas Regular"/>
              </a:rPr>
              <a:t>M</a:t>
            </a:r>
            <a:r>
              <a:rPr lang="en-GB" dirty="0" err="1" smtClean="0">
                <a:latin typeface="Athelas Regular"/>
                <a:cs typeface="Athelas Regular"/>
              </a:rPr>
              <a:t>odeling</a:t>
            </a:r>
            <a:r>
              <a:rPr lang="en-GB" dirty="0" smtClean="0">
                <a:latin typeface="Athelas Regular"/>
                <a:cs typeface="Athelas Regular"/>
              </a:rPr>
              <a:t> in Epidemiology and Clinical Research </a:t>
            </a:r>
            <a:r>
              <a:rPr lang="en-GB" dirty="0">
                <a:solidFill>
                  <a:srgbClr val="FF6600"/>
                </a:solidFill>
                <a:latin typeface="Athelas Regular"/>
                <a:cs typeface="Athelas Regular"/>
              </a:rPr>
              <a:t> </a:t>
            </a:r>
            <a:r>
              <a:rPr lang="en-GB" b="1" dirty="0" smtClean="0">
                <a:solidFill>
                  <a:srgbClr val="FF6600"/>
                </a:solidFill>
                <a:latin typeface="Athelas Regular"/>
                <a:cs typeface="Athelas Regular"/>
              </a:rPr>
              <a:t>(2)</a:t>
            </a:r>
            <a:endParaRPr lang="en-GB" b="1" dirty="0">
              <a:solidFill>
                <a:srgbClr val="FF6600"/>
              </a:solidFill>
              <a:latin typeface="Athelas Regular"/>
              <a:cs typeface="Athelas Regular"/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2007532" y="5693689"/>
            <a:ext cx="5080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The linear regression model (</a:t>
            </a:r>
            <a:r>
              <a:rPr lang="en-GB" i="1" dirty="0" smtClean="0"/>
              <a:t>continued</a:t>
            </a:r>
            <a:r>
              <a:rPr lang="en-GB" dirty="0" smtClean="0"/>
              <a:t>)</a:t>
            </a:r>
            <a:endParaRPr lang="en-GB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2AFB2F-7E8C-264A-977C-2DC7A98E2F89}" type="slidenum">
              <a:rPr lang="en-GB" smtClean="0"/>
              <a:t>40</a:t>
            </a:fld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733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371599"/>
            <a:ext cx="8153400" cy="47821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000" dirty="0" smtClean="0">
                <a:cs typeface="Arial" charset="0"/>
              </a:rPr>
              <a:t>Assume X and Y have been assessed in N subjects.</a:t>
            </a:r>
          </a:p>
          <a:p>
            <a:pPr marL="0" indent="0">
              <a:buNone/>
            </a:pPr>
            <a:r>
              <a:rPr lang="en-GB" sz="2000" dirty="0" smtClean="0">
                <a:cs typeface="Arial" charset="0"/>
              </a:rPr>
              <a:t>We would like to fit a linear regression model to the data:</a:t>
            </a:r>
          </a:p>
          <a:p>
            <a:pPr marL="0" indent="0">
              <a:buNone/>
            </a:pPr>
            <a:endParaRPr lang="en-GB" sz="1400" dirty="0" smtClean="0">
              <a:cs typeface="Arial" charset="0"/>
            </a:endParaRPr>
          </a:p>
          <a:p>
            <a:pPr marL="0" indent="0" algn="ctr">
              <a:buNone/>
            </a:pPr>
            <a:r>
              <a:rPr lang="en-GB" sz="2000" b="1" dirty="0" smtClean="0">
                <a:cs typeface="Times New Roman" charset="0"/>
              </a:rPr>
              <a:t>E(Y</a:t>
            </a:r>
            <a:r>
              <a:rPr lang="en-GB" sz="2000" b="1" baseline="-25000" dirty="0" smtClean="0">
                <a:cs typeface="Arial" charset="0"/>
              </a:rPr>
              <a:t>i</a:t>
            </a:r>
            <a:r>
              <a:rPr lang="en-GB" sz="2000" b="1" dirty="0" smtClean="0">
                <a:cs typeface="Times New Roman" charset="0"/>
              </a:rPr>
              <a:t>/X</a:t>
            </a:r>
            <a:r>
              <a:rPr lang="en-GB" sz="2000" b="1" baseline="-25000" dirty="0" smtClean="0">
                <a:cs typeface="Arial" charset="0"/>
              </a:rPr>
              <a:t>i</a:t>
            </a:r>
            <a:r>
              <a:rPr lang="en-GB" sz="2000" b="1" dirty="0" smtClean="0">
                <a:cs typeface="Times New Roman" charset="0"/>
              </a:rPr>
              <a:t>=x</a:t>
            </a:r>
            <a:r>
              <a:rPr lang="en-GB" sz="2000" b="1" baseline="-25000" dirty="0" smtClean="0">
                <a:cs typeface="Arial" charset="0"/>
              </a:rPr>
              <a:t>i</a:t>
            </a:r>
            <a:r>
              <a:rPr lang="en-GB" sz="2000" b="1" dirty="0" smtClean="0">
                <a:cs typeface="Times New Roman" charset="0"/>
              </a:rPr>
              <a:t>)= </a:t>
            </a:r>
            <a:r>
              <a:rPr lang="en-GB" sz="2000" b="1" dirty="0" smtClean="0">
                <a:latin typeface="Symbol" charset="0"/>
                <a:cs typeface="Times New Roman" charset="0"/>
              </a:rPr>
              <a:t>a</a:t>
            </a:r>
            <a:r>
              <a:rPr lang="en-GB" sz="2000" b="1" dirty="0" smtClean="0">
                <a:cs typeface="Times New Roman" charset="0"/>
              </a:rPr>
              <a:t> + </a:t>
            </a:r>
            <a:r>
              <a:rPr lang="en-GB" sz="2000" b="1" dirty="0" err="1" smtClean="0">
                <a:latin typeface="Symbol" charset="0"/>
                <a:cs typeface="Times New Roman" charset="0"/>
              </a:rPr>
              <a:t>b.</a:t>
            </a:r>
            <a:r>
              <a:rPr lang="en-GB" sz="2000" b="1" dirty="0" err="1" smtClean="0">
                <a:cs typeface="Times New Roman" charset="0"/>
              </a:rPr>
              <a:t>x</a:t>
            </a:r>
            <a:r>
              <a:rPr lang="en-GB" sz="2000" b="1" baseline="-25000" dirty="0" err="1" smtClean="0">
                <a:cs typeface="Arial" charset="0"/>
              </a:rPr>
              <a:t>i</a:t>
            </a:r>
            <a:endParaRPr lang="en-GB" sz="2000" dirty="0" smtClean="0">
              <a:cs typeface="Times New Roman" charset="0"/>
            </a:endParaRPr>
          </a:p>
          <a:p>
            <a:pPr marL="0" indent="0">
              <a:buNone/>
            </a:pPr>
            <a:r>
              <a:rPr lang="en-GB" sz="2000" dirty="0" smtClean="0">
                <a:cs typeface="Times New Roman" charset="0"/>
              </a:rPr>
              <a:t> </a:t>
            </a:r>
            <a:endParaRPr lang="en-GB" sz="1400" b="1" dirty="0" smtClean="0">
              <a:cs typeface="Arial" charset="0"/>
            </a:endParaRPr>
          </a:p>
          <a:p>
            <a:pPr marL="0" indent="0">
              <a:buNone/>
            </a:pPr>
            <a:endParaRPr lang="en-GB" sz="2000" i="1" dirty="0" smtClean="0">
              <a:cs typeface="Arial" charset="0"/>
            </a:endParaRPr>
          </a:p>
          <a:p>
            <a:pPr marL="0" indent="0">
              <a:buNone/>
            </a:pPr>
            <a:r>
              <a:rPr lang="en-GB" sz="2000" i="1" dirty="0" smtClean="0">
                <a:cs typeface="Arial" charset="0"/>
              </a:rPr>
              <a:t>How can </a:t>
            </a:r>
            <a:r>
              <a:rPr lang="en-GB" sz="2000" i="1" dirty="0" smtClean="0">
                <a:latin typeface="Symbol" charset="2"/>
                <a:cs typeface="Symbol" charset="2"/>
              </a:rPr>
              <a:t>a</a:t>
            </a:r>
            <a:r>
              <a:rPr lang="en-GB" sz="2000" i="1" dirty="0" smtClean="0">
                <a:cs typeface="Arial" charset="0"/>
              </a:rPr>
              <a:t> and </a:t>
            </a:r>
            <a:r>
              <a:rPr lang="en-GB" sz="2000" i="1" dirty="0" smtClean="0">
                <a:latin typeface="Symbol" charset="2"/>
                <a:cs typeface="Symbol" charset="2"/>
              </a:rPr>
              <a:t>b</a:t>
            </a:r>
            <a:r>
              <a:rPr lang="en-GB" sz="2000" i="1" dirty="0" smtClean="0">
                <a:cs typeface="Arial" charset="0"/>
              </a:rPr>
              <a:t> be estimated (i.e., how do we “draw” the “best” regression line?)</a:t>
            </a:r>
          </a:p>
          <a:p>
            <a:pPr marL="0" indent="0">
              <a:buNone/>
            </a:pPr>
            <a:endParaRPr lang="en-GB" sz="2000" i="1" dirty="0" smtClean="0">
              <a:cs typeface="Arial" charset="0"/>
            </a:endParaRPr>
          </a:p>
          <a:p>
            <a:pPr marL="0" indent="0">
              <a:buNone/>
            </a:pPr>
            <a:r>
              <a:rPr lang="en-GB" dirty="0" smtClean="0">
                <a:cs typeface="Arial" charset="0"/>
              </a:rPr>
              <a:t>One commonly used approach is the </a:t>
            </a:r>
            <a:r>
              <a:rPr lang="en-GB" b="1" dirty="0" smtClean="0">
                <a:cs typeface="Arial" charset="0"/>
              </a:rPr>
              <a:t>least squares (or Ordinary Least Squares, OLS) method</a:t>
            </a:r>
            <a:r>
              <a:rPr lang="en-GB" dirty="0" smtClean="0">
                <a:cs typeface="Arial" charset="0"/>
              </a:rPr>
              <a:t>:</a:t>
            </a:r>
            <a:r>
              <a:rPr lang="en-GB" dirty="0" smtClean="0">
                <a:cs typeface="Times New Roman" charset="0"/>
              </a:rPr>
              <a:t> </a:t>
            </a:r>
          </a:p>
          <a:p>
            <a:pPr marL="0" indent="0">
              <a:buNone/>
            </a:pPr>
            <a:r>
              <a:rPr lang="en-GB" dirty="0" smtClean="0">
                <a:cs typeface="Arial" charset="0"/>
              </a:rPr>
              <a:t>It consists in choosing the values of </a:t>
            </a:r>
            <a:r>
              <a:rPr lang="en-GB" i="1" dirty="0" smtClean="0">
                <a:latin typeface="Symbol" charset="2"/>
                <a:cs typeface="Symbol" charset="2"/>
              </a:rPr>
              <a:t>a</a:t>
            </a:r>
            <a:r>
              <a:rPr lang="en-GB" i="1" dirty="0" smtClean="0">
                <a:cs typeface="Arial" charset="0"/>
              </a:rPr>
              <a:t> and </a:t>
            </a:r>
            <a:r>
              <a:rPr lang="en-GB" i="1" dirty="0" smtClean="0">
                <a:latin typeface="Symbol" charset="2"/>
                <a:cs typeface="Symbol" charset="2"/>
              </a:rPr>
              <a:t>b</a:t>
            </a:r>
            <a:r>
              <a:rPr lang="en-GB" dirty="0" smtClean="0">
                <a:cs typeface="Arial" charset="0"/>
              </a:rPr>
              <a:t> that minimise the sum of the square values of the residuals of all observations.</a:t>
            </a:r>
            <a:endParaRPr lang="en-GB" dirty="0">
              <a:cs typeface="Times New Roman" charset="0"/>
            </a:endParaRPr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2AFB2F-7E8C-264A-977C-2DC7A98E2F89}" type="slidenum">
              <a:rPr lang="en-GB" smtClean="0"/>
              <a:t>41</a:t>
            </a:fld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42795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8" name="Freeform 18"/>
          <p:cNvSpPr>
            <a:spLocks/>
          </p:cNvSpPr>
          <p:nvPr/>
        </p:nvSpPr>
        <p:spPr bwMode="auto">
          <a:xfrm>
            <a:off x="2024063" y="4002088"/>
            <a:ext cx="1587" cy="479425"/>
          </a:xfrm>
          <a:custGeom>
            <a:avLst/>
            <a:gdLst>
              <a:gd name="T0" fmla="*/ 0 w 1"/>
              <a:gd name="T1" fmla="*/ 0 h 302"/>
              <a:gd name="T2" fmla="*/ 0 w 1"/>
              <a:gd name="T3" fmla="*/ 302 h 302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" h="302">
                <a:moveTo>
                  <a:pt x="0" y="0"/>
                </a:moveTo>
                <a:lnTo>
                  <a:pt x="0" y="302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228600"/>
            <a:ext cx="7772400" cy="1143000"/>
          </a:xfrm>
        </p:spPr>
        <p:txBody>
          <a:bodyPr/>
          <a:lstStyle/>
          <a:p>
            <a:endParaRPr lang="en-US"/>
          </a:p>
        </p:txBody>
      </p:sp>
      <p:sp>
        <p:nvSpPr>
          <p:cNvPr id="30723" name="Line 3"/>
          <p:cNvSpPr>
            <a:spLocks noChangeShapeType="1"/>
          </p:cNvSpPr>
          <p:nvPr/>
        </p:nvSpPr>
        <p:spPr bwMode="auto">
          <a:xfrm>
            <a:off x="1524000" y="1676400"/>
            <a:ext cx="0" cy="3352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30724" name="Line 4"/>
          <p:cNvSpPr>
            <a:spLocks noChangeShapeType="1"/>
          </p:cNvSpPr>
          <p:nvPr/>
        </p:nvSpPr>
        <p:spPr bwMode="auto">
          <a:xfrm>
            <a:off x="1295400" y="4724400"/>
            <a:ext cx="533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30725" name="Line 5"/>
          <p:cNvSpPr>
            <a:spLocks noChangeShapeType="1"/>
          </p:cNvSpPr>
          <p:nvPr/>
        </p:nvSpPr>
        <p:spPr bwMode="auto">
          <a:xfrm flipV="1">
            <a:off x="1828800" y="2819400"/>
            <a:ext cx="3352800" cy="1752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30726" name="Oval 6"/>
          <p:cNvSpPr>
            <a:spLocks noChangeArrowheads="1"/>
          </p:cNvSpPr>
          <p:nvPr/>
        </p:nvSpPr>
        <p:spPr bwMode="auto">
          <a:xfrm>
            <a:off x="1981200" y="3962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30727" name="Oval 7"/>
          <p:cNvSpPr>
            <a:spLocks noChangeArrowheads="1"/>
          </p:cNvSpPr>
          <p:nvPr/>
        </p:nvSpPr>
        <p:spPr bwMode="auto">
          <a:xfrm>
            <a:off x="2209800" y="4114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30728" name="Oval 8"/>
          <p:cNvSpPr>
            <a:spLocks noChangeArrowheads="1"/>
          </p:cNvSpPr>
          <p:nvPr/>
        </p:nvSpPr>
        <p:spPr bwMode="auto">
          <a:xfrm>
            <a:off x="2971800" y="4114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30729" name="Oval 9"/>
          <p:cNvSpPr>
            <a:spLocks noChangeArrowheads="1"/>
          </p:cNvSpPr>
          <p:nvPr/>
        </p:nvSpPr>
        <p:spPr bwMode="auto">
          <a:xfrm>
            <a:off x="3352800" y="3733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30730" name="Oval 10"/>
          <p:cNvSpPr>
            <a:spLocks noChangeArrowheads="1"/>
          </p:cNvSpPr>
          <p:nvPr/>
        </p:nvSpPr>
        <p:spPr bwMode="auto">
          <a:xfrm>
            <a:off x="3429000" y="3352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30731" name="Oval 11"/>
          <p:cNvSpPr>
            <a:spLocks noChangeArrowheads="1"/>
          </p:cNvSpPr>
          <p:nvPr/>
        </p:nvSpPr>
        <p:spPr bwMode="auto">
          <a:xfrm>
            <a:off x="3962400" y="3352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30732" name="Oval 12"/>
          <p:cNvSpPr>
            <a:spLocks noChangeArrowheads="1"/>
          </p:cNvSpPr>
          <p:nvPr/>
        </p:nvSpPr>
        <p:spPr bwMode="auto">
          <a:xfrm>
            <a:off x="3733800" y="3581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30733" name="Oval 13"/>
          <p:cNvSpPr>
            <a:spLocks noChangeArrowheads="1"/>
          </p:cNvSpPr>
          <p:nvPr/>
        </p:nvSpPr>
        <p:spPr bwMode="auto">
          <a:xfrm>
            <a:off x="4191000" y="3429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30734" name="Oval 14"/>
          <p:cNvSpPr>
            <a:spLocks noChangeArrowheads="1"/>
          </p:cNvSpPr>
          <p:nvPr/>
        </p:nvSpPr>
        <p:spPr bwMode="auto">
          <a:xfrm>
            <a:off x="4343400" y="2971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30735" name="Oval 15"/>
          <p:cNvSpPr>
            <a:spLocks noChangeArrowheads="1"/>
          </p:cNvSpPr>
          <p:nvPr/>
        </p:nvSpPr>
        <p:spPr bwMode="auto">
          <a:xfrm>
            <a:off x="4648200" y="3733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30736" name="Oval 16"/>
          <p:cNvSpPr>
            <a:spLocks noChangeArrowheads="1"/>
          </p:cNvSpPr>
          <p:nvPr/>
        </p:nvSpPr>
        <p:spPr bwMode="auto">
          <a:xfrm>
            <a:off x="4876800" y="2057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30739" name="Freeform 19"/>
          <p:cNvSpPr>
            <a:spLocks/>
          </p:cNvSpPr>
          <p:nvPr/>
        </p:nvSpPr>
        <p:spPr bwMode="auto">
          <a:xfrm>
            <a:off x="2247900" y="4181475"/>
            <a:ext cx="1588" cy="195263"/>
          </a:xfrm>
          <a:custGeom>
            <a:avLst/>
            <a:gdLst>
              <a:gd name="T0" fmla="*/ 0 w 1"/>
              <a:gd name="T1" fmla="*/ 0 h 123"/>
              <a:gd name="T2" fmla="*/ 0 w 1"/>
              <a:gd name="T3" fmla="*/ 123 h 123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" h="123">
                <a:moveTo>
                  <a:pt x="0" y="0"/>
                </a:moveTo>
                <a:lnTo>
                  <a:pt x="0" y="123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30740" name="Freeform 20"/>
          <p:cNvSpPr>
            <a:spLocks/>
          </p:cNvSpPr>
          <p:nvPr/>
        </p:nvSpPr>
        <p:spPr bwMode="auto">
          <a:xfrm>
            <a:off x="3013075" y="3957638"/>
            <a:ext cx="1588" cy="209550"/>
          </a:xfrm>
          <a:custGeom>
            <a:avLst/>
            <a:gdLst>
              <a:gd name="T0" fmla="*/ 0 w 1"/>
              <a:gd name="T1" fmla="*/ 0 h 132"/>
              <a:gd name="T2" fmla="*/ 0 w 1"/>
              <a:gd name="T3" fmla="*/ 132 h 132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" h="132">
                <a:moveTo>
                  <a:pt x="0" y="0"/>
                </a:moveTo>
                <a:lnTo>
                  <a:pt x="0" y="132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30741" name="Text Box 21"/>
          <p:cNvSpPr txBox="1">
            <a:spLocks noChangeArrowheads="1"/>
          </p:cNvSpPr>
          <p:nvPr/>
        </p:nvSpPr>
        <p:spPr bwMode="auto">
          <a:xfrm>
            <a:off x="5410200" y="2819400"/>
            <a:ext cx="266700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FR" dirty="0" smtClean="0">
                <a:latin typeface="Arial" charset="0"/>
              </a:rPr>
              <a:t>1 p</a:t>
            </a:r>
            <a:r>
              <a:rPr lang="fr-FR" sz="1800" dirty="0" smtClean="0">
                <a:latin typeface="Arial" charset="0"/>
              </a:rPr>
              <a:t>ossible </a:t>
            </a:r>
            <a:r>
              <a:rPr lang="fr-FR" sz="1800" dirty="0" err="1" smtClean="0">
                <a:latin typeface="Arial" charset="0"/>
              </a:rPr>
              <a:t>regression</a:t>
            </a:r>
            <a:r>
              <a:rPr lang="fr-FR" sz="1800" dirty="0" smtClean="0">
                <a:latin typeface="Arial" charset="0"/>
              </a:rPr>
              <a:t> line</a:t>
            </a:r>
            <a:endParaRPr lang="en-GB" sz="1800" dirty="0">
              <a:latin typeface="Arial" charset="0"/>
            </a:endParaRPr>
          </a:p>
        </p:txBody>
      </p:sp>
      <p:sp>
        <p:nvSpPr>
          <p:cNvPr id="30742" name="Line 22"/>
          <p:cNvSpPr>
            <a:spLocks noChangeShapeType="1"/>
          </p:cNvSpPr>
          <p:nvPr/>
        </p:nvSpPr>
        <p:spPr bwMode="auto">
          <a:xfrm flipH="1" flipV="1">
            <a:off x="5029200" y="2895600"/>
            <a:ext cx="381000" cy="152400"/>
          </a:xfrm>
          <a:prstGeom prst="line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30743" name="Freeform 23"/>
          <p:cNvSpPr>
            <a:spLocks/>
          </p:cNvSpPr>
          <p:nvPr/>
        </p:nvSpPr>
        <p:spPr bwMode="auto">
          <a:xfrm>
            <a:off x="3462338" y="3417888"/>
            <a:ext cx="1587" cy="300037"/>
          </a:xfrm>
          <a:custGeom>
            <a:avLst/>
            <a:gdLst>
              <a:gd name="T0" fmla="*/ 0 w 1"/>
              <a:gd name="T1" fmla="*/ 0 h 189"/>
              <a:gd name="T2" fmla="*/ 0 w 1"/>
              <a:gd name="T3" fmla="*/ 189 h 189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" h="189">
                <a:moveTo>
                  <a:pt x="0" y="0"/>
                </a:moveTo>
                <a:lnTo>
                  <a:pt x="0" y="189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30744" name="Freeform 24"/>
          <p:cNvSpPr>
            <a:spLocks/>
          </p:cNvSpPr>
          <p:nvPr/>
        </p:nvSpPr>
        <p:spPr bwMode="auto">
          <a:xfrm>
            <a:off x="4692650" y="3057525"/>
            <a:ext cx="1588" cy="704850"/>
          </a:xfrm>
          <a:custGeom>
            <a:avLst/>
            <a:gdLst>
              <a:gd name="T0" fmla="*/ 0 w 1"/>
              <a:gd name="T1" fmla="*/ 0 h 444"/>
              <a:gd name="T2" fmla="*/ 0 w 1"/>
              <a:gd name="T3" fmla="*/ 444 h 444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" h="444">
                <a:moveTo>
                  <a:pt x="0" y="0"/>
                </a:moveTo>
                <a:lnTo>
                  <a:pt x="0" y="444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30745" name="Freeform 25"/>
          <p:cNvSpPr>
            <a:spLocks/>
          </p:cNvSpPr>
          <p:nvPr/>
        </p:nvSpPr>
        <p:spPr bwMode="auto">
          <a:xfrm>
            <a:off x="4916488" y="2112963"/>
            <a:ext cx="1587" cy="839787"/>
          </a:xfrm>
          <a:custGeom>
            <a:avLst/>
            <a:gdLst>
              <a:gd name="T0" fmla="*/ 0 w 1"/>
              <a:gd name="T1" fmla="*/ 0 h 529"/>
              <a:gd name="T2" fmla="*/ 0 w 1"/>
              <a:gd name="T3" fmla="*/ 529 h 529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" h="529">
                <a:moveTo>
                  <a:pt x="0" y="0"/>
                </a:moveTo>
                <a:lnTo>
                  <a:pt x="0" y="529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30746" name="Freeform 26"/>
          <p:cNvSpPr>
            <a:spLocks/>
          </p:cNvSpPr>
          <p:nvPr/>
        </p:nvSpPr>
        <p:spPr bwMode="auto">
          <a:xfrm>
            <a:off x="4376738" y="2998788"/>
            <a:ext cx="1587" cy="239712"/>
          </a:xfrm>
          <a:custGeom>
            <a:avLst/>
            <a:gdLst>
              <a:gd name="T0" fmla="*/ 0 w 1"/>
              <a:gd name="T1" fmla="*/ 0 h 151"/>
              <a:gd name="T2" fmla="*/ 0 w 1"/>
              <a:gd name="T3" fmla="*/ 151 h 151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" h="151">
                <a:moveTo>
                  <a:pt x="0" y="0"/>
                </a:moveTo>
                <a:lnTo>
                  <a:pt x="0" y="151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30747" name="Freeform 27"/>
          <p:cNvSpPr>
            <a:spLocks/>
          </p:cNvSpPr>
          <p:nvPr/>
        </p:nvSpPr>
        <p:spPr bwMode="auto">
          <a:xfrm>
            <a:off x="4241800" y="3327400"/>
            <a:ext cx="1588" cy="150813"/>
          </a:xfrm>
          <a:custGeom>
            <a:avLst/>
            <a:gdLst>
              <a:gd name="T0" fmla="*/ 0 w 1"/>
              <a:gd name="T1" fmla="*/ 0 h 95"/>
              <a:gd name="T2" fmla="*/ 0 w 1"/>
              <a:gd name="T3" fmla="*/ 95 h 95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" h="95">
                <a:moveTo>
                  <a:pt x="0" y="0"/>
                </a:moveTo>
                <a:lnTo>
                  <a:pt x="0" y="95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30748" name="Text Box 28"/>
          <p:cNvSpPr txBox="1">
            <a:spLocks noChangeArrowheads="1"/>
          </p:cNvSpPr>
          <p:nvPr/>
        </p:nvSpPr>
        <p:spPr bwMode="auto">
          <a:xfrm>
            <a:off x="6705600" y="4572000"/>
            <a:ext cx="838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FR">
                <a:latin typeface="Arial" charset="0"/>
              </a:rPr>
              <a:t>X</a:t>
            </a:r>
            <a:endParaRPr lang="en-GB">
              <a:latin typeface="Arial" charset="0"/>
            </a:endParaRPr>
          </a:p>
        </p:txBody>
      </p:sp>
      <p:sp>
        <p:nvSpPr>
          <p:cNvPr id="30749" name="Text Box 29"/>
          <p:cNvSpPr txBox="1">
            <a:spLocks noChangeArrowheads="1"/>
          </p:cNvSpPr>
          <p:nvPr/>
        </p:nvSpPr>
        <p:spPr bwMode="auto">
          <a:xfrm>
            <a:off x="914400" y="1600200"/>
            <a:ext cx="838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>
                <a:latin typeface="Arial" charset="0"/>
              </a:rPr>
              <a:t>Y</a:t>
            </a:r>
            <a:endParaRPr lang="en-GB">
              <a:latin typeface="Arial" charset="0"/>
            </a:endParaRPr>
          </a:p>
        </p:txBody>
      </p:sp>
      <p:graphicFrame>
        <p:nvGraphicFramePr>
          <p:cNvPr id="30752" name="Object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54588138"/>
              </p:ext>
            </p:extLst>
          </p:nvPr>
        </p:nvGraphicFramePr>
        <p:xfrm>
          <a:off x="3238500" y="5219700"/>
          <a:ext cx="1549400" cy="73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8" name="Équation" r:id="rId4" imgW="1549400" imgH="736600" progId="Equation.3">
                  <p:embed/>
                </p:oleObj>
              </mc:Choice>
              <mc:Fallback>
                <p:oleObj name="Équation" r:id="rId4" imgW="1549400" imgH="736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8500" y="5219700"/>
                        <a:ext cx="1549400" cy="736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53" name="Object 33"/>
          <p:cNvGraphicFramePr>
            <a:graphicFrameLocks noChangeAspect="1"/>
          </p:cNvGraphicFramePr>
          <p:nvPr/>
        </p:nvGraphicFramePr>
        <p:xfrm>
          <a:off x="5014913" y="1860550"/>
          <a:ext cx="242887" cy="34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9" name="Équation" r:id="rId6" imgW="203040" imgH="291960" progId="Equation.3">
                  <p:embed/>
                </p:oleObj>
              </mc:Choice>
              <mc:Fallback>
                <p:oleObj name="Équation" r:id="rId6" imgW="203040" imgH="2919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14913" y="1860550"/>
                        <a:ext cx="242887" cy="349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755" name="Text Box 35"/>
          <p:cNvSpPr txBox="1">
            <a:spLocks noChangeArrowheads="1"/>
          </p:cNvSpPr>
          <p:nvPr/>
        </p:nvSpPr>
        <p:spPr bwMode="auto">
          <a:xfrm>
            <a:off x="971550" y="5876925"/>
            <a:ext cx="63373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dirty="0" smtClean="0">
                <a:latin typeface="Arial" charset="0"/>
              </a:rPr>
              <a:t>SS: sum of squares</a:t>
            </a:r>
            <a:endParaRPr lang="en-US" sz="2000" dirty="0">
              <a:latin typeface="Arial" charset="0"/>
            </a:endParaRPr>
          </a:p>
        </p:txBody>
      </p:sp>
      <p:sp>
        <p:nvSpPr>
          <p:cNvPr id="34" name="Text Box 11"/>
          <p:cNvSpPr txBox="1">
            <a:spLocks noChangeArrowheads="1"/>
          </p:cNvSpPr>
          <p:nvPr/>
        </p:nvSpPr>
        <p:spPr bwMode="auto">
          <a:xfrm>
            <a:off x="4927100" y="2230833"/>
            <a:ext cx="533400" cy="457200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" tIns="0" rIns="0" bIns="0"/>
          <a:lstStyle/>
          <a:p>
            <a:pPr eaLnBrk="0" hangingPunct="0"/>
            <a:r>
              <a:rPr lang="fr-FR" sz="2000" b="1" dirty="0" err="1">
                <a:solidFill>
                  <a:srgbClr val="4F81BD"/>
                </a:solidFill>
                <a:latin typeface="Symbol" charset="0"/>
              </a:rPr>
              <a:t>e</a:t>
            </a:r>
            <a:r>
              <a:rPr lang="fr-FR" sz="2000" b="1" baseline="-25000" dirty="0" err="1">
                <a:solidFill>
                  <a:srgbClr val="4F81BD"/>
                </a:solidFill>
                <a:latin typeface="Arial" charset="0"/>
              </a:rPr>
              <a:t>i</a:t>
            </a:r>
            <a:endParaRPr lang="fr-FR" sz="2000" b="1" dirty="0">
              <a:solidFill>
                <a:srgbClr val="4F81BD"/>
              </a:solidFill>
              <a:latin typeface="Arial" charset="0"/>
            </a:endParaRPr>
          </a:p>
        </p:txBody>
      </p:sp>
      <p:sp>
        <p:nvSpPr>
          <p:cNvPr id="35" name="Line 5"/>
          <p:cNvSpPr>
            <a:spLocks noChangeShapeType="1"/>
          </p:cNvSpPr>
          <p:nvPr/>
        </p:nvSpPr>
        <p:spPr bwMode="auto">
          <a:xfrm flipV="1">
            <a:off x="1828800" y="2540218"/>
            <a:ext cx="3429000" cy="964981"/>
          </a:xfrm>
          <a:prstGeom prst="line">
            <a:avLst/>
          </a:prstGeom>
          <a:noFill/>
          <a:ln w="28575" cmpd="sng">
            <a:solidFill>
              <a:srgbClr val="FF66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36" name="Text Box 21"/>
          <p:cNvSpPr txBox="1">
            <a:spLocks noChangeArrowheads="1"/>
          </p:cNvSpPr>
          <p:nvPr/>
        </p:nvSpPr>
        <p:spPr bwMode="auto">
          <a:xfrm>
            <a:off x="5791200" y="1907667"/>
            <a:ext cx="2667000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FR" dirty="0" err="1" smtClean="0">
                <a:solidFill>
                  <a:srgbClr val="FF6600"/>
                </a:solidFill>
                <a:latin typeface="Arial" charset="0"/>
              </a:rPr>
              <a:t>Another</a:t>
            </a:r>
            <a:r>
              <a:rPr lang="fr-FR" dirty="0" smtClean="0">
                <a:solidFill>
                  <a:srgbClr val="FF6600"/>
                </a:solidFill>
                <a:latin typeface="Arial" charset="0"/>
              </a:rPr>
              <a:t> p</a:t>
            </a:r>
            <a:r>
              <a:rPr lang="fr-FR" sz="1800" dirty="0" smtClean="0">
                <a:solidFill>
                  <a:srgbClr val="FF6600"/>
                </a:solidFill>
                <a:latin typeface="Arial" charset="0"/>
              </a:rPr>
              <a:t>ossible </a:t>
            </a:r>
            <a:r>
              <a:rPr lang="fr-FR" sz="1800" dirty="0" err="1" smtClean="0">
                <a:solidFill>
                  <a:srgbClr val="FF6600"/>
                </a:solidFill>
                <a:latin typeface="Arial" charset="0"/>
              </a:rPr>
              <a:t>regression</a:t>
            </a:r>
            <a:r>
              <a:rPr lang="fr-FR" sz="1800" dirty="0" smtClean="0">
                <a:solidFill>
                  <a:srgbClr val="FF6600"/>
                </a:solidFill>
                <a:latin typeface="Arial" charset="0"/>
              </a:rPr>
              <a:t> line (</a:t>
            </a:r>
            <a:r>
              <a:rPr lang="fr-FR" sz="1800" dirty="0" err="1" smtClean="0">
                <a:solidFill>
                  <a:srgbClr val="FF6600"/>
                </a:solidFill>
                <a:latin typeface="Arial" charset="0"/>
              </a:rPr>
              <a:t>with</a:t>
            </a:r>
            <a:r>
              <a:rPr lang="fr-FR" sz="1800" dirty="0" smtClean="0">
                <a:solidFill>
                  <a:srgbClr val="FF6600"/>
                </a:solidFill>
                <a:latin typeface="Arial" charset="0"/>
              </a:rPr>
              <a:t> a </a:t>
            </a:r>
            <a:r>
              <a:rPr lang="fr-FR" sz="1800" dirty="0" err="1" smtClean="0">
                <a:solidFill>
                  <a:srgbClr val="FF6600"/>
                </a:solidFill>
                <a:latin typeface="Arial" charset="0"/>
              </a:rPr>
              <a:t>higher</a:t>
            </a:r>
            <a:r>
              <a:rPr lang="fr-FR" sz="1800" dirty="0" smtClean="0">
                <a:solidFill>
                  <a:srgbClr val="FF6600"/>
                </a:solidFill>
                <a:latin typeface="Arial" charset="0"/>
              </a:rPr>
              <a:t> </a:t>
            </a:r>
            <a:r>
              <a:rPr lang="fr-FR" sz="1800" dirty="0" err="1" smtClean="0">
                <a:solidFill>
                  <a:srgbClr val="FF6600"/>
                </a:solidFill>
                <a:latin typeface="Arial" charset="0"/>
              </a:rPr>
              <a:t>sum</a:t>
            </a:r>
            <a:r>
              <a:rPr lang="fr-FR" sz="1800" dirty="0" smtClean="0">
                <a:solidFill>
                  <a:srgbClr val="FF6600"/>
                </a:solidFill>
                <a:latin typeface="Arial" charset="0"/>
              </a:rPr>
              <a:t> of squares)</a:t>
            </a:r>
            <a:endParaRPr lang="en-GB" sz="1800" dirty="0">
              <a:solidFill>
                <a:srgbClr val="FF6600"/>
              </a:solidFill>
              <a:latin typeface="Arial" charset="0"/>
            </a:endParaRPr>
          </a:p>
        </p:txBody>
      </p:sp>
      <p:sp>
        <p:nvSpPr>
          <p:cNvPr id="37" name="Line 22"/>
          <p:cNvSpPr>
            <a:spLocks noChangeShapeType="1"/>
          </p:cNvSpPr>
          <p:nvPr/>
        </p:nvSpPr>
        <p:spPr bwMode="auto">
          <a:xfrm flipH="1">
            <a:off x="5257800" y="2136266"/>
            <a:ext cx="533400" cy="417731"/>
          </a:xfrm>
          <a:prstGeom prst="line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2AFB2F-7E8C-264A-977C-2DC7A98E2F89}" type="slidenum">
              <a:rPr lang="en-GB" smtClean="0"/>
              <a:t>42</a:t>
            </a:fld>
            <a:endParaRPr lang="en-GB"/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4027062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6" grpId="0"/>
      <p:bldP spid="37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39645528"/>
              </p:ext>
            </p:extLst>
          </p:nvPr>
        </p:nvGraphicFramePr>
        <p:xfrm>
          <a:off x="3076173" y="5160798"/>
          <a:ext cx="2951163" cy="1062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668" name="Équation" r:id="rId4" imgW="1333500" imgH="419100" progId="Equation.3">
                  <p:embed/>
                </p:oleObj>
              </mc:Choice>
              <mc:Fallback>
                <p:oleObj name="Équation" r:id="rId4" imgW="1333500" imgH="4191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76173" y="5160798"/>
                        <a:ext cx="2951163" cy="1062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ZoneTexte 3"/>
          <p:cNvSpPr txBox="1"/>
          <p:nvPr/>
        </p:nvSpPr>
        <p:spPr>
          <a:xfrm>
            <a:off x="457201" y="4454445"/>
            <a:ext cx="71810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/>
              <a:t>Equivalently, </a:t>
            </a:r>
            <a:r>
              <a:rPr lang="en-GB" sz="2400" dirty="0" smtClean="0">
                <a:latin typeface="Symbol" charset="2"/>
                <a:cs typeface="Symbol" charset="2"/>
              </a:rPr>
              <a:t>b</a:t>
            </a:r>
            <a:r>
              <a:rPr lang="en-GB" sz="2400" dirty="0" smtClean="0"/>
              <a:t> also corresponds to:</a:t>
            </a:r>
            <a:endParaRPr lang="en-GB" sz="2400" dirty="0"/>
          </a:p>
        </p:txBody>
      </p:sp>
      <p:sp>
        <p:nvSpPr>
          <p:cNvPr id="5" name="ZoneTexte 4"/>
          <p:cNvSpPr txBox="1"/>
          <p:nvPr/>
        </p:nvSpPr>
        <p:spPr>
          <a:xfrm>
            <a:off x="457201" y="1417638"/>
            <a:ext cx="85280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/>
              <a:t>It can be shown that the OLS estimate of the parameter(s) </a:t>
            </a:r>
            <a:r>
              <a:rPr lang="en-GB" sz="2400" dirty="0" smtClean="0">
                <a:latin typeface="Symbol" charset="2"/>
                <a:cs typeface="Symbol" charset="2"/>
              </a:rPr>
              <a:t>b</a:t>
            </a:r>
            <a:r>
              <a:rPr lang="en-GB" sz="2400" dirty="0" smtClean="0"/>
              <a:t> equals</a:t>
            </a:r>
            <a:endParaRPr lang="en-GB" sz="2400" dirty="0"/>
          </a:p>
        </p:txBody>
      </p:sp>
      <p:graphicFrame>
        <p:nvGraphicFramePr>
          <p:cNvPr id="7" name="Objec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05972024"/>
              </p:ext>
            </p:extLst>
          </p:nvPr>
        </p:nvGraphicFramePr>
        <p:xfrm>
          <a:off x="3298248" y="2341563"/>
          <a:ext cx="2538413" cy="769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669" name="Équation" r:id="rId6" imgW="1143000" imgH="304800" progId="Equation.3">
                  <p:embed/>
                </p:oleObj>
              </mc:Choice>
              <mc:Fallback>
                <p:oleObj name="Équation" r:id="rId6" imgW="1143000" imgH="3048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98248" y="2341563"/>
                        <a:ext cx="2538413" cy="7699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ZoneTexte 7"/>
          <p:cNvSpPr txBox="1"/>
          <p:nvPr/>
        </p:nvSpPr>
        <p:spPr>
          <a:xfrm>
            <a:off x="1639455" y="3278909"/>
            <a:ext cx="54494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Where X is the vector of covariates, </a:t>
            </a:r>
          </a:p>
          <a:p>
            <a:r>
              <a:rPr lang="en-GB" dirty="0" smtClean="0"/>
              <a:t>X</a:t>
            </a:r>
            <a:r>
              <a:rPr lang="en-GB" baseline="30000" dirty="0" smtClean="0"/>
              <a:t>T</a:t>
            </a:r>
            <a:r>
              <a:rPr lang="en-GB" dirty="0" smtClean="0"/>
              <a:t> its transposed matrix</a:t>
            </a:r>
          </a:p>
          <a:p>
            <a:r>
              <a:rPr lang="en-GB" dirty="0" smtClean="0"/>
              <a:t>And </a:t>
            </a:r>
            <a:r>
              <a:rPr lang="en-GB" dirty="0" smtClean="0">
                <a:latin typeface="Symbol" charset="2"/>
                <a:cs typeface="Symbol" charset="2"/>
              </a:rPr>
              <a:t>b</a:t>
            </a:r>
            <a:r>
              <a:rPr lang="en-GB" dirty="0" smtClean="0"/>
              <a:t> the vector of the estimated parameters</a:t>
            </a:r>
            <a:endParaRPr lang="en-GB" dirty="0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2AFB2F-7E8C-264A-977C-2DC7A98E2F89}" type="slidenum">
              <a:rPr lang="en-GB" smtClean="0"/>
              <a:t>43</a:t>
            </a:fld>
            <a:endParaRPr lang="en-GB"/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726219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>
                <a:solidFill>
                  <a:schemeClr val="accent1"/>
                </a:solidFill>
              </a:rPr>
              <a:t>R</a:t>
            </a:r>
            <a:r>
              <a:rPr lang="en-GB" baseline="30000" dirty="0" smtClean="0">
                <a:solidFill>
                  <a:schemeClr val="accent1"/>
                </a:solidFill>
              </a:rPr>
              <a:t>2</a:t>
            </a:r>
            <a:r>
              <a:rPr lang="en-GB" dirty="0" smtClean="0">
                <a:solidFill>
                  <a:schemeClr val="accent1"/>
                </a:solidFill>
              </a:rPr>
              <a:t> quantifies the proportion of the variability in Y explained by the model</a:t>
            </a:r>
            <a:endParaRPr lang="en-GB" baseline="30000" dirty="0">
              <a:solidFill>
                <a:schemeClr val="accent1"/>
              </a:solidFill>
            </a:endParaRPr>
          </a:p>
        </p:txBody>
      </p:sp>
      <p:sp>
        <p:nvSpPr>
          <p:cNvPr id="4" name="Line 3"/>
          <p:cNvSpPr>
            <a:spLocks noChangeShapeType="1"/>
          </p:cNvSpPr>
          <p:nvPr/>
        </p:nvSpPr>
        <p:spPr bwMode="auto">
          <a:xfrm>
            <a:off x="685800" y="1676400"/>
            <a:ext cx="0" cy="3352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5" name="Line 4"/>
          <p:cNvSpPr>
            <a:spLocks noChangeShapeType="1"/>
          </p:cNvSpPr>
          <p:nvPr/>
        </p:nvSpPr>
        <p:spPr bwMode="auto">
          <a:xfrm>
            <a:off x="457200" y="4724400"/>
            <a:ext cx="371951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6" name="Line 5"/>
          <p:cNvSpPr>
            <a:spLocks noChangeShapeType="1"/>
          </p:cNvSpPr>
          <p:nvPr/>
        </p:nvSpPr>
        <p:spPr bwMode="auto">
          <a:xfrm flipV="1">
            <a:off x="990600" y="2819400"/>
            <a:ext cx="3352800" cy="1752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7" name="Oval 6"/>
          <p:cNvSpPr>
            <a:spLocks noChangeArrowheads="1"/>
          </p:cNvSpPr>
          <p:nvPr/>
        </p:nvSpPr>
        <p:spPr bwMode="auto">
          <a:xfrm>
            <a:off x="1143000" y="4291102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8" name="Oval 7"/>
          <p:cNvSpPr>
            <a:spLocks noChangeArrowheads="1"/>
          </p:cNvSpPr>
          <p:nvPr/>
        </p:nvSpPr>
        <p:spPr bwMode="auto">
          <a:xfrm>
            <a:off x="1371600" y="4114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9" name="Oval 8"/>
          <p:cNvSpPr>
            <a:spLocks noChangeArrowheads="1"/>
          </p:cNvSpPr>
          <p:nvPr/>
        </p:nvSpPr>
        <p:spPr bwMode="auto">
          <a:xfrm>
            <a:off x="2133600" y="4114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10" name="Oval 9"/>
          <p:cNvSpPr>
            <a:spLocks noChangeArrowheads="1"/>
          </p:cNvSpPr>
          <p:nvPr/>
        </p:nvSpPr>
        <p:spPr bwMode="auto">
          <a:xfrm>
            <a:off x="2514600" y="3733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11" name="Oval 10"/>
          <p:cNvSpPr>
            <a:spLocks noChangeArrowheads="1"/>
          </p:cNvSpPr>
          <p:nvPr/>
        </p:nvSpPr>
        <p:spPr bwMode="auto">
          <a:xfrm>
            <a:off x="2590800" y="3352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12" name="Oval 11"/>
          <p:cNvSpPr>
            <a:spLocks noChangeArrowheads="1"/>
          </p:cNvSpPr>
          <p:nvPr/>
        </p:nvSpPr>
        <p:spPr bwMode="auto">
          <a:xfrm>
            <a:off x="3124200" y="3352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13" name="Oval 12"/>
          <p:cNvSpPr>
            <a:spLocks noChangeArrowheads="1"/>
          </p:cNvSpPr>
          <p:nvPr/>
        </p:nvSpPr>
        <p:spPr bwMode="auto">
          <a:xfrm>
            <a:off x="2895600" y="35814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14" name="Oval 13"/>
          <p:cNvSpPr>
            <a:spLocks noChangeArrowheads="1"/>
          </p:cNvSpPr>
          <p:nvPr/>
        </p:nvSpPr>
        <p:spPr bwMode="auto">
          <a:xfrm>
            <a:off x="3352800" y="34290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15" name="Oval 14"/>
          <p:cNvSpPr>
            <a:spLocks noChangeArrowheads="1"/>
          </p:cNvSpPr>
          <p:nvPr/>
        </p:nvSpPr>
        <p:spPr bwMode="auto">
          <a:xfrm>
            <a:off x="3505200" y="29718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16" name="Oval 15"/>
          <p:cNvSpPr>
            <a:spLocks noChangeArrowheads="1"/>
          </p:cNvSpPr>
          <p:nvPr/>
        </p:nvSpPr>
        <p:spPr bwMode="auto">
          <a:xfrm>
            <a:off x="3810000" y="3225806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17" name="Oval 16"/>
          <p:cNvSpPr>
            <a:spLocks noChangeArrowheads="1"/>
          </p:cNvSpPr>
          <p:nvPr/>
        </p:nvSpPr>
        <p:spPr bwMode="auto">
          <a:xfrm>
            <a:off x="4038600" y="2834332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18" name="Freeform 19"/>
          <p:cNvSpPr>
            <a:spLocks/>
          </p:cNvSpPr>
          <p:nvPr/>
        </p:nvSpPr>
        <p:spPr bwMode="auto">
          <a:xfrm>
            <a:off x="1409700" y="4181475"/>
            <a:ext cx="1588" cy="195263"/>
          </a:xfrm>
          <a:custGeom>
            <a:avLst/>
            <a:gdLst>
              <a:gd name="T0" fmla="*/ 0 w 1"/>
              <a:gd name="T1" fmla="*/ 0 h 123"/>
              <a:gd name="T2" fmla="*/ 0 w 1"/>
              <a:gd name="T3" fmla="*/ 123 h 123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" h="123">
                <a:moveTo>
                  <a:pt x="0" y="0"/>
                </a:moveTo>
                <a:lnTo>
                  <a:pt x="0" y="123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9" name="Freeform 20"/>
          <p:cNvSpPr>
            <a:spLocks/>
          </p:cNvSpPr>
          <p:nvPr/>
        </p:nvSpPr>
        <p:spPr bwMode="auto">
          <a:xfrm>
            <a:off x="2174875" y="3957638"/>
            <a:ext cx="1588" cy="209550"/>
          </a:xfrm>
          <a:custGeom>
            <a:avLst/>
            <a:gdLst>
              <a:gd name="T0" fmla="*/ 0 w 1"/>
              <a:gd name="T1" fmla="*/ 0 h 132"/>
              <a:gd name="T2" fmla="*/ 0 w 1"/>
              <a:gd name="T3" fmla="*/ 132 h 132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" h="132">
                <a:moveTo>
                  <a:pt x="0" y="0"/>
                </a:moveTo>
                <a:lnTo>
                  <a:pt x="0" y="132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22" name="Freeform 23"/>
          <p:cNvSpPr>
            <a:spLocks/>
          </p:cNvSpPr>
          <p:nvPr/>
        </p:nvSpPr>
        <p:spPr bwMode="auto">
          <a:xfrm>
            <a:off x="2624138" y="3417888"/>
            <a:ext cx="1587" cy="300037"/>
          </a:xfrm>
          <a:custGeom>
            <a:avLst/>
            <a:gdLst>
              <a:gd name="T0" fmla="*/ 0 w 1"/>
              <a:gd name="T1" fmla="*/ 0 h 189"/>
              <a:gd name="T2" fmla="*/ 0 w 1"/>
              <a:gd name="T3" fmla="*/ 189 h 189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" h="189">
                <a:moveTo>
                  <a:pt x="0" y="0"/>
                </a:moveTo>
                <a:lnTo>
                  <a:pt x="0" y="189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25" name="Freeform 26"/>
          <p:cNvSpPr>
            <a:spLocks/>
          </p:cNvSpPr>
          <p:nvPr/>
        </p:nvSpPr>
        <p:spPr bwMode="auto">
          <a:xfrm>
            <a:off x="3538538" y="2998788"/>
            <a:ext cx="1587" cy="239712"/>
          </a:xfrm>
          <a:custGeom>
            <a:avLst/>
            <a:gdLst>
              <a:gd name="T0" fmla="*/ 0 w 1"/>
              <a:gd name="T1" fmla="*/ 0 h 151"/>
              <a:gd name="T2" fmla="*/ 0 w 1"/>
              <a:gd name="T3" fmla="*/ 151 h 151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" h="151">
                <a:moveTo>
                  <a:pt x="0" y="0"/>
                </a:moveTo>
                <a:lnTo>
                  <a:pt x="0" y="151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26" name="Freeform 27"/>
          <p:cNvSpPr>
            <a:spLocks/>
          </p:cNvSpPr>
          <p:nvPr/>
        </p:nvSpPr>
        <p:spPr bwMode="auto">
          <a:xfrm>
            <a:off x="3403600" y="3327400"/>
            <a:ext cx="1588" cy="150813"/>
          </a:xfrm>
          <a:custGeom>
            <a:avLst/>
            <a:gdLst>
              <a:gd name="T0" fmla="*/ 0 w 1"/>
              <a:gd name="T1" fmla="*/ 0 h 95"/>
              <a:gd name="T2" fmla="*/ 0 w 1"/>
              <a:gd name="T3" fmla="*/ 95 h 95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" h="95">
                <a:moveTo>
                  <a:pt x="0" y="0"/>
                </a:moveTo>
                <a:lnTo>
                  <a:pt x="0" y="95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27" name="Text Box 28"/>
          <p:cNvSpPr txBox="1">
            <a:spLocks noChangeArrowheads="1"/>
          </p:cNvSpPr>
          <p:nvPr/>
        </p:nvSpPr>
        <p:spPr bwMode="auto">
          <a:xfrm>
            <a:off x="4079875" y="4800600"/>
            <a:ext cx="838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FR" dirty="0">
                <a:latin typeface="Arial" charset="0"/>
              </a:rPr>
              <a:t>X</a:t>
            </a:r>
            <a:endParaRPr lang="en-GB" dirty="0">
              <a:latin typeface="Arial" charset="0"/>
            </a:endParaRPr>
          </a:p>
        </p:txBody>
      </p:sp>
      <p:sp>
        <p:nvSpPr>
          <p:cNvPr id="28" name="Text Box 29"/>
          <p:cNvSpPr txBox="1">
            <a:spLocks noChangeArrowheads="1"/>
          </p:cNvSpPr>
          <p:nvPr/>
        </p:nvSpPr>
        <p:spPr bwMode="auto">
          <a:xfrm>
            <a:off x="76200" y="1600200"/>
            <a:ext cx="838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>
                <a:latin typeface="Arial" charset="0"/>
              </a:rPr>
              <a:t>Y</a:t>
            </a:r>
            <a:endParaRPr lang="en-GB">
              <a:latin typeface="Arial" charset="0"/>
            </a:endParaRPr>
          </a:p>
        </p:txBody>
      </p:sp>
      <p:sp>
        <p:nvSpPr>
          <p:cNvPr id="33" name="ZoneTexte 32"/>
          <p:cNvSpPr txBox="1"/>
          <p:nvPr/>
        </p:nvSpPr>
        <p:spPr>
          <a:xfrm>
            <a:off x="1673412" y="1658474"/>
            <a:ext cx="99358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High R</a:t>
            </a:r>
            <a:r>
              <a:rPr lang="en-GB" baseline="30000" dirty="0" smtClean="0"/>
              <a:t>2</a:t>
            </a:r>
          </a:p>
          <a:p>
            <a:endParaRPr lang="en-GB" baseline="30000" dirty="0"/>
          </a:p>
        </p:txBody>
      </p:sp>
      <p:sp>
        <p:nvSpPr>
          <p:cNvPr id="34" name="Ellipse 33"/>
          <p:cNvSpPr/>
          <p:nvPr/>
        </p:nvSpPr>
        <p:spPr>
          <a:xfrm rot="20117278">
            <a:off x="855447" y="3429346"/>
            <a:ext cx="3657600" cy="419100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Line 3"/>
          <p:cNvSpPr>
            <a:spLocks noChangeShapeType="1"/>
          </p:cNvSpPr>
          <p:nvPr/>
        </p:nvSpPr>
        <p:spPr bwMode="auto">
          <a:xfrm>
            <a:off x="4570632" y="1676399"/>
            <a:ext cx="0" cy="3352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31" name="Line 4"/>
          <p:cNvSpPr>
            <a:spLocks noChangeShapeType="1"/>
          </p:cNvSpPr>
          <p:nvPr/>
        </p:nvSpPr>
        <p:spPr bwMode="auto">
          <a:xfrm>
            <a:off x="4342032" y="4724399"/>
            <a:ext cx="371951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32" name="Line 5"/>
          <p:cNvSpPr>
            <a:spLocks noChangeShapeType="1"/>
          </p:cNvSpPr>
          <p:nvPr/>
        </p:nvSpPr>
        <p:spPr bwMode="auto">
          <a:xfrm flipV="1">
            <a:off x="4875432" y="2819399"/>
            <a:ext cx="3352800" cy="1752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35" name="Oval 6"/>
          <p:cNvSpPr>
            <a:spLocks noChangeArrowheads="1"/>
          </p:cNvSpPr>
          <p:nvPr/>
        </p:nvSpPr>
        <p:spPr bwMode="auto">
          <a:xfrm>
            <a:off x="5027832" y="4291101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36" name="Oval 7"/>
          <p:cNvSpPr>
            <a:spLocks noChangeArrowheads="1"/>
          </p:cNvSpPr>
          <p:nvPr/>
        </p:nvSpPr>
        <p:spPr bwMode="auto">
          <a:xfrm>
            <a:off x="5269017" y="35433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37" name="Oval 8"/>
          <p:cNvSpPr>
            <a:spLocks noChangeArrowheads="1"/>
          </p:cNvSpPr>
          <p:nvPr/>
        </p:nvSpPr>
        <p:spPr bwMode="auto">
          <a:xfrm>
            <a:off x="6018432" y="4495799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38" name="Oval 9"/>
          <p:cNvSpPr>
            <a:spLocks noChangeArrowheads="1"/>
          </p:cNvSpPr>
          <p:nvPr/>
        </p:nvSpPr>
        <p:spPr bwMode="auto">
          <a:xfrm>
            <a:off x="6399432" y="3733799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39" name="Oval 10"/>
          <p:cNvSpPr>
            <a:spLocks noChangeArrowheads="1"/>
          </p:cNvSpPr>
          <p:nvPr/>
        </p:nvSpPr>
        <p:spPr bwMode="auto">
          <a:xfrm>
            <a:off x="6510557" y="2707006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40" name="Oval 11"/>
          <p:cNvSpPr>
            <a:spLocks noChangeArrowheads="1"/>
          </p:cNvSpPr>
          <p:nvPr/>
        </p:nvSpPr>
        <p:spPr bwMode="auto">
          <a:xfrm>
            <a:off x="7009032" y="3352799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41" name="Oval 12"/>
          <p:cNvSpPr>
            <a:spLocks noChangeArrowheads="1"/>
          </p:cNvSpPr>
          <p:nvPr/>
        </p:nvSpPr>
        <p:spPr bwMode="auto">
          <a:xfrm>
            <a:off x="6780432" y="3581399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42" name="Oval 13"/>
          <p:cNvSpPr>
            <a:spLocks noChangeArrowheads="1"/>
          </p:cNvSpPr>
          <p:nvPr/>
        </p:nvSpPr>
        <p:spPr bwMode="auto">
          <a:xfrm>
            <a:off x="7237632" y="37719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43" name="Oval 14"/>
          <p:cNvSpPr>
            <a:spLocks noChangeArrowheads="1"/>
          </p:cNvSpPr>
          <p:nvPr/>
        </p:nvSpPr>
        <p:spPr bwMode="auto">
          <a:xfrm>
            <a:off x="7390032" y="2690767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44" name="Oval 15"/>
          <p:cNvSpPr>
            <a:spLocks noChangeArrowheads="1"/>
          </p:cNvSpPr>
          <p:nvPr/>
        </p:nvSpPr>
        <p:spPr bwMode="auto">
          <a:xfrm>
            <a:off x="7656732" y="3505199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45" name="Oval 16"/>
          <p:cNvSpPr>
            <a:spLocks noChangeArrowheads="1"/>
          </p:cNvSpPr>
          <p:nvPr/>
        </p:nvSpPr>
        <p:spPr bwMode="auto">
          <a:xfrm>
            <a:off x="7923432" y="2834331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51" name="Text Box 28"/>
          <p:cNvSpPr txBox="1">
            <a:spLocks noChangeArrowheads="1"/>
          </p:cNvSpPr>
          <p:nvPr/>
        </p:nvSpPr>
        <p:spPr bwMode="auto">
          <a:xfrm>
            <a:off x="7964707" y="4800599"/>
            <a:ext cx="838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FR" dirty="0">
                <a:latin typeface="Arial" charset="0"/>
              </a:rPr>
              <a:t>X</a:t>
            </a:r>
            <a:endParaRPr lang="en-GB" dirty="0">
              <a:latin typeface="Arial" charset="0"/>
            </a:endParaRPr>
          </a:p>
        </p:txBody>
      </p:sp>
      <p:sp>
        <p:nvSpPr>
          <p:cNvPr id="52" name="Text Box 29"/>
          <p:cNvSpPr txBox="1">
            <a:spLocks noChangeArrowheads="1"/>
          </p:cNvSpPr>
          <p:nvPr/>
        </p:nvSpPr>
        <p:spPr bwMode="auto">
          <a:xfrm>
            <a:off x="3961032" y="1600199"/>
            <a:ext cx="838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>
                <a:latin typeface="Arial" charset="0"/>
              </a:rPr>
              <a:t>Y</a:t>
            </a:r>
            <a:endParaRPr lang="en-GB">
              <a:latin typeface="Arial" charset="0"/>
            </a:endParaRPr>
          </a:p>
        </p:txBody>
      </p:sp>
      <p:sp>
        <p:nvSpPr>
          <p:cNvPr id="53" name="ZoneTexte 52"/>
          <p:cNvSpPr txBox="1"/>
          <p:nvPr/>
        </p:nvSpPr>
        <p:spPr>
          <a:xfrm>
            <a:off x="5558244" y="1658473"/>
            <a:ext cx="99358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Low R</a:t>
            </a:r>
            <a:r>
              <a:rPr lang="en-GB" baseline="30000" dirty="0" smtClean="0"/>
              <a:t>2</a:t>
            </a:r>
          </a:p>
          <a:p>
            <a:endParaRPr lang="en-GB" baseline="30000" dirty="0"/>
          </a:p>
        </p:txBody>
      </p:sp>
      <p:sp>
        <p:nvSpPr>
          <p:cNvPr id="54" name="Ellipse 53"/>
          <p:cNvSpPr/>
          <p:nvPr/>
        </p:nvSpPr>
        <p:spPr>
          <a:xfrm rot="20117278">
            <a:off x="4597759" y="2855664"/>
            <a:ext cx="3657600" cy="1555214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5" name="Oval 13"/>
          <p:cNvSpPr>
            <a:spLocks noChangeArrowheads="1"/>
          </p:cNvSpPr>
          <p:nvPr/>
        </p:nvSpPr>
        <p:spPr bwMode="auto">
          <a:xfrm>
            <a:off x="7117022" y="399552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56" name="Oval 13"/>
          <p:cNvSpPr>
            <a:spLocks noChangeArrowheads="1"/>
          </p:cNvSpPr>
          <p:nvPr/>
        </p:nvSpPr>
        <p:spPr bwMode="auto">
          <a:xfrm>
            <a:off x="7269422" y="297279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57" name="Oval 13"/>
          <p:cNvSpPr>
            <a:spLocks noChangeArrowheads="1"/>
          </p:cNvSpPr>
          <p:nvPr/>
        </p:nvSpPr>
        <p:spPr bwMode="auto">
          <a:xfrm>
            <a:off x="5573922" y="392430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58" name="Oval 13"/>
          <p:cNvSpPr>
            <a:spLocks noChangeArrowheads="1"/>
          </p:cNvSpPr>
          <p:nvPr/>
        </p:nvSpPr>
        <p:spPr bwMode="auto">
          <a:xfrm>
            <a:off x="6048722" y="361568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59" name="Oval 13"/>
          <p:cNvSpPr>
            <a:spLocks noChangeArrowheads="1"/>
          </p:cNvSpPr>
          <p:nvPr/>
        </p:nvSpPr>
        <p:spPr bwMode="auto">
          <a:xfrm>
            <a:off x="6118032" y="3067750"/>
            <a:ext cx="76200" cy="76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3" name="ZoneTexte 2"/>
          <p:cNvSpPr txBox="1"/>
          <p:nvPr/>
        </p:nvSpPr>
        <p:spPr>
          <a:xfrm>
            <a:off x="581608" y="5828261"/>
            <a:ext cx="37604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If you know X, you can predict Y with a good accuracy</a:t>
            </a:r>
            <a:endParaRPr lang="en-GB" dirty="0"/>
          </a:p>
        </p:txBody>
      </p:sp>
      <p:sp>
        <p:nvSpPr>
          <p:cNvPr id="60" name="ZoneTexte 59"/>
          <p:cNvSpPr txBox="1"/>
          <p:nvPr/>
        </p:nvSpPr>
        <p:spPr>
          <a:xfrm>
            <a:off x="4570631" y="5786750"/>
            <a:ext cx="42322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Here, for a given value of X, Y varies over a large range. Knowing X provides more limited information on Y.</a:t>
            </a:r>
            <a:endParaRPr lang="en-GB" dirty="0"/>
          </a:p>
        </p:txBody>
      </p:sp>
      <p:sp>
        <p:nvSpPr>
          <p:cNvPr id="61" name="ZoneTexte 60"/>
          <p:cNvSpPr txBox="1"/>
          <p:nvPr/>
        </p:nvSpPr>
        <p:spPr>
          <a:xfrm>
            <a:off x="1015387" y="5140419"/>
            <a:ext cx="6818511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R</a:t>
            </a:r>
            <a:r>
              <a:rPr lang="en-GB" baseline="30000" dirty="0" smtClean="0"/>
              <a:t>2</a:t>
            </a:r>
            <a:r>
              <a:rPr lang="en-GB" dirty="0" smtClean="0"/>
              <a:t> quantifies the predictive ability of the fitted model.</a:t>
            </a:r>
            <a:endParaRPr lang="en-GB" dirty="0"/>
          </a:p>
        </p:txBody>
      </p:sp>
      <p:sp>
        <p:nvSpPr>
          <p:cNvPr id="20" name="Espace réservé du numéro de diapositive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2AFB2F-7E8C-264A-977C-2DC7A98E2F89}" type="slidenum">
              <a:rPr lang="en-GB" smtClean="0"/>
              <a:t>44</a:t>
            </a:fld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81650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  <p:bldP spid="32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51" grpId="0"/>
      <p:bldP spid="52" grpId="0"/>
      <p:bldP spid="53" grpId="0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/>
      <p:bldP spid="61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1259193"/>
            <a:ext cx="8229600" cy="1143000"/>
          </a:xfrm>
        </p:spPr>
        <p:txBody>
          <a:bodyPr/>
          <a:lstStyle/>
          <a:p>
            <a:r>
              <a:rPr lang="en-GB" dirty="0" smtClean="0">
                <a:solidFill>
                  <a:srgbClr val="4F81BD"/>
                </a:solidFill>
              </a:rPr>
              <a:t>Some remarks…</a:t>
            </a:r>
            <a:endParaRPr lang="en-GB" dirty="0">
              <a:solidFill>
                <a:srgbClr val="4F81BD"/>
              </a:solidFill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2AFB2F-7E8C-264A-977C-2DC7A98E2F89}" type="slidenum">
              <a:rPr lang="en-GB" smtClean="0"/>
              <a:t>45</a:t>
            </a:fld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75589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398429"/>
            <a:ext cx="8229600" cy="705498"/>
          </a:xfrm>
        </p:spPr>
        <p:txBody>
          <a:bodyPr>
            <a:normAutofit/>
          </a:bodyPr>
          <a:lstStyle/>
          <a:p>
            <a:r>
              <a:rPr lang="en-GB" dirty="0" smtClean="0">
                <a:solidFill>
                  <a:srgbClr val="4F81BD"/>
                </a:solidFill>
              </a:rPr>
              <a:t>Relation between R</a:t>
            </a:r>
            <a:r>
              <a:rPr lang="en-GB" baseline="30000" dirty="0" smtClean="0">
                <a:solidFill>
                  <a:srgbClr val="4F81BD"/>
                </a:solidFill>
              </a:rPr>
              <a:t>2</a:t>
            </a:r>
            <a:r>
              <a:rPr lang="en-GB" dirty="0" smtClean="0">
                <a:solidFill>
                  <a:srgbClr val="4F81BD"/>
                </a:solidFill>
              </a:rPr>
              <a:t> and </a:t>
            </a:r>
            <a:r>
              <a:rPr lang="en-GB" dirty="0" smtClean="0">
                <a:solidFill>
                  <a:srgbClr val="4F81BD"/>
                </a:solidFill>
                <a:latin typeface="Symbol" charset="2"/>
                <a:cs typeface="Symbol" charset="2"/>
              </a:rPr>
              <a:t>r</a:t>
            </a:r>
            <a:endParaRPr lang="en-GB" dirty="0">
              <a:solidFill>
                <a:srgbClr val="4F81BD"/>
              </a:solidFill>
              <a:latin typeface="Symbol" charset="2"/>
              <a:cs typeface="Symbol" charset="2"/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640955" y="1349739"/>
            <a:ext cx="7976334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/>
              <a:t>In </a:t>
            </a:r>
            <a:r>
              <a:rPr lang="en-GB" sz="2400" dirty="0" smtClean="0">
                <a:solidFill>
                  <a:srgbClr val="FF6600"/>
                </a:solidFill>
              </a:rPr>
              <a:t>simple</a:t>
            </a:r>
            <a:r>
              <a:rPr lang="en-GB" sz="2400" dirty="0" smtClean="0"/>
              <a:t> linear regression (one single covariate), R</a:t>
            </a:r>
            <a:r>
              <a:rPr lang="en-GB" sz="2400" baseline="30000" dirty="0" smtClean="0"/>
              <a:t>2</a:t>
            </a:r>
            <a:r>
              <a:rPr lang="en-GB" sz="2400" dirty="0" smtClean="0"/>
              <a:t> corresponds to the square value of the coefficient of correlation </a:t>
            </a:r>
            <a:r>
              <a:rPr lang="en-GB" sz="2400" dirty="0" smtClean="0">
                <a:latin typeface="Symbol" charset="2"/>
                <a:cs typeface="Symbol" charset="2"/>
              </a:rPr>
              <a:t>r</a:t>
            </a:r>
            <a:r>
              <a:rPr lang="en-GB" sz="2400" dirty="0" smtClean="0"/>
              <a:t> between Y and X.</a:t>
            </a:r>
            <a:endParaRPr lang="en-GB" sz="2400" dirty="0"/>
          </a:p>
        </p:txBody>
      </p:sp>
      <p:graphicFrame>
        <p:nvGraphicFramePr>
          <p:cNvPr id="12" name="Objec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18051419"/>
              </p:ext>
            </p:extLst>
          </p:nvPr>
        </p:nvGraphicFramePr>
        <p:xfrm>
          <a:off x="3134606" y="3019693"/>
          <a:ext cx="2047875" cy="617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673" name="Équation" r:id="rId4" imgW="990600" imgH="304800" progId="Equation.3">
                  <p:embed/>
                </p:oleObj>
              </mc:Choice>
              <mc:Fallback>
                <p:oleObj name="Équation" r:id="rId4" imgW="990600" imgH="3048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34606" y="3019693"/>
                        <a:ext cx="2047875" cy="6175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2AFB2F-7E8C-264A-977C-2DC7A98E2F89}" type="slidenum">
              <a:rPr lang="en-GB" smtClean="0"/>
              <a:t>46</a:t>
            </a:fld>
            <a:endParaRPr lang="en-GB"/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713766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27158"/>
            <a:ext cx="8229600" cy="805549"/>
          </a:xfrm>
        </p:spPr>
        <p:txBody>
          <a:bodyPr/>
          <a:lstStyle/>
          <a:p>
            <a:r>
              <a:rPr lang="en-GB" dirty="0" smtClean="0">
                <a:solidFill>
                  <a:srgbClr val="4F81BD"/>
                </a:solidFill>
              </a:rPr>
              <a:t>Relation between </a:t>
            </a:r>
            <a:r>
              <a:rPr lang="en-GB" dirty="0" smtClean="0">
                <a:solidFill>
                  <a:srgbClr val="4F81BD"/>
                </a:solidFill>
                <a:latin typeface="Symbol" charset="2"/>
                <a:cs typeface="Symbol" charset="2"/>
              </a:rPr>
              <a:t>r</a:t>
            </a:r>
            <a:r>
              <a:rPr lang="en-GB" dirty="0" smtClean="0">
                <a:solidFill>
                  <a:srgbClr val="4F81BD"/>
                </a:solidFill>
              </a:rPr>
              <a:t> and </a:t>
            </a:r>
            <a:r>
              <a:rPr lang="en-GB" dirty="0">
                <a:solidFill>
                  <a:srgbClr val="4F81BD"/>
                </a:solidFill>
                <a:latin typeface="Symbol" charset="2"/>
                <a:cs typeface="Symbol" charset="2"/>
              </a:rPr>
              <a:t>b</a:t>
            </a:r>
            <a:endParaRPr lang="en-GB" dirty="0">
              <a:solidFill>
                <a:srgbClr val="4F81BD"/>
              </a:solidFill>
            </a:endParaRPr>
          </a:p>
        </p:txBody>
      </p:sp>
      <p:graphicFrame>
        <p:nvGraphicFramePr>
          <p:cNvPr id="3" name="Objec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88743098"/>
              </p:ext>
            </p:extLst>
          </p:nvPr>
        </p:nvGraphicFramePr>
        <p:xfrm>
          <a:off x="457200" y="1335976"/>
          <a:ext cx="3092450" cy="1287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6735" name="Équation" r:id="rId4" imgW="1397000" imgH="508000" progId="Equation.3">
                  <p:embed/>
                </p:oleObj>
              </mc:Choice>
              <mc:Fallback>
                <p:oleObj name="Équation" r:id="rId4" imgW="1397000" imgH="5080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1335976"/>
                        <a:ext cx="3092450" cy="1287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ZoneTexte 3"/>
          <p:cNvSpPr txBox="1"/>
          <p:nvPr/>
        </p:nvSpPr>
        <p:spPr>
          <a:xfrm>
            <a:off x="457200" y="4926127"/>
            <a:ext cx="8229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solidFill>
                  <a:schemeClr val="accent1"/>
                </a:solidFill>
              </a:rPr>
              <a:t>In consequence, if X and Y are both standardized (i.e., both have a variance of 1), the coefficient of correlation between X and Y will equal the parameter </a:t>
            </a:r>
            <a:r>
              <a:rPr lang="en-GB" sz="2400" dirty="0" smtClean="0">
                <a:solidFill>
                  <a:schemeClr val="accent1"/>
                </a:solidFill>
                <a:latin typeface="Symbol" charset="2"/>
                <a:cs typeface="Symbol" charset="2"/>
              </a:rPr>
              <a:t>b</a:t>
            </a:r>
            <a:r>
              <a:rPr lang="en-GB" sz="2400" dirty="0" smtClean="0">
                <a:solidFill>
                  <a:schemeClr val="accent1"/>
                </a:solidFill>
              </a:rPr>
              <a:t> of the regression model (not adjusted for any other covariate).</a:t>
            </a:r>
            <a:endParaRPr lang="en-GB" sz="2400" dirty="0">
              <a:solidFill>
                <a:schemeClr val="accent1"/>
              </a:solidFill>
            </a:endParaRPr>
          </a:p>
        </p:txBody>
      </p:sp>
      <p:graphicFrame>
        <p:nvGraphicFramePr>
          <p:cNvPr id="5" name="Objec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23441485"/>
              </p:ext>
            </p:extLst>
          </p:nvPr>
        </p:nvGraphicFramePr>
        <p:xfrm>
          <a:off x="4838700" y="1421690"/>
          <a:ext cx="2951163" cy="1062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6736" name="Équation" r:id="rId6" imgW="1333500" imgH="419100" progId="Equation.3">
                  <p:embed/>
                </p:oleObj>
              </mc:Choice>
              <mc:Fallback>
                <p:oleObj name="Équation" r:id="rId6" imgW="1333500" imgH="4191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38700" y="1421690"/>
                        <a:ext cx="2951163" cy="1062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ZoneTexte 5"/>
          <p:cNvSpPr txBox="1"/>
          <p:nvPr/>
        </p:nvSpPr>
        <p:spPr>
          <a:xfrm>
            <a:off x="106826" y="2723952"/>
            <a:ext cx="42018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Symbol" charset="2"/>
                <a:cs typeface="Symbol" charset="2"/>
              </a:rPr>
              <a:t>r</a:t>
            </a:r>
            <a:r>
              <a:rPr lang="en-GB" dirty="0" smtClean="0"/>
              <a:t> varies between -1 and +1</a:t>
            </a:r>
          </a:p>
          <a:p>
            <a:r>
              <a:rPr lang="en-GB" dirty="0" smtClean="0">
                <a:latin typeface="Symbol" charset="2"/>
                <a:cs typeface="Symbol" charset="2"/>
              </a:rPr>
              <a:t>r=</a:t>
            </a:r>
            <a:r>
              <a:rPr lang="en-GB" dirty="0" smtClean="0"/>
              <a:t>0 indicates no correlation between X and Y</a:t>
            </a:r>
            <a:endParaRPr lang="en-GB" dirty="0"/>
          </a:p>
        </p:txBody>
      </p:sp>
      <p:graphicFrame>
        <p:nvGraphicFramePr>
          <p:cNvPr id="7" name="Objec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48107782"/>
              </p:ext>
            </p:extLst>
          </p:nvPr>
        </p:nvGraphicFramePr>
        <p:xfrm>
          <a:off x="3178176" y="3623542"/>
          <a:ext cx="2192337" cy="1287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6737" name="Équation" r:id="rId8" imgW="990600" imgH="508000" progId="Equation.3">
                  <p:embed/>
                </p:oleObj>
              </mc:Choice>
              <mc:Fallback>
                <p:oleObj name="Équation" r:id="rId8" imgW="990600" imgH="5080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78176" y="3623542"/>
                        <a:ext cx="2192337" cy="1287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ZoneTexte 7"/>
          <p:cNvSpPr txBox="1"/>
          <p:nvPr/>
        </p:nvSpPr>
        <p:spPr>
          <a:xfrm>
            <a:off x="4526550" y="2787070"/>
            <a:ext cx="4617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Can take any value. Has the same sign as </a:t>
            </a:r>
            <a:r>
              <a:rPr lang="en-GB" dirty="0" smtClean="0">
                <a:latin typeface="Symbol" charset="2"/>
                <a:cs typeface="Symbol" charset="2"/>
              </a:rPr>
              <a:t>r</a:t>
            </a:r>
          </a:p>
          <a:p>
            <a:r>
              <a:rPr lang="en-GB" dirty="0" smtClean="0"/>
              <a:t>0 indicates no association between X and Y</a:t>
            </a:r>
            <a:endParaRPr lang="en-GB" dirty="0"/>
          </a:p>
        </p:txBody>
      </p:sp>
      <p:sp>
        <p:nvSpPr>
          <p:cNvPr id="10" name="Arc 9"/>
          <p:cNvSpPr/>
          <p:nvPr/>
        </p:nvSpPr>
        <p:spPr>
          <a:xfrm>
            <a:off x="3026734" y="1970451"/>
            <a:ext cx="1234432" cy="3276171"/>
          </a:xfrm>
          <a:prstGeom prst="arc">
            <a:avLst>
              <a:gd name="adj1" fmla="val 16249458"/>
              <a:gd name="adj2" fmla="val 21469175"/>
            </a:avLst>
          </a:prstGeom>
          <a:ln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Arc 10"/>
          <p:cNvSpPr/>
          <p:nvPr/>
        </p:nvSpPr>
        <p:spPr>
          <a:xfrm flipH="1">
            <a:off x="4413565" y="1968541"/>
            <a:ext cx="956947" cy="3276171"/>
          </a:xfrm>
          <a:prstGeom prst="arc">
            <a:avLst>
              <a:gd name="adj1" fmla="val 16249458"/>
              <a:gd name="adj2" fmla="val 21469175"/>
            </a:avLst>
          </a:prstGeom>
          <a:ln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2AFB2F-7E8C-264A-977C-2DC7A98E2F89}" type="slidenum">
              <a:rPr lang="en-GB" smtClean="0"/>
              <a:t>47</a:t>
            </a:fld>
            <a:endParaRPr lang="en-GB"/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2390428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  <p:bldP spid="10" grpId="0" animBg="1"/>
      <p:bldP spid="11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956328"/>
            <a:ext cx="8229600" cy="1143000"/>
          </a:xfrm>
        </p:spPr>
        <p:txBody>
          <a:bodyPr/>
          <a:lstStyle/>
          <a:p>
            <a:r>
              <a:rPr lang="en-GB" dirty="0" smtClean="0">
                <a:solidFill>
                  <a:srgbClr val="4F81BD"/>
                </a:solidFill>
              </a:rPr>
              <a:t>R</a:t>
            </a:r>
            <a:r>
              <a:rPr lang="en-GB" baseline="30000" dirty="0" smtClean="0">
                <a:solidFill>
                  <a:srgbClr val="4F81BD"/>
                </a:solidFill>
              </a:rPr>
              <a:t>2</a:t>
            </a:r>
            <a:r>
              <a:rPr lang="en-GB" dirty="0" smtClean="0">
                <a:solidFill>
                  <a:srgbClr val="4F81BD"/>
                </a:solidFill>
              </a:rPr>
              <a:t> is not equivalent to p!</a:t>
            </a:r>
            <a:endParaRPr lang="en-GB" dirty="0">
              <a:solidFill>
                <a:srgbClr val="4F81BD"/>
              </a:solidFill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640956" y="2346835"/>
            <a:ext cx="34896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Relates to the model as a whole.</a:t>
            </a:r>
          </a:p>
          <a:p>
            <a:r>
              <a:rPr lang="en-GB" dirty="0" smtClean="0"/>
              <a:t>Quantifies its predictive ability</a:t>
            </a:r>
            <a:endParaRPr lang="en-GB" dirty="0"/>
          </a:p>
        </p:txBody>
      </p:sp>
      <p:sp>
        <p:nvSpPr>
          <p:cNvPr id="4" name="ZoneTexte 3"/>
          <p:cNvSpPr txBox="1"/>
          <p:nvPr/>
        </p:nvSpPr>
        <p:spPr>
          <a:xfrm>
            <a:off x="4662027" y="2497323"/>
            <a:ext cx="4335087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Significance level associated with a given covariate.</a:t>
            </a:r>
          </a:p>
          <a:p>
            <a:r>
              <a:rPr lang="en-GB" dirty="0" smtClean="0"/>
              <a:t>If the number of observation is high, the association can be very significant (i.e., low p-value) even if there is a lot of dispersion around the regression curve (low R</a:t>
            </a:r>
            <a:r>
              <a:rPr lang="en-GB" baseline="30000" dirty="0" smtClean="0"/>
              <a:t>2</a:t>
            </a:r>
            <a:r>
              <a:rPr lang="en-GB" dirty="0" smtClean="0"/>
              <a:t>)</a:t>
            </a:r>
            <a:endParaRPr lang="en-GB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729" y="3022325"/>
            <a:ext cx="2929469" cy="2160483"/>
          </a:xfrm>
          <a:prstGeom prst="rect">
            <a:avLst/>
          </a:prstGeom>
        </p:spPr>
      </p:pic>
      <p:cxnSp>
        <p:nvCxnSpPr>
          <p:cNvPr id="7" name="Connecteur droit avec flèche 6"/>
          <p:cNvCxnSpPr/>
          <p:nvPr/>
        </p:nvCxnSpPr>
        <p:spPr>
          <a:xfrm flipH="1">
            <a:off x="1970344" y="1859631"/>
            <a:ext cx="352925" cy="6376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Connecteur droit avec flèche 7"/>
          <p:cNvCxnSpPr/>
          <p:nvPr/>
        </p:nvCxnSpPr>
        <p:spPr>
          <a:xfrm>
            <a:off x="6692519" y="1859631"/>
            <a:ext cx="0" cy="72078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ZoneTexte 9"/>
          <p:cNvSpPr txBox="1"/>
          <p:nvPr/>
        </p:nvSpPr>
        <p:spPr>
          <a:xfrm>
            <a:off x="640955" y="5697689"/>
            <a:ext cx="8045845" cy="769441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sz="2200" i="1" dirty="0" smtClean="0"/>
              <a:t>In other words</a:t>
            </a:r>
            <a:r>
              <a:rPr lang="en-GB" sz="2200" dirty="0" smtClean="0"/>
              <a:t>, a covariate X can be significantly associated with Y without being able to predict efficiently.</a:t>
            </a:r>
            <a:endParaRPr lang="en-GB" sz="2200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2AFB2F-7E8C-264A-977C-2DC7A98E2F89}" type="slidenum">
              <a:rPr lang="en-GB" smtClean="0"/>
              <a:t>48</a:t>
            </a:fld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94500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10" grpId="0" build="allAtOnce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200" dirty="0" smtClean="0">
                <a:solidFill>
                  <a:srgbClr val="008000"/>
                </a:solidFill>
              </a:rPr>
              <a:t>An example</a:t>
            </a:r>
            <a:endParaRPr lang="en-GB" sz="3200" dirty="0">
              <a:solidFill>
                <a:srgbClr val="008000"/>
              </a:solidFill>
            </a:endParaRP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230909" y="2393382"/>
            <a:ext cx="8806794" cy="22348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GB" sz="1400" dirty="0" smtClean="0">
                <a:latin typeface="Courier New" charset="0"/>
                <a:cs typeface="Courier New" charset="0"/>
              </a:rPr>
              <a:t>Coefficients:</a:t>
            </a:r>
            <a:endParaRPr lang="en-GB" sz="1400" dirty="0" smtClean="0">
              <a:cs typeface="Times New Roman" charset="0"/>
            </a:endParaRPr>
          </a:p>
          <a:p>
            <a:pPr marL="0" indent="0">
              <a:buFont typeface="Arial"/>
              <a:buNone/>
            </a:pPr>
            <a:endParaRPr lang="en-US" sz="1400" dirty="0" smtClean="0">
              <a:latin typeface="Courier New" charset="0"/>
              <a:cs typeface="Courier New" charset="0"/>
            </a:endParaRPr>
          </a:p>
          <a:p>
            <a:pPr marL="0" indent="0">
              <a:buFont typeface="Arial"/>
              <a:buNone/>
            </a:pPr>
            <a:r>
              <a:rPr lang="en-US" sz="1400" dirty="0" smtClean="0">
                <a:latin typeface="Courier New" charset="0"/>
                <a:cs typeface="Courier New" charset="0"/>
              </a:rPr>
              <a:t>      Source |       SS       </a:t>
            </a:r>
            <a:r>
              <a:rPr lang="en-US" sz="1400" dirty="0" err="1" smtClean="0">
                <a:latin typeface="Courier New" charset="0"/>
                <a:cs typeface="Courier New" charset="0"/>
              </a:rPr>
              <a:t>df</a:t>
            </a:r>
            <a:r>
              <a:rPr lang="en-US" sz="1400" dirty="0" smtClean="0">
                <a:latin typeface="Courier New" charset="0"/>
                <a:cs typeface="Courier New" charset="0"/>
              </a:rPr>
              <a:t>       MS              Number of </a:t>
            </a:r>
            <a:r>
              <a:rPr lang="en-US" sz="1400" dirty="0" err="1" smtClean="0">
                <a:latin typeface="Courier New" charset="0"/>
                <a:cs typeface="Courier New" charset="0"/>
              </a:rPr>
              <a:t>obs</a:t>
            </a:r>
            <a:r>
              <a:rPr lang="en-US" sz="1400" dirty="0" smtClean="0">
                <a:latin typeface="Courier New" charset="0"/>
                <a:cs typeface="Courier New" charset="0"/>
              </a:rPr>
              <a:t> =    1853</a:t>
            </a:r>
          </a:p>
          <a:p>
            <a:pPr marL="0" indent="0">
              <a:buFont typeface="Arial"/>
              <a:buNone/>
            </a:pPr>
            <a:r>
              <a:rPr lang="en-US" sz="1400" dirty="0" smtClean="0">
                <a:latin typeface="Courier New" charset="0"/>
                <a:cs typeface="Courier New" charset="0"/>
              </a:rPr>
              <a:t>-------------+------------------------------           F(  1,  1851) =   13.57</a:t>
            </a:r>
          </a:p>
          <a:p>
            <a:pPr marL="0" indent="0">
              <a:buFont typeface="Arial"/>
              <a:buNone/>
            </a:pPr>
            <a:r>
              <a:rPr lang="en-US" sz="1400" dirty="0" smtClean="0">
                <a:latin typeface="Courier New" charset="0"/>
                <a:cs typeface="Courier New" charset="0"/>
              </a:rPr>
              <a:t>       Model |  3527802.39     1  3527802.39           </a:t>
            </a:r>
            <a:r>
              <a:rPr lang="en-US" sz="1400" dirty="0" err="1" smtClean="0">
                <a:latin typeface="Courier New" charset="0"/>
                <a:cs typeface="Courier New" charset="0"/>
              </a:rPr>
              <a:t>Prob</a:t>
            </a:r>
            <a:r>
              <a:rPr lang="en-US" sz="1400" dirty="0" smtClean="0">
                <a:latin typeface="Courier New" charset="0"/>
                <a:cs typeface="Courier New" charset="0"/>
              </a:rPr>
              <a:t> &gt; F      =  0.0002</a:t>
            </a:r>
          </a:p>
          <a:p>
            <a:pPr marL="0" indent="0">
              <a:buFont typeface="Arial"/>
              <a:buNone/>
            </a:pPr>
            <a:r>
              <a:rPr lang="en-US" sz="1400" dirty="0" smtClean="0">
                <a:latin typeface="Courier New" charset="0"/>
                <a:cs typeface="Courier New" charset="0"/>
              </a:rPr>
              <a:t>    Residual |   481362511  1851  260055.381           </a:t>
            </a:r>
            <a:r>
              <a:rPr lang="en-US" sz="1400" b="1" dirty="0" smtClean="0">
                <a:latin typeface="Courier New" charset="0"/>
                <a:cs typeface="Courier New" charset="0"/>
              </a:rPr>
              <a:t>R-squared     =  0.0073</a:t>
            </a:r>
          </a:p>
          <a:p>
            <a:pPr marL="0" indent="0">
              <a:buFont typeface="Arial"/>
              <a:buNone/>
            </a:pPr>
            <a:r>
              <a:rPr lang="en-US" sz="1400" dirty="0" smtClean="0">
                <a:latin typeface="Courier New" charset="0"/>
                <a:cs typeface="Courier New" charset="0"/>
              </a:rPr>
              <a:t>-------------+------------------------------           </a:t>
            </a:r>
            <a:r>
              <a:rPr lang="en-US" sz="1400" dirty="0" err="1" smtClean="0">
                <a:latin typeface="Courier New" charset="0"/>
                <a:cs typeface="Courier New" charset="0"/>
              </a:rPr>
              <a:t>Adj</a:t>
            </a:r>
            <a:r>
              <a:rPr lang="en-US" sz="1400" dirty="0" smtClean="0">
                <a:latin typeface="Courier New" charset="0"/>
                <a:cs typeface="Courier New" charset="0"/>
              </a:rPr>
              <a:t> R-squared =  0.0067</a:t>
            </a:r>
          </a:p>
          <a:p>
            <a:pPr marL="0" indent="0">
              <a:buFont typeface="Arial"/>
              <a:buNone/>
            </a:pPr>
            <a:r>
              <a:rPr lang="en-US" sz="1400" dirty="0" smtClean="0">
                <a:latin typeface="Courier New" charset="0"/>
                <a:cs typeface="Courier New" charset="0"/>
              </a:rPr>
              <a:t>       Total |   484890313  1852  261819.823           Root MSE      =  509.96</a:t>
            </a:r>
          </a:p>
          <a:p>
            <a:pPr marL="0" indent="0">
              <a:buFont typeface="Arial"/>
              <a:buNone/>
            </a:pPr>
            <a:endParaRPr lang="en-US" sz="1400" dirty="0" smtClean="0">
              <a:latin typeface="Courier New" charset="0"/>
              <a:cs typeface="Courier New" charset="0"/>
            </a:endParaRPr>
          </a:p>
          <a:p>
            <a:pPr marL="0" indent="0">
              <a:buFont typeface="Arial"/>
              <a:buNone/>
            </a:pPr>
            <a:r>
              <a:rPr lang="en-US" sz="1400" dirty="0" smtClean="0">
                <a:latin typeface="Courier New" charset="0"/>
                <a:cs typeface="Courier New" charset="0"/>
              </a:rPr>
              <a:t>------------------------------------------------------------------------------</a:t>
            </a:r>
          </a:p>
          <a:p>
            <a:pPr marL="0" indent="0">
              <a:buFont typeface="Arial"/>
              <a:buNone/>
            </a:pPr>
            <a:r>
              <a:rPr lang="en-US" sz="1400" dirty="0" smtClean="0">
                <a:latin typeface="Courier New" charset="0"/>
                <a:cs typeface="Courier New" charset="0"/>
              </a:rPr>
              <a:t>Birth weight |      </a:t>
            </a:r>
            <a:r>
              <a:rPr lang="en-US" sz="1400" dirty="0" err="1" smtClean="0">
                <a:latin typeface="Courier New" charset="0"/>
                <a:cs typeface="Courier New" charset="0"/>
              </a:rPr>
              <a:t>Coef</a:t>
            </a:r>
            <a:r>
              <a:rPr lang="en-US" sz="1400" dirty="0" smtClean="0">
                <a:latin typeface="Courier New" charset="0"/>
                <a:cs typeface="Courier New" charset="0"/>
              </a:rPr>
              <a:t>.   Std. Err.      t    P&gt;|t|     [95% Conf. Interval]</a:t>
            </a:r>
          </a:p>
          <a:p>
            <a:pPr marL="0" indent="0">
              <a:buFont typeface="Arial"/>
              <a:buNone/>
            </a:pPr>
            <a:r>
              <a:rPr lang="en-US" sz="1400" dirty="0" smtClean="0">
                <a:latin typeface="Courier New" charset="0"/>
                <a:cs typeface="Courier New" charset="0"/>
              </a:rPr>
              <a:t>-------------+----------------------------------------------------------------</a:t>
            </a:r>
          </a:p>
          <a:p>
            <a:pPr marL="0" indent="0">
              <a:buFont typeface="Arial"/>
              <a:buNone/>
            </a:pPr>
            <a:r>
              <a:rPr lang="en-US" sz="1400" dirty="0" smtClean="0">
                <a:latin typeface="Courier New" charset="0"/>
                <a:cs typeface="Courier New" charset="0"/>
              </a:rPr>
              <a:t>    </a:t>
            </a:r>
            <a:r>
              <a:rPr lang="en-US" sz="1400" b="1" dirty="0" smtClean="0">
                <a:latin typeface="Symbol" charset="2"/>
                <a:cs typeface="Symbol" charset="2"/>
              </a:rPr>
              <a:t>b</a:t>
            </a:r>
            <a:r>
              <a:rPr lang="en-US" sz="1400" dirty="0" smtClean="0">
                <a:latin typeface="Courier New" charset="0"/>
                <a:cs typeface="Courier New" charset="0"/>
              </a:rPr>
              <a:t>    </a:t>
            </a:r>
            <a:r>
              <a:rPr lang="en-US" sz="1400" dirty="0" err="1" smtClean="0">
                <a:latin typeface="Courier New" charset="0"/>
                <a:cs typeface="Courier New" charset="0"/>
              </a:rPr>
              <a:t>bmi</a:t>
            </a:r>
            <a:r>
              <a:rPr lang="en-US" sz="1400" dirty="0" smtClean="0">
                <a:latin typeface="Courier New" charset="0"/>
                <a:cs typeface="Courier New" charset="0"/>
              </a:rPr>
              <a:t> |   9.518238   2.584267     3.68   </a:t>
            </a:r>
            <a:r>
              <a:rPr lang="en-US" sz="1400" b="1" dirty="0" smtClean="0">
                <a:latin typeface="Courier New" charset="0"/>
                <a:cs typeface="Courier New" charset="0"/>
              </a:rPr>
              <a:t>0.000 </a:t>
            </a:r>
            <a:r>
              <a:rPr lang="en-US" sz="1400" dirty="0" smtClean="0">
                <a:latin typeface="Courier New" charset="0"/>
                <a:cs typeface="Courier New" charset="0"/>
              </a:rPr>
              <a:t>    4.449854    14.58662</a:t>
            </a:r>
          </a:p>
          <a:p>
            <a:pPr marL="0" indent="0">
              <a:buFont typeface="Arial"/>
              <a:buNone/>
            </a:pPr>
            <a:r>
              <a:rPr lang="en-US" sz="1400" dirty="0" smtClean="0">
                <a:latin typeface="Courier New" charset="0"/>
                <a:cs typeface="Courier New" charset="0"/>
              </a:rPr>
              <a:t>    </a:t>
            </a:r>
            <a:r>
              <a:rPr lang="en-US" sz="1400" b="1" dirty="0" smtClean="0">
                <a:latin typeface="Symbol" charset="2"/>
                <a:cs typeface="Symbol" charset="2"/>
              </a:rPr>
              <a:t>a</a:t>
            </a:r>
            <a:r>
              <a:rPr lang="en-US" sz="1400" dirty="0" smtClean="0">
                <a:latin typeface="Courier New" charset="0"/>
                <a:cs typeface="Courier New" charset="0"/>
              </a:rPr>
              <a:t>  _cons |   3056.665   61.14635    49.99   0.000     2936.742    3176.588</a:t>
            </a:r>
          </a:p>
          <a:p>
            <a:pPr marL="0" indent="0">
              <a:buFont typeface="Arial"/>
              <a:buNone/>
            </a:pPr>
            <a:r>
              <a:rPr lang="en-US" sz="1400" dirty="0" smtClean="0">
                <a:latin typeface="Courier New" charset="0"/>
                <a:cs typeface="Courier New" charset="0"/>
              </a:rPr>
              <a:t>------------------------------------------------------------------------------</a:t>
            </a:r>
          </a:p>
          <a:p>
            <a:pPr marL="0" indent="0">
              <a:buFont typeface="Arial"/>
              <a:buNone/>
            </a:pPr>
            <a:endParaRPr lang="en-US" sz="1400" dirty="0">
              <a:latin typeface="Courier New" charset="0"/>
              <a:cs typeface="Courier New" charset="0"/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2726106" y="2070216"/>
            <a:ext cx="24578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>
                <a:solidFill>
                  <a:schemeClr val="accent1"/>
                </a:solidFill>
              </a:rPr>
              <a:t>b</a:t>
            </a:r>
            <a:r>
              <a:rPr lang="en-GB" dirty="0" err="1" smtClean="0">
                <a:solidFill>
                  <a:schemeClr val="accent1"/>
                </a:solidFill>
              </a:rPr>
              <a:t>mi</a:t>
            </a:r>
            <a:r>
              <a:rPr lang="en-GB" dirty="0" smtClean="0">
                <a:solidFill>
                  <a:schemeClr val="accent1"/>
                </a:solidFill>
              </a:rPr>
              <a:t> is a “very significant predictor” of Y</a:t>
            </a:r>
            <a:endParaRPr lang="en-GB" dirty="0">
              <a:solidFill>
                <a:schemeClr val="accent1"/>
              </a:solidFill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5453141" y="1793217"/>
            <a:ext cx="35845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rgbClr val="FF6600"/>
                </a:solidFill>
              </a:rPr>
              <a:t>But the model’s R</a:t>
            </a:r>
            <a:r>
              <a:rPr lang="en-GB" baseline="30000" dirty="0" smtClean="0">
                <a:solidFill>
                  <a:srgbClr val="FF6600"/>
                </a:solidFill>
              </a:rPr>
              <a:t>2</a:t>
            </a:r>
            <a:r>
              <a:rPr lang="en-GB" dirty="0" smtClean="0">
                <a:solidFill>
                  <a:srgbClr val="FF6600"/>
                </a:solidFill>
              </a:rPr>
              <a:t> is very low (i.e. the model explains a very small proportion of the birth weight variability)</a:t>
            </a:r>
            <a:endParaRPr lang="en-GB" dirty="0">
              <a:solidFill>
                <a:srgbClr val="FF6600"/>
              </a:solidFill>
            </a:endParaRPr>
          </a:p>
        </p:txBody>
      </p:sp>
      <p:cxnSp>
        <p:nvCxnSpPr>
          <p:cNvPr id="7" name="Connecteur droit avec flèche 6"/>
          <p:cNvCxnSpPr/>
          <p:nvPr/>
        </p:nvCxnSpPr>
        <p:spPr>
          <a:xfrm>
            <a:off x="4156364" y="2716547"/>
            <a:ext cx="1296777" cy="285990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Connecteur droit avec flèche 7"/>
          <p:cNvCxnSpPr/>
          <p:nvPr/>
        </p:nvCxnSpPr>
        <p:spPr>
          <a:xfrm>
            <a:off x="7781636" y="2716547"/>
            <a:ext cx="161637" cy="1081908"/>
          </a:xfrm>
          <a:prstGeom prst="straightConnector1">
            <a:avLst/>
          </a:prstGeom>
          <a:ln>
            <a:solidFill>
              <a:srgbClr val="FF66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2AFB2F-7E8C-264A-977C-2DC7A98E2F89}" type="slidenum">
              <a:rPr lang="en-GB" smtClean="0"/>
              <a:t>49</a:t>
            </a:fld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83149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grpSp>
        <p:nvGrpSpPr>
          <p:cNvPr id="4" name="Group 24"/>
          <p:cNvGrpSpPr>
            <a:grpSpLocks/>
          </p:cNvGrpSpPr>
          <p:nvPr/>
        </p:nvGrpSpPr>
        <p:grpSpPr bwMode="auto">
          <a:xfrm>
            <a:off x="2478363" y="2715644"/>
            <a:ext cx="4343400" cy="2857500"/>
            <a:chOff x="8396" y="4022"/>
            <a:chExt cx="6840" cy="4500"/>
          </a:xfrm>
        </p:grpSpPr>
        <p:sp>
          <p:nvSpPr>
            <p:cNvPr id="5" name="Line 25"/>
            <p:cNvSpPr>
              <a:spLocks noChangeShapeType="1"/>
            </p:cNvSpPr>
            <p:nvPr/>
          </p:nvSpPr>
          <p:spPr bwMode="auto">
            <a:xfrm>
              <a:off x="10196" y="4022"/>
              <a:ext cx="0" cy="450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" name="Line 26"/>
            <p:cNvSpPr>
              <a:spLocks noChangeShapeType="1"/>
            </p:cNvSpPr>
            <p:nvPr/>
          </p:nvSpPr>
          <p:spPr bwMode="auto">
            <a:xfrm>
              <a:off x="8396" y="7810"/>
              <a:ext cx="6840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8" name="Freeform 28"/>
            <p:cNvSpPr>
              <a:spLocks/>
            </p:cNvSpPr>
            <p:nvPr/>
          </p:nvSpPr>
          <p:spPr bwMode="auto">
            <a:xfrm>
              <a:off x="11318" y="5514"/>
              <a:ext cx="7" cy="2468"/>
            </a:xfrm>
            <a:custGeom>
              <a:avLst/>
              <a:gdLst>
                <a:gd name="T0" fmla="*/ 0 w 7"/>
                <a:gd name="T1" fmla="*/ 2468 h 2468"/>
                <a:gd name="T2" fmla="*/ 7 w 7"/>
                <a:gd name="T3" fmla="*/ 0 h 2468"/>
                <a:gd name="T4" fmla="*/ 0 60000 65536"/>
                <a:gd name="T5" fmla="*/ 0 60000 65536"/>
                <a:gd name="T6" fmla="*/ 0 w 7"/>
                <a:gd name="T7" fmla="*/ 0 h 2468"/>
                <a:gd name="T8" fmla="*/ 7 w 7"/>
                <a:gd name="T9" fmla="*/ 2468 h 2468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7" h="2468">
                  <a:moveTo>
                    <a:pt x="0" y="2468"/>
                  </a:moveTo>
                  <a:lnTo>
                    <a:pt x="7" y="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prstDash val="dash"/>
              <a:round/>
              <a:headEnd type="none" w="med" len="med"/>
              <a:tailEnd type="triangle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" name="Freeform 29"/>
            <p:cNvSpPr>
              <a:spLocks/>
            </p:cNvSpPr>
            <p:nvPr/>
          </p:nvSpPr>
          <p:spPr bwMode="auto">
            <a:xfrm>
              <a:off x="12660" y="4915"/>
              <a:ext cx="15" cy="3075"/>
            </a:xfrm>
            <a:custGeom>
              <a:avLst/>
              <a:gdLst>
                <a:gd name="T0" fmla="*/ 15 w 15"/>
                <a:gd name="T1" fmla="*/ 3075 h 3075"/>
                <a:gd name="T2" fmla="*/ 0 w 15"/>
                <a:gd name="T3" fmla="*/ 0 h 3075"/>
                <a:gd name="T4" fmla="*/ 0 60000 65536"/>
                <a:gd name="T5" fmla="*/ 0 60000 65536"/>
                <a:gd name="T6" fmla="*/ 0 w 15"/>
                <a:gd name="T7" fmla="*/ 0 h 3075"/>
                <a:gd name="T8" fmla="*/ 15 w 15"/>
                <a:gd name="T9" fmla="*/ 3075 h 3075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5" h="3075">
                  <a:moveTo>
                    <a:pt x="15" y="3075"/>
                  </a:moveTo>
                  <a:lnTo>
                    <a:pt x="0" y="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prstDash val="dash"/>
              <a:round/>
              <a:headEnd type="none" w="med" len="med"/>
              <a:tailEnd type="triangle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" name="Freeform 30"/>
            <p:cNvSpPr>
              <a:spLocks/>
            </p:cNvSpPr>
            <p:nvPr/>
          </p:nvSpPr>
          <p:spPr bwMode="auto">
            <a:xfrm>
              <a:off x="10196" y="4858"/>
              <a:ext cx="2449" cy="0"/>
            </a:xfrm>
            <a:custGeom>
              <a:avLst/>
              <a:gdLst>
                <a:gd name="T0" fmla="*/ 2587 w 2587"/>
                <a:gd name="T1" fmla="*/ 6 h 6"/>
                <a:gd name="T2" fmla="*/ 0 w 2587"/>
                <a:gd name="T3" fmla="*/ 0 h 6"/>
                <a:gd name="T4" fmla="*/ 0 60000 65536"/>
                <a:gd name="T5" fmla="*/ 0 60000 65536"/>
                <a:gd name="T6" fmla="*/ 0 w 2587"/>
                <a:gd name="T7" fmla="*/ 0 h 6"/>
                <a:gd name="T8" fmla="*/ 2587 w 2587"/>
                <a:gd name="T9" fmla="*/ 6 h 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587" h="6">
                  <a:moveTo>
                    <a:pt x="2587" y="6"/>
                  </a:moveTo>
                  <a:lnTo>
                    <a:pt x="0" y="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prstDash val="dash"/>
              <a:round/>
              <a:headEnd type="none" w="med" len="med"/>
              <a:tailEnd type="triangle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1" name="Line 31"/>
            <p:cNvSpPr>
              <a:spLocks noChangeShapeType="1"/>
            </p:cNvSpPr>
            <p:nvPr/>
          </p:nvSpPr>
          <p:spPr bwMode="auto">
            <a:xfrm flipH="1">
              <a:off x="10196" y="5462"/>
              <a:ext cx="1122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 type="none" w="med" len="med"/>
              <a:tailEnd type="triangle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12" name="Text Box 40"/>
          <p:cNvSpPr txBox="1">
            <a:spLocks noChangeArrowheads="1"/>
          </p:cNvSpPr>
          <p:nvPr/>
        </p:nvSpPr>
        <p:spPr bwMode="auto">
          <a:xfrm>
            <a:off x="2371533" y="2435372"/>
            <a:ext cx="1296987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>
              <a:spcBef>
                <a:spcPct val="50000"/>
              </a:spcBef>
            </a:pPr>
            <a:r>
              <a:rPr lang="en-US" sz="1800" dirty="0" smtClean="0"/>
              <a:t>E(Y)</a:t>
            </a:r>
            <a:endParaRPr lang="en-US" sz="1800" dirty="0"/>
          </a:p>
        </p:txBody>
      </p:sp>
      <p:sp>
        <p:nvSpPr>
          <p:cNvPr id="13" name="Text Box 40"/>
          <p:cNvSpPr txBox="1">
            <a:spLocks noChangeArrowheads="1"/>
          </p:cNvSpPr>
          <p:nvPr/>
        </p:nvSpPr>
        <p:spPr bwMode="auto">
          <a:xfrm>
            <a:off x="5918623" y="5194633"/>
            <a:ext cx="1296987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>
              <a:spcBef>
                <a:spcPct val="50000"/>
              </a:spcBef>
            </a:pPr>
            <a:r>
              <a:rPr lang="en-US" sz="1800" dirty="0" smtClean="0"/>
              <a:t>X</a:t>
            </a:r>
            <a:endParaRPr lang="en-US" sz="1800" dirty="0"/>
          </a:p>
        </p:txBody>
      </p:sp>
      <p:sp>
        <p:nvSpPr>
          <p:cNvPr id="14" name="Forme libre 13"/>
          <p:cNvSpPr/>
          <p:nvPr/>
        </p:nvSpPr>
        <p:spPr>
          <a:xfrm>
            <a:off x="3810124" y="2940468"/>
            <a:ext cx="2718125" cy="741952"/>
          </a:xfrm>
          <a:custGeom>
            <a:avLst/>
            <a:gdLst>
              <a:gd name="connsiteX0" fmla="*/ 0 w 2718125"/>
              <a:gd name="connsiteY0" fmla="*/ 418795 h 741952"/>
              <a:gd name="connsiteX1" fmla="*/ 213651 w 2718125"/>
              <a:gd name="connsiteY1" fmla="*/ 715549 h 741952"/>
              <a:gd name="connsiteX2" fmla="*/ 367956 w 2718125"/>
              <a:gd name="connsiteY2" fmla="*/ 727419 h 741952"/>
              <a:gd name="connsiteX3" fmla="*/ 545999 w 2718125"/>
              <a:gd name="connsiteY3" fmla="*/ 715549 h 741952"/>
              <a:gd name="connsiteX4" fmla="*/ 1151345 w 2718125"/>
              <a:gd name="connsiteY4" fmla="*/ 549367 h 741952"/>
              <a:gd name="connsiteX5" fmla="*/ 1364997 w 2718125"/>
              <a:gd name="connsiteY5" fmla="*/ 347574 h 741952"/>
              <a:gd name="connsiteX6" fmla="*/ 1768562 w 2718125"/>
              <a:gd name="connsiteY6" fmla="*/ 27079 h 741952"/>
              <a:gd name="connsiteX7" fmla="*/ 2089039 w 2718125"/>
              <a:gd name="connsiteY7" fmla="*/ 98300 h 741952"/>
              <a:gd name="connsiteX8" fmla="*/ 2718125 w 2718125"/>
              <a:gd name="connsiteY8" fmla="*/ 739290 h 741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18125" h="741952">
                <a:moveTo>
                  <a:pt x="0" y="418795"/>
                </a:moveTo>
                <a:cubicBezTo>
                  <a:pt x="76162" y="541453"/>
                  <a:pt x="152325" y="664112"/>
                  <a:pt x="213651" y="715549"/>
                </a:cubicBezTo>
                <a:cubicBezTo>
                  <a:pt x="274977" y="766986"/>
                  <a:pt x="312565" y="727419"/>
                  <a:pt x="367956" y="727419"/>
                </a:cubicBezTo>
                <a:cubicBezTo>
                  <a:pt x="423347" y="727419"/>
                  <a:pt x="415434" y="745224"/>
                  <a:pt x="545999" y="715549"/>
                </a:cubicBezTo>
                <a:cubicBezTo>
                  <a:pt x="676564" y="685874"/>
                  <a:pt x="1014845" y="610696"/>
                  <a:pt x="1151345" y="549367"/>
                </a:cubicBezTo>
                <a:cubicBezTo>
                  <a:pt x="1287845" y="488038"/>
                  <a:pt x="1262128" y="434622"/>
                  <a:pt x="1364997" y="347574"/>
                </a:cubicBezTo>
                <a:cubicBezTo>
                  <a:pt x="1467866" y="260526"/>
                  <a:pt x="1647888" y="68625"/>
                  <a:pt x="1768562" y="27079"/>
                </a:cubicBezTo>
                <a:cubicBezTo>
                  <a:pt x="1889236" y="-14467"/>
                  <a:pt x="1930779" y="-20402"/>
                  <a:pt x="2089039" y="98300"/>
                </a:cubicBezTo>
                <a:cubicBezTo>
                  <a:pt x="2247299" y="217002"/>
                  <a:pt x="2718125" y="739290"/>
                  <a:pt x="2718125" y="739290"/>
                </a:cubicBez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ext Box 40"/>
          <p:cNvSpPr txBox="1">
            <a:spLocks noChangeArrowheads="1"/>
          </p:cNvSpPr>
          <p:nvPr/>
        </p:nvSpPr>
        <p:spPr bwMode="auto">
          <a:xfrm>
            <a:off x="2310295" y="3063733"/>
            <a:ext cx="1296987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>
              <a:spcBef>
                <a:spcPct val="50000"/>
              </a:spcBef>
            </a:pPr>
            <a:r>
              <a:rPr lang="en-US" sz="1800" dirty="0" smtClean="0"/>
              <a:t>E(Y/X=x</a:t>
            </a:r>
            <a:r>
              <a:rPr lang="en-US" sz="1800" baseline="-25000" dirty="0" smtClean="0"/>
              <a:t>2</a:t>
            </a:r>
            <a:r>
              <a:rPr lang="en-US" sz="1800" dirty="0" smtClean="0"/>
              <a:t>)</a:t>
            </a:r>
            <a:endParaRPr lang="en-US" sz="1800" dirty="0"/>
          </a:p>
        </p:txBody>
      </p:sp>
      <p:sp>
        <p:nvSpPr>
          <p:cNvPr id="16" name="Text Box 40"/>
          <p:cNvSpPr txBox="1">
            <a:spLocks noChangeArrowheads="1"/>
          </p:cNvSpPr>
          <p:nvPr/>
        </p:nvSpPr>
        <p:spPr bwMode="auto">
          <a:xfrm>
            <a:off x="2308385" y="3394183"/>
            <a:ext cx="1296987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>
              <a:spcBef>
                <a:spcPct val="50000"/>
              </a:spcBef>
            </a:pPr>
            <a:r>
              <a:rPr lang="en-US" sz="1800" dirty="0" smtClean="0"/>
              <a:t>E(Y/X=x</a:t>
            </a:r>
            <a:r>
              <a:rPr lang="en-US" sz="1800" baseline="-25000" dirty="0" smtClean="0"/>
              <a:t>1</a:t>
            </a:r>
            <a:r>
              <a:rPr lang="en-US" sz="1800" dirty="0" smtClean="0"/>
              <a:t>)</a:t>
            </a:r>
            <a:endParaRPr lang="en-US" sz="1800" dirty="0"/>
          </a:p>
        </p:txBody>
      </p:sp>
      <p:sp>
        <p:nvSpPr>
          <p:cNvPr id="17" name="Text Box 40"/>
          <p:cNvSpPr txBox="1">
            <a:spLocks noChangeArrowheads="1"/>
          </p:cNvSpPr>
          <p:nvPr/>
        </p:nvSpPr>
        <p:spPr bwMode="auto">
          <a:xfrm>
            <a:off x="4949599" y="5120337"/>
            <a:ext cx="471818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>
              <a:spcBef>
                <a:spcPct val="50000"/>
              </a:spcBef>
            </a:pPr>
            <a:r>
              <a:rPr lang="en-US" sz="1800" dirty="0" smtClean="0"/>
              <a:t>x</a:t>
            </a:r>
            <a:r>
              <a:rPr lang="en-US" sz="1800" baseline="-25000" dirty="0" smtClean="0"/>
              <a:t>2</a:t>
            </a:r>
            <a:endParaRPr lang="en-US" sz="1800" dirty="0"/>
          </a:p>
        </p:txBody>
      </p:sp>
      <p:sp>
        <p:nvSpPr>
          <p:cNvPr id="18" name="Text Box 40"/>
          <p:cNvSpPr txBox="1">
            <a:spLocks noChangeArrowheads="1"/>
          </p:cNvSpPr>
          <p:nvPr/>
        </p:nvSpPr>
        <p:spPr bwMode="auto">
          <a:xfrm>
            <a:off x="4097924" y="5166477"/>
            <a:ext cx="471818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>
              <a:spcBef>
                <a:spcPct val="50000"/>
              </a:spcBef>
            </a:pPr>
            <a:r>
              <a:rPr lang="en-US" sz="1800" dirty="0" smtClean="0"/>
              <a:t>x</a:t>
            </a:r>
            <a:r>
              <a:rPr lang="en-US" sz="1800" baseline="-25000" dirty="0" smtClean="0"/>
              <a:t>1</a:t>
            </a:r>
            <a:endParaRPr lang="en-US" sz="1800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2AFB2F-7E8C-264A-977C-2DC7A98E2F89}" type="slidenum">
              <a:rPr lang="en-GB" smtClean="0"/>
              <a:t>5</a:t>
            </a:fld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18227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>
                <a:solidFill>
                  <a:schemeClr val="accent1"/>
                </a:solidFill>
              </a:rPr>
              <a:t>Linear regression </a:t>
            </a:r>
            <a:r>
              <a:rPr lang="en-GB" dirty="0" err="1" smtClean="0">
                <a:solidFill>
                  <a:schemeClr val="accent1"/>
                </a:solidFill>
              </a:rPr>
              <a:t>modeling</a:t>
            </a:r>
            <a:r>
              <a:rPr lang="en-GB" dirty="0" smtClean="0">
                <a:solidFill>
                  <a:schemeClr val="accent1"/>
                </a:solidFill>
              </a:rPr>
              <a:t> is not “symmetrical”</a:t>
            </a:r>
            <a:endParaRPr lang="en-GB" dirty="0">
              <a:solidFill>
                <a:schemeClr val="accent1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417639"/>
            <a:ext cx="8229600" cy="2819544"/>
          </a:xfrm>
        </p:spPr>
        <p:txBody>
          <a:bodyPr>
            <a:normAutofit/>
          </a:bodyPr>
          <a:lstStyle/>
          <a:p>
            <a:r>
              <a:rPr lang="en-GB" dirty="0" smtClean="0"/>
              <a:t>The coefficient of correlation between x and y is the same as that between y and x: symmetry</a:t>
            </a:r>
          </a:p>
          <a:p>
            <a:r>
              <a:rPr lang="en-GB" dirty="0" smtClean="0"/>
              <a:t>This is not true for the parameters of the linear regression model (the </a:t>
            </a:r>
            <a:r>
              <a:rPr lang="en-GB" i="1" dirty="0" smtClean="0"/>
              <a:t>betas</a:t>
            </a:r>
            <a:r>
              <a:rPr lang="en-GB" dirty="0" smtClean="0"/>
              <a:t> will generally differ)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dirty="0" smtClean="0"/>
              <a:t>                   (</a:t>
            </a:r>
            <a:r>
              <a:rPr lang="en-GB" dirty="0"/>
              <a:t>R</a:t>
            </a:r>
            <a:r>
              <a:rPr lang="en-GB" dirty="0" smtClean="0"/>
              <a:t>emember that:                                                  )</a:t>
            </a:r>
          </a:p>
          <a:p>
            <a:endParaRPr lang="en-GB" dirty="0"/>
          </a:p>
        </p:txBody>
      </p:sp>
      <p:graphicFrame>
        <p:nvGraphicFramePr>
          <p:cNvPr id="4" name="Objec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60003879"/>
              </p:ext>
            </p:extLst>
          </p:nvPr>
        </p:nvGraphicFramePr>
        <p:xfrm>
          <a:off x="4957338" y="3372467"/>
          <a:ext cx="2466014" cy="8110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7721" name="Équation" r:id="rId4" imgW="1333500" imgH="419100" progId="Equation.3">
                  <p:embed/>
                </p:oleObj>
              </mc:Choice>
              <mc:Fallback>
                <p:oleObj name="Équation" r:id="rId4" imgW="1333500" imgH="4191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57338" y="3372467"/>
                        <a:ext cx="2466014" cy="81105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/>
          <p:cNvSpPr/>
          <p:nvPr/>
        </p:nvSpPr>
        <p:spPr>
          <a:xfrm>
            <a:off x="300182" y="4444663"/>
            <a:ext cx="838661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/>
              <a:t>However, if one regresses Y over X (without other adjustment factors) </a:t>
            </a:r>
          </a:p>
          <a:p>
            <a:pPr algn="ctr"/>
            <a:r>
              <a:rPr lang="en-GB" sz="2400" dirty="0"/>
              <a:t>E(Y)=</a:t>
            </a:r>
            <a:r>
              <a:rPr lang="en-GB" sz="2400" dirty="0">
                <a:latin typeface="Symbol" charset="2"/>
                <a:cs typeface="Symbol" charset="2"/>
              </a:rPr>
              <a:t>a + </a:t>
            </a:r>
            <a:r>
              <a:rPr lang="en-GB" sz="2400" dirty="0" err="1">
                <a:latin typeface="Symbol" charset="2"/>
                <a:cs typeface="Symbol" charset="2"/>
              </a:rPr>
              <a:t>b</a:t>
            </a:r>
            <a:r>
              <a:rPr lang="en-GB" sz="2400" dirty="0" err="1"/>
              <a:t>X</a:t>
            </a:r>
            <a:endParaRPr lang="en-GB" sz="2400" dirty="0"/>
          </a:p>
          <a:p>
            <a:r>
              <a:rPr lang="en-GB" sz="2400" dirty="0"/>
              <a:t>and if there is an association (“small p value” for the parameter </a:t>
            </a:r>
            <a:r>
              <a:rPr lang="en-GB" sz="2400" dirty="0">
                <a:latin typeface="Symbol" charset="2"/>
                <a:cs typeface="Symbol" charset="2"/>
              </a:rPr>
              <a:t>b</a:t>
            </a:r>
            <a:r>
              <a:rPr lang="en-GB" sz="2400" dirty="0"/>
              <a:t>), then there will also be an association if one regresses X over Y</a:t>
            </a:r>
          </a:p>
          <a:p>
            <a:pPr algn="ctr"/>
            <a:r>
              <a:rPr lang="en-GB" sz="2400" dirty="0"/>
              <a:t>E(X)=</a:t>
            </a:r>
            <a:r>
              <a:rPr lang="en-GB" sz="2400" dirty="0">
                <a:latin typeface="Symbol" charset="2"/>
                <a:cs typeface="Symbol" charset="2"/>
              </a:rPr>
              <a:t>a’ + </a:t>
            </a:r>
            <a:r>
              <a:rPr lang="en-GB" sz="2400" dirty="0" err="1">
                <a:latin typeface="Symbol" charset="2"/>
                <a:cs typeface="Symbol" charset="2"/>
              </a:rPr>
              <a:t>b’</a:t>
            </a:r>
            <a:r>
              <a:rPr lang="en-GB" sz="2400" dirty="0" err="1"/>
              <a:t>Y</a:t>
            </a:r>
            <a:endParaRPr lang="en-GB" sz="2400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2AFB2F-7E8C-264A-977C-2DC7A98E2F89}" type="slidenum">
              <a:rPr lang="en-GB" smtClean="0"/>
              <a:t>50</a:t>
            </a:fld>
            <a:endParaRPr lang="en-GB"/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1830424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5615709" cy="1143000"/>
          </a:xfrm>
        </p:spPr>
        <p:txBody>
          <a:bodyPr/>
          <a:lstStyle/>
          <a:p>
            <a:r>
              <a:rPr lang="en-GB" dirty="0" smtClean="0">
                <a:solidFill>
                  <a:srgbClr val="4F81BD"/>
                </a:solidFill>
              </a:rPr>
              <a:t>A more complex one…</a:t>
            </a:r>
            <a:endParaRPr lang="en-GB" dirty="0">
              <a:solidFill>
                <a:srgbClr val="4F81BD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2066636"/>
            <a:ext cx="8229600" cy="958273"/>
          </a:xfrm>
        </p:spPr>
        <p:txBody>
          <a:bodyPr/>
          <a:lstStyle/>
          <a:p>
            <a:r>
              <a:rPr lang="en-GB" dirty="0" smtClean="0"/>
              <a:t>R</a:t>
            </a:r>
            <a:r>
              <a:rPr lang="en-GB" baseline="30000" dirty="0" smtClean="0"/>
              <a:t>2</a:t>
            </a:r>
            <a:r>
              <a:rPr lang="en-GB" dirty="0" smtClean="0"/>
              <a:t> is said to be </a:t>
            </a:r>
            <a:r>
              <a:rPr lang="en-GB" i="1" dirty="0" smtClean="0"/>
              <a:t>optimistic</a:t>
            </a:r>
          </a:p>
          <a:p>
            <a:endParaRPr lang="en-GB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0180" y="-12268"/>
            <a:ext cx="2883820" cy="292908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68739" y="3694884"/>
            <a:ext cx="82296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GB" sz="2400" dirty="0"/>
              <a:t>This means that if you fit a model and estimate R</a:t>
            </a:r>
            <a:r>
              <a:rPr lang="en-GB" sz="2400" baseline="30000" dirty="0"/>
              <a:t>2</a:t>
            </a:r>
            <a:r>
              <a:rPr lang="en-GB" sz="2400" dirty="0"/>
              <a:t>, the value you obtain will generally be higher than the value of R</a:t>
            </a:r>
            <a:r>
              <a:rPr lang="en-GB" sz="2400" baseline="30000" dirty="0"/>
              <a:t>2</a:t>
            </a:r>
            <a:r>
              <a:rPr lang="en-GB" sz="2400" dirty="0"/>
              <a:t> that you would obtain if you fitted the model to a new dataset.</a:t>
            </a:r>
          </a:p>
          <a:p>
            <a:pPr marL="342900" indent="-342900">
              <a:buFont typeface="Arial"/>
              <a:buChar char="•"/>
            </a:pPr>
            <a:endParaRPr lang="en-GB" sz="2400" dirty="0"/>
          </a:p>
          <a:p>
            <a:pPr marL="342900" indent="-342900">
              <a:buFont typeface="Arial"/>
              <a:buChar char="•"/>
            </a:pPr>
            <a:r>
              <a:rPr lang="en-GB" sz="2400" i="1" dirty="0">
                <a:solidFill>
                  <a:srgbClr val="FF6600"/>
                </a:solidFill>
              </a:rPr>
              <a:t>Solution: </a:t>
            </a:r>
            <a:r>
              <a:rPr lang="en-GB" sz="2400" dirty="0"/>
              <a:t>Estimate a cross-validation R</a:t>
            </a:r>
            <a:r>
              <a:rPr lang="en-GB" sz="2400" baseline="30000" dirty="0"/>
              <a:t>2 </a:t>
            </a:r>
            <a:r>
              <a:rPr lang="en-GB" sz="2400" dirty="0"/>
              <a:t> instead of the classical R</a:t>
            </a:r>
            <a:r>
              <a:rPr lang="en-GB" sz="2400" baseline="30000" dirty="0"/>
              <a:t>2</a:t>
            </a:r>
            <a:r>
              <a:rPr lang="en-GB" sz="2400" dirty="0"/>
              <a:t> (not detailed)</a:t>
            </a:r>
            <a:endParaRPr lang="en-GB" sz="2400" baseline="30000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2AFB2F-7E8C-264A-977C-2DC7A98E2F89}" type="slidenum">
              <a:rPr lang="en-GB" smtClean="0"/>
              <a:t>51</a:t>
            </a:fld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83604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30100"/>
            <a:ext cx="7772400" cy="550116"/>
          </a:xfrm>
        </p:spPr>
        <p:txBody>
          <a:bodyPr>
            <a:normAutofit fontScale="90000"/>
          </a:bodyPr>
          <a:lstStyle/>
          <a:p>
            <a:r>
              <a:rPr lang="fr-FR" sz="3200" dirty="0" err="1" smtClean="0">
                <a:solidFill>
                  <a:srgbClr val="4F81BD"/>
                </a:solidFill>
              </a:rPr>
              <a:t>What</a:t>
            </a:r>
            <a:r>
              <a:rPr lang="fr-FR" sz="3200" dirty="0" smtClean="0">
                <a:solidFill>
                  <a:srgbClr val="4F81BD"/>
                </a:solidFill>
              </a:rPr>
              <a:t> </a:t>
            </a:r>
            <a:r>
              <a:rPr lang="fr-FR" sz="3200" dirty="0" err="1" smtClean="0">
                <a:solidFill>
                  <a:srgbClr val="4F81BD"/>
                </a:solidFill>
              </a:rPr>
              <a:t>does</a:t>
            </a:r>
            <a:r>
              <a:rPr lang="fr-FR" sz="3200" dirty="0" smtClean="0">
                <a:solidFill>
                  <a:srgbClr val="4F81BD"/>
                </a:solidFill>
              </a:rPr>
              <a:t> </a:t>
            </a:r>
            <a:r>
              <a:rPr lang="fr-FR" sz="3200" i="1" dirty="0" err="1" smtClean="0">
                <a:solidFill>
                  <a:srgbClr val="4F81BD"/>
                </a:solidFill>
              </a:rPr>
              <a:t>linear</a:t>
            </a:r>
            <a:r>
              <a:rPr lang="fr-FR" sz="3200" dirty="0" smtClean="0">
                <a:solidFill>
                  <a:srgbClr val="4F81BD"/>
                </a:solidFill>
              </a:rPr>
              <a:t> </a:t>
            </a:r>
            <a:r>
              <a:rPr lang="fr-FR" sz="3200" dirty="0" err="1" smtClean="0">
                <a:solidFill>
                  <a:srgbClr val="4F81BD"/>
                </a:solidFill>
              </a:rPr>
              <a:t>mean</a:t>
            </a:r>
            <a:r>
              <a:rPr lang="fr-FR" sz="3200" dirty="0" smtClean="0">
                <a:solidFill>
                  <a:srgbClr val="4F81BD"/>
                </a:solidFill>
              </a:rPr>
              <a:t>?</a:t>
            </a:r>
            <a:endParaRPr lang="en-GB" sz="3200" dirty="0">
              <a:solidFill>
                <a:srgbClr val="4F81BD"/>
              </a:solidFill>
            </a:endParaRP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352924"/>
            <a:ext cx="7772400" cy="521249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smtClean="0"/>
              <a:t>The model</a:t>
            </a:r>
          </a:p>
          <a:p>
            <a:pPr marL="0" indent="0" algn="ctr">
              <a:buNone/>
            </a:pPr>
            <a:r>
              <a:rPr lang="en-GB" sz="2000" b="1" dirty="0" smtClean="0">
                <a:solidFill>
                  <a:schemeClr val="accent1"/>
                </a:solidFill>
                <a:cs typeface="Times New Roman" charset="0"/>
              </a:rPr>
              <a:t>E(Y/X=x) = </a:t>
            </a:r>
            <a:r>
              <a:rPr lang="en-GB" sz="2000" b="1" dirty="0" smtClean="0">
                <a:solidFill>
                  <a:schemeClr val="accent1"/>
                </a:solidFill>
                <a:latin typeface="Symbol" charset="0"/>
                <a:cs typeface="Times New Roman" charset="0"/>
              </a:rPr>
              <a:t>a</a:t>
            </a:r>
            <a:r>
              <a:rPr lang="en-GB" sz="2000" b="1" dirty="0" smtClean="0">
                <a:solidFill>
                  <a:schemeClr val="accent1"/>
                </a:solidFill>
                <a:cs typeface="Times New Roman" charset="0"/>
              </a:rPr>
              <a:t> + </a:t>
            </a:r>
            <a:r>
              <a:rPr lang="en-GB" sz="2000" b="1" dirty="0" smtClean="0">
                <a:solidFill>
                  <a:schemeClr val="accent1"/>
                </a:solidFill>
                <a:latin typeface="Symbol" charset="0"/>
                <a:cs typeface="Times New Roman" charset="0"/>
              </a:rPr>
              <a:t>b</a:t>
            </a:r>
            <a:r>
              <a:rPr lang="en-GB" sz="2000" b="1" baseline="-30000" dirty="0" smtClean="0">
                <a:solidFill>
                  <a:schemeClr val="accent1"/>
                </a:solidFill>
                <a:latin typeface="Symbol" charset="0"/>
                <a:cs typeface="Times New Roman" charset="0"/>
              </a:rPr>
              <a:t>1</a:t>
            </a:r>
            <a:r>
              <a:rPr lang="en-GB" sz="2000" b="1" dirty="0" smtClean="0">
                <a:solidFill>
                  <a:schemeClr val="accent1"/>
                </a:solidFill>
                <a:latin typeface="Symbol" charset="0"/>
                <a:cs typeface="Times New Roman" charset="0"/>
              </a:rPr>
              <a:t>.</a:t>
            </a:r>
            <a:r>
              <a:rPr lang="en-GB" sz="2000" b="1" dirty="0">
                <a:solidFill>
                  <a:schemeClr val="accent1"/>
                </a:solidFill>
                <a:cs typeface="Times New Roman" charset="0"/>
              </a:rPr>
              <a:t>X</a:t>
            </a:r>
            <a:r>
              <a:rPr lang="en-GB" sz="2000" b="1" baseline="-30000" dirty="0" smtClean="0">
                <a:solidFill>
                  <a:schemeClr val="accent1"/>
                </a:solidFill>
                <a:latin typeface="Symbol" charset="0"/>
                <a:cs typeface="Times New Roman" charset="0"/>
              </a:rPr>
              <a:t>1</a:t>
            </a:r>
            <a:r>
              <a:rPr lang="en-GB" sz="2000" b="1" dirty="0" smtClean="0">
                <a:solidFill>
                  <a:schemeClr val="accent1"/>
                </a:solidFill>
                <a:cs typeface="Times New Roman" charset="0"/>
              </a:rPr>
              <a:t> + </a:t>
            </a:r>
            <a:r>
              <a:rPr lang="en-GB" sz="2000" b="1" dirty="0" smtClean="0">
                <a:solidFill>
                  <a:schemeClr val="accent1"/>
                </a:solidFill>
                <a:latin typeface="Symbol" charset="0"/>
                <a:cs typeface="Times New Roman" charset="0"/>
              </a:rPr>
              <a:t>b</a:t>
            </a:r>
            <a:r>
              <a:rPr lang="en-GB" sz="2000" b="1" baseline="-30000" dirty="0" smtClean="0">
                <a:solidFill>
                  <a:schemeClr val="accent1"/>
                </a:solidFill>
                <a:latin typeface="Symbol" charset="0"/>
                <a:cs typeface="Times New Roman" charset="0"/>
              </a:rPr>
              <a:t>2</a:t>
            </a:r>
            <a:r>
              <a:rPr lang="en-GB" sz="2000" b="1" dirty="0" smtClean="0">
                <a:solidFill>
                  <a:schemeClr val="accent1"/>
                </a:solidFill>
                <a:latin typeface="Symbol" charset="0"/>
                <a:cs typeface="Times New Roman" charset="0"/>
              </a:rPr>
              <a:t>.</a:t>
            </a:r>
            <a:r>
              <a:rPr lang="en-GB" sz="2000" b="1" dirty="0">
                <a:solidFill>
                  <a:schemeClr val="accent1"/>
                </a:solidFill>
                <a:cs typeface="Times New Roman" charset="0"/>
              </a:rPr>
              <a:t>X</a:t>
            </a:r>
            <a:r>
              <a:rPr lang="en-GB" sz="2000" b="1" baseline="-30000" dirty="0" smtClean="0">
                <a:solidFill>
                  <a:schemeClr val="accent1"/>
                </a:solidFill>
                <a:latin typeface="Symbol" charset="0"/>
                <a:cs typeface="Times New Roman" charset="0"/>
              </a:rPr>
              <a:t>2</a:t>
            </a:r>
            <a:r>
              <a:rPr lang="en-GB" sz="2000" b="1" dirty="0" smtClean="0">
                <a:solidFill>
                  <a:schemeClr val="accent1"/>
                </a:solidFill>
                <a:cs typeface="Times New Roman" charset="0"/>
              </a:rPr>
              <a:t> + </a:t>
            </a:r>
            <a:r>
              <a:rPr lang="en-GB" sz="2000" b="1" dirty="0" smtClean="0">
                <a:solidFill>
                  <a:schemeClr val="accent1"/>
                </a:solidFill>
                <a:latin typeface="Symbol" charset="0"/>
                <a:cs typeface="Times New Roman" charset="0"/>
              </a:rPr>
              <a:t>b</a:t>
            </a:r>
            <a:r>
              <a:rPr lang="en-GB" sz="2000" b="1" baseline="-30000" dirty="0" smtClean="0">
                <a:solidFill>
                  <a:schemeClr val="accent1"/>
                </a:solidFill>
                <a:latin typeface="Symbol" charset="0"/>
                <a:cs typeface="Times New Roman" charset="0"/>
              </a:rPr>
              <a:t>3</a:t>
            </a:r>
            <a:r>
              <a:rPr lang="en-GB" sz="2000" b="1" dirty="0" smtClean="0">
                <a:solidFill>
                  <a:schemeClr val="accent1"/>
                </a:solidFill>
                <a:latin typeface="Symbol" charset="0"/>
                <a:cs typeface="Times New Roman" charset="0"/>
              </a:rPr>
              <a:t>.</a:t>
            </a:r>
            <a:r>
              <a:rPr lang="en-GB" sz="2000" b="1" dirty="0">
                <a:solidFill>
                  <a:schemeClr val="accent1"/>
                </a:solidFill>
                <a:cs typeface="Times New Roman" charset="0"/>
              </a:rPr>
              <a:t>X</a:t>
            </a:r>
            <a:r>
              <a:rPr lang="en-GB" sz="2000" b="1" baseline="-30000" dirty="0" smtClean="0">
                <a:solidFill>
                  <a:schemeClr val="accent1"/>
                </a:solidFill>
                <a:latin typeface="Symbol" charset="0"/>
                <a:cs typeface="Times New Roman" charset="0"/>
              </a:rPr>
              <a:t>3</a:t>
            </a:r>
            <a:endParaRPr lang="en-GB" sz="2000" dirty="0" smtClean="0">
              <a:solidFill>
                <a:schemeClr val="accent1"/>
              </a:solidFill>
              <a:cs typeface="Times New Roman" charset="0"/>
            </a:endParaRPr>
          </a:p>
          <a:p>
            <a:pPr marL="0" indent="0">
              <a:buNone/>
            </a:pPr>
            <a:r>
              <a:rPr lang="en-GB" sz="2000" dirty="0" smtClean="0"/>
              <a:t>is called a linear model because the right-hand term is a </a:t>
            </a:r>
            <a:r>
              <a:rPr lang="en-GB" sz="2000" i="1" dirty="0" smtClean="0"/>
              <a:t>linear</a:t>
            </a:r>
            <a:r>
              <a:rPr lang="en-GB" sz="2000" dirty="0" smtClean="0"/>
              <a:t> combination of parameters (</a:t>
            </a:r>
            <a:r>
              <a:rPr lang="en-GB" sz="2000" dirty="0" smtClean="0">
                <a:latin typeface="Symbol" charset="0"/>
              </a:rPr>
              <a:t>a</a:t>
            </a:r>
            <a:r>
              <a:rPr lang="en-GB" sz="2000" dirty="0" smtClean="0"/>
              <a:t>, </a:t>
            </a:r>
            <a:r>
              <a:rPr lang="en-GB" sz="2000" dirty="0" smtClean="0">
                <a:latin typeface="Symbol" charset="0"/>
              </a:rPr>
              <a:t>b</a:t>
            </a:r>
            <a:r>
              <a:rPr lang="en-GB" sz="2000" baseline="-25000" dirty="0" smtClean="0"/>
              <a:t>1</a:t>
            </a:r>
            <a:r>
              <a:rPr lang="en-GB" sz="2000" dirty="0" smtClean="0"/>
              <a:t>, </a:t>
            </a:r>
            <a:r>
              <a:rPr lang="en-GB" sz="2000" dirty="0" smtClean="0">
                <a:latin typeface="Symbol" charset="0"/>
              </a:rPr>
              <a:t>b</a:t>
            </a:r>
            <a:r>
              <a:rPr lang="en-GB" sz="2000" baseline="-25000" dirty="0" smtClean="0"/>
              <a:t>2</a:t>
            </a:r>
            <a:r>
              <a:rPr lang="en-GB" sz="2000" dirty="0" smtClean="0"/>
              <a:t>, </a:t>
            </a:r>
            <a:r>
              <a:rPr lang="en-GB" sz="2000" dirty="0" smtClean="0">
                <a:latin typeface="Symbol" charset="0"/>
              </a:rPr>
              <a:t>b</a:t>
            </a:r>
            <a:r>
              <a:rPr lang="en-GB" sz="2000" baseline="-25000" dirty="0" smtClean="0"/>
              <a:t>3</a:t>
            </a:r>
            <a:r>
              <a:rPr lang="en-GB" sz="2000" dirty="0" smtClean="0"/>
              <a:t>)</a:t>
            </a:r>
          </a:p>
          <a:p>
            <a:pPr marL="0" indent="0">
              <a:buNone/>
            </a:pPr>
            <a:r>
              <a:rPr lang="en-GB" sz="2000" dirty="0" smtClean="0"/>
              <a:t>				(there is no term like </a:t>
            </a:r>
            <a:r>
              <a:rPr lang="en-GB" sz="2000" b="1" dirty="0" smtClean="0">
                <a:latin typeface="Symbol" charset="0"/>
              </a:rPr>
              <a:t>b</a:t>
            </a:r>
            <a:r>
              <a:rPr lang="en-GB" sz="2000" b="1" baseline="-25000" dirty="0" smtClean="0"/>
              <a:t>1</a:t>
            </a:r>
            <a:r>
              <a:rPr lang="en-GB" sz="2000" dirty="0" smtClean="0"/>
              <a:t>x </a:t>
            </a:r>
            <a:r>
              <a:rPr lang="en-GB" sz="2000" b="1" dirty="0" smtClean="0">
                <a:latin typeface="Symbol" charset="0"/>
              </a:rPr>
              <a:t>b</a:t>
            </a:r>
            <a:r>
              <a:rPr lang="en-GB" sz="2000" b="1" baseline="-25000" dirty="0" smtClean="0"/>
              <a:t>2</a:t>
            </a:r>
            <a:r>
              <a:rPr lang="en-GB" sz="2000" dirty="0" smtClean="0"/>
              <a:t> x X</a:t>
            </a:r>
            <a:r>
              <a:rPr lang="en-GB" sz="2000" baseline="-25000" dirty="0" smtClean="0"/>
              <a:t>1</a:t>
            </a:r>
            <a:r>
              <a:rPr lang="en-GB" sz="2000" dirty="0" smtClean="0"/>
              <a:t>)</a:t>
            </a:r>
          </a:p>
          <a:p>
            <a:pPr marL="0" indent="0">
              <a:buNone/>
            </a:pPr>
            <a:endParaRPr lang="en-GB" sz="2000" dirty="0" smtClean="0"/>
          </a:p>
          <a:p>
            <a:pPr marL="0" indent="0">
              <a:buNone/>
            </a:pPr>
            <a:r>
              <a:rPr lang="en-GB" sz="2000" dirty="0" smtClean="0"/>
              <a:t>However, the right hand expression needs not be a linear combination of variables X</a:t>
            </a:r>
            <a:r>
              <a:rPr lang="en-GB" sz="2000" baseline="-25000" dirty="0" smtClean="0"/>
              <a:t>1</a:t>
            </a:r>
            <a:r>
              <a:rPr lang="en-GB" sz="2000" dirty="0" smtClean="0"/>
              <a:t>, X</a:t>
            </a:r>
            <a:r>
              <a:rPr lang="en-GB" sz="2000" baseline="-25000" dirty="0" smtClean="0"/>
              <a:t>2</a:t>
            </a:r>
            <a:r>
              <a:rPr lang="en-GB" sz="2000" dirty="0" smtClean="0"/>
              <a:t> and X</a:t>
            </a:r>
            <a:r>
              <a:rPr lang="en-GB" sz="2000" baseline="-25000" dirty="0" smtClean="0"/>
              <a:t>3</a:t>
            </a:r>
            <a:r>
              <a:rPr lang="en-GB" sz="2000" dirty="0" smtClean="0"/>
              <a:t>.</a:t>
            </a:r>
          </a:p>
          <a:p>
            <a:endParaRPr lang="en-GB" sz="1800" dirty="0" smtClean="0"/>
          </a:p>
          <a:p>
            <a:pPr marL="0" indent="0">
              <a:buNone/>
            </a:pPr>
            <a:r>
              <a:rPr lang="en-GB" sz="1800" dirty="0" smtClean="0"/>
              <a:t>For example, the model</a:t>
            </a:r>
          </a:p>
          <a:p>
            <a:endParaRPr lang="en-GB" sz="2000" b="1" dirty="0" smtClean="0">
              <a:solidFill>
                <a:srgbClr val="0000FF"/>
              </a:solidFill>
              <a:cs typeface="Times New Roman" charset="0"/>
            </a:endParaRPr>
          </a:p>
          <a:p>
            <a:pPr marL="0" indent="0">
              <a:buNone/>
            </a:pPr>
            <a:endParaRPr lang="en-GB" sz="1800" dirty="0" smtClean="0"/>
          </a:p>
          <a:p>
            <a:pPr marL="0" indent="0">
              <a:buNone/>
            </a:pPr>
            <a:r>
              <a:rPr lang="en-GB" sz="1800" dirty="0" smtClean="0"/>
              <a:t>is also a linear regression model…</a:t>
            </a:r>
          </a:p>
          <a:p>
            <a:pPr marL="0" indent="0">
              <a:buNone/>
            </a:pPr>
            <a:r>
              <a:rPr lang="en-GB" sz="1800" dirty="0" smtClean="0"/>
              <a:t>(even if the right-hand term is not a linear function of X</a:t>
            </a:r>
            <a:r>
              <a:rPr lang="en-GB" sz="1800" baseline="-25000" dirty="0" smtClean="0"/>
              <a:t>1</a:t>
            </a:r>
            <a:r>
              <a:rPr lang="en-GB" sz="1800" dirty="0" smtClean="0"/>
              <a:t>)</a:t>
            </a:r>
          </a:p>
          <a:p>
            <a:endParaRPr lang="en-GB" sz="1800" dirty="0" smtClean="0"/>
          </a:p>
        </p:txBody>
      </p:sp>
      <p:graphicFrame>
        <p:nvGraphicFramePr>
          <p:cNvPr id="31748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40039323"/>
              </p:ext>
            </p:extLst>
          </p:nvPr>
        </p:nvGraphicFramePr>
        <p:xfrm>
          <a:off x="2144713" y="4993724"/>
          <a:ext cx="5643562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8745" name="Équation" r:id="rId4" imgW="2654280" imgH="253800" progId="Equation.3">
                  <p:embed/>
                </p:oleObj>
              </mc:Choice>
              <mc:Fallback>
                <p:oleObj name="Équation" r:id="rId4" imgW="2654280" imgH="253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44713" y="4993724"/>
                        <a:ext cx="5643562" cy="539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2AFB2F-7E8C-264A-977C-2DC7A98E2F89}" type="slidenum">
              <a:rPr lang="en-GB" smtClean="0"/>
              <a:t>52</a:t>
            </a:fld>
            <a:endParaRPr lang="en-GB"/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2223382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172480"/>
            <a:ext cx="8229600" cy="1417638"/>
          </a:xfr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GB" b="1" dirty="0" smtClean="0">
                <a:solidFill>
                  <a:schemeClr val="bg1"/>
                </a:solidFill>
              </a:rPr>
              <a:t>III. </a:t>
            </a:r>
            <a:r>
              <a:rPr lang="fr-FR" b="1" dirty="0" smtClean="0">
                <a:solidFill>
                  <a:schemeClr val="bg1"/>
                </a:solidFill>
                <a:cs typeface="Times New Roman" charset="0"/>
              </a:rPr>
              <a:t>More </a:t>
            </a:r>
            <a:r>
              <a:rPr lang="fr-FR" b="1" dirty="0" err="1" smtClean="0">
                <a:solidFill>
                  <a:schemeClr val="bg1"/>
                </a:solidFill>
                <a:cs typeface="Times New Roman" charset="0"/>
              </a:rPr>
              <a:t>covariates</a:t>
            </a:r>
            <a:r>
              <a:rPr lang="fr-FR" b="1" dirty="0" smtClean="0">
                <a:solidFill>
                  <a:schemeClr val="bg1"/>
                </a:solidFill>
                <a:cs typeface="Times New Roman" charset="0"/>
              </a:rPr>
              <a:t>: multiple </a:t>
            </a:r>
            <a:r>
              <a:rPr lang="fr-FR" b="1" dirty="0" err="1" smtClean="0">
                <a:solidFill>
                  <a:schemeClr val="bg1"/>
                </a:solidFill>
                <a:cs typeface="Times New Roman" charset="0"/>
              </a:rPr>
              <a:t>linear</a:t>
            </a:r>
            <a:r>
              <a:rPr lang="fr-FR" b="1" dirty="0" smtClean="0">
                <a:solidFill>
                  <a:schemeClr val="bg1"/>
                </a:solidFill>
                <a:cs typeface="Times New Roman" charset="0"/>
              </a:rPr>
              <a:t> </a:t>
            </a:r>
            <a:r>
              <a:rPr lang="fr-FR" b="1" dirty="0" err="1" smtClean="0">
                <a:solidFill>
                  <a:schemeClr val="bg1"/>
                </a:solidFill>
                <a:cs typeface="Times New Roman" charset="0"/>
              </a:rPr>
              <a:t>regression</a:t>
            </a:r>
            <a:endParaRPr lang="en-GB" b="1" dirty="0">
              <a:solidFill>
                <a:schemeClr val="bg1"/>
              </a:solidFill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1661" y="2730143"/>
            <a:ext cx="5692781" cy="3497832"/>
          </a:xfrm>
          <a:prstGeom prst="rect">
            <a:avLst/>
          </a:prstGeom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2AFB2F-7E8C-264A-977C-2DC7A98E2F89}" type="slidenum">
              <a:rPr lang="en-GB" smtClean="0"/>
              <a:t>53</a:t>
            </a:fld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05109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120520"/>
            <a:ext cx="7772400" cy="54615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000" dirty="0" smtClean="0">
                <a:cs typeface="Times New Roman" charset="0"/>
              </a:rPr>
              <a:t>We will now consider a linear regression models with 2 covariates:</a:t>
            </a:r>
          </a:p>
          <a:p>
            <a:pPr marL="0" indent="0">
              <a:buNone/>
            </a:pPr>
            <a:r>
              <a:rPr lang="en-GB" sz="2000" dirty="0" smtClean="0">
                <a:cs typeface="Times New Roman" charset="0"/>
              </a:rPr>
              <a:t> </a:t>
            </a:r>
          </a:p>
          <a:p>
            <a:pPr marL="0" indent="0" algn="ctr">
              <a:buNone/>
            </a:pPr>
            <a:r>
              <a:rPr lang="en-GB" sz="2800" b="1" dirty="0" smtClean="0">
                <a:solidFill>
                  <a:schemeClr val="accent1"/>
                </a:solidFill>
                <a:cs typeface="Times New Roman" charset="0"/>
              </a:rPr>
              <a:t>E(Y/X=x) = </a:t>
            </a:r>
            <a:r>
              <a:rPr lang="en-GB" sz="2800" b="1" dirty="0" smtClean="0">
                <a:solidFill>
                  <a:schemeClr val="accent1"/>
                </a:solidFill>
                <a:latin typeface="Symbol" charset="0"/>
                <a:cs typeface="Times New Roman" charset="0"/>
              </a:rPr>
              <a:t>a</a:t>
            </a:r>
            <a:r>
              <a:rPr lang="en-GB" sz="2800" b="1" dirty="0" smtClean="0">
                <a:solidFill>
                  <a:schemeClr val="accent1"/>
                </a:solidFill>
                <a:cs typeface="Times New Roman" charset="0"/>
              </a:rPr>
              <a:t> + </a:t>
            </a:r>
            <a:r>
              <a:rPr lang="en-GB" sz="2800" b="1" dirty="0" smtClean="0">
                <a:solidFill>
                  <a:schemeClr val="accent1"/>
                </a:solidFill>
                <a:latin typeface="Symbol" charset="0"/>
                <a:cs typeface="Times New Roman" charset="0"/>
              </a:rPr>
              <a:t>b</a:t>
            </a:r>
            <a:r>
              <a:rPr lang="en-GB" sz="2800" b="1" baseline="-30000" dirty="0" smtClean="0">
                <a:solidFill>
                  <a:schemeClr val="accent1"/>
                </a:solidFill>
                <a:latin typeface="Symbol" charset="0"/>
                <a:cs typeface="Times New Roman" charset="0"/>
              </a:rPr>
              <a:t>1</a:t>
            </a:r>
            <a:r>
              <a:rPr lang="en-GB" sz="2800" b="1" dirty="0" smtClean="0">
                <a:solidFill>
                  <a:schemeClr val="accent1"/>
                </a:solidFill>
                <a:latin typeface="Symbol" charset="0"/>
                <a:cs typeface="Times New Roman" charset="0"/>
              </a:rPr>
              <a:t>.</a:t>
            </a:r>
            <a:r>
              <a:rPr lang="en-GB" sz="2800" b="1" dirty="0">
                <a:solidFill>
                  <a:schemeClr val="accent1"/>
                </a:solidFill>
                <a:cs typeface="Times New Roman" charset="0"/>
              </a:rPr>
              <a:t>X</a:t>
            </a:r>
            <a:r>
              <a:rPr lang="en-GB" sz="2800" b="1" baseline="-30000" dirty="0" smtClean="0">
                <a:solidFill>
                  <a:schemeClr val="accent1"/>
                </a:solidFill>
                <a:latin typeface="Symbol" charset="0"/>
                <a:cs typeface="Times New Roman" charset="0"/>
              </a:rPr>
              <a:t>1</a:t>
            </a:r>
            <a:r>
              <a:rPr lang="en-GB" sz="2800" b="1" dirty="0" smtClean="0">
                <a:solidFill>
                  <a:schemeClr val="accent1"/>
                </a:solidFill>
                <a:cs typeface="Times New Roman" charset="0"/>
              </a:rPr>
              <a:t> + </a:t>
            </a:r>
            <a:r>
              <a:rPr lang="en-GB" sz="2800" b="1" dirty="0" smtClean="0">
                <a:solidFill>
                  <a:schemeClr val="accent1"/>
                </a:solidFill>
                <a:latin typeface="Symbol" charset="0"/>
                <a:cs typeface="Times New Roman" charset="0"/>
              </a:rPr>
              <a:t>b</a:t>
            </a:r>
            <a:r>
              <a:rPr lang="en-GB" sz="2800" b="1" baseline="-30000" dirty="0" smtClean="0">
                <a:solidFill>
                  <a:schemeClr val="accent1"/>
                </a:solidFill>
                <a:latin typeface="Symbol" charset="0"/>
                <a:cs typeface="Times New Roman" charset="0"/>
              </a:rPr>
              <a:t>2</a:t>
            </a:r>
            <a:r>
              <a:rPr lang="en-GB" sz="2800" b="1" dirty="0" smtClean="0">
                <a:solidFill>
                  <a:schemeClr val="accent1"/>
                </a:solidFill>
                <a:latin typeface="Symbol" charset="0"/>
                <a:cs typeface="Times New Roman" charset="0"/>
              </a:rPr>
              <a:t>.</a:t>
            </a:r>
            <a:r>
              <a:rPr lang="en-GB" sz="2800" b="1" dirty="0">
                <a:solidFill>
                  <a:schemeClr val="accent1"/>
                </a:solidFill>
                <a:cs typeface="Times New Roman" charset="0"/>
              </a:rPr>
              <a:t>X</a:t>
            </a:r>
            <a:r>
              <a:rPr lang="en-GB" sz="2800" b="1" baseline="-30000" dirty="0" smtClean="0">
                <a:solidFill>
                  <a:schemeClr val="accent1"/>
                </a:solidFill>
                <a:latin typeface="Symbol" charset="0"/>
                <a:cs typeface="Times New Roman" charset="0"/>
              </a:rPr>
              <a:t>2</a:t>
            </a:r>
            <a:r>
              <a:rPr lang="en-GB" sz="2800" b="1" dirty="0" smtClean="0">
                <a:solidFill>
                  <a:schemeClr val="accent1"/>
                </a:solidFill>
                <a:cs typeface="Times New Roman" charset="0"/>
              </a:rPr>
              <a:t> + </a:t>
            </a:r>
            <a:r>
              <a:rPr lang="en-GB" sz="2800" b="1" dirty="0" smtClean="0">
                <a:solidFill>
                  <a:schemeClr val="accent1"/>
                </a:solidFill>
                <a:latin typeface="Symbol" charset="0"/>
                <a:cs typeface="Times New Roman" charset="0"/>
              </a:rPr>
              <a:t>b</a:t>
            </a:r>
            <a:r>
              <a:rPr lang="en-GB" sz="2800" b="1" baseline="-30000" dirty="0" smtClean="0">
                <a:solidFill>
                  <a:schemeClr val="accent1"/>
                </a:solidFill>
                <a:latin typeface="Symbol" charset="0"/>
                <a:cs typeface="Times New Roman" charset="0"/>
              </a:rPr>
              <a:t>3</a:t>
            </a:r>
            <a:r>
              <a:rPr lang="en-GB" sz="2800" b="1" dirty="0" smtClean="0">
                <a:solidFill>
                  <a:schemeClr val="accent1"/>
                </a:solidFill>
                <a:latin typeface="Symbol" charset="0"/>
                <a:cs typeface="Times New Roman" charset="0"/>
              </a:rPr>
              <a:t>.</a:t>
            </a:r>
            <a:r>
              <a:rPr lang="en-GB" sz="2800" b="1" dirty="0">
                <a:solidFill>
                  <a:schemeClr val="accent1"/>
                </a:solidFill>
                <a:cs typeface="Times New Roman" charset="0"/>
              </a:rPr>
              <a:t>X</a:t>
            </a:r>
            <a:r>
              <a:rPr lang="en-GB" sz="2800" b="1" baseline="-30000" dirty="0" smtClean="0">
                <a:solidFill>
                  <a:schemeClr val="accent1"/>
                </a:solidFill>
                <a:latin typeface="Symbol" charset="0"/>
                <a:cs typeface="Times New Roman" charset="0"/>
              </a:rPr>
              <a:t>3</a:t>
            </a:r>
            <a:endParaRPr lang="en-GB" sz="2800" dirty="0" smtClean="0">
              <a:solidFill>
                <a:schemeClr val="accent1"/>
              </a:solidFill>
              <a:cs typeface="Times New Roman" charset="0"/>
            </a:endParaRPr>
          </a:p>
          <a:p>
            <a:pPr marL="0" indent="0" algn="ctr">
              <a:buNone/>
            </a:pPr>
            <a:r>
              <a:rPr lang="en-GB" sz="2000" dirty="0" smtClean="0">
                <a:cs typeface="Times New Roman" charset="0"/>
              </a:rPr>
              <a:t> </a:t>
            </a:r>
          </a:p>
          <a:p>
            <a:pPr marL="0" indent="0">
              <a:buNone/>
            </a:pPr>
            <a:r>
              <a:rPr lang="en-GB" sz="2000" dirty="0" smtClean="0">
                <a:cs typeface="Times New Roman" charset="0"/>
              </a:rPr>
              <a:t>What we have said before regarding the estimation of parameters still holds.</a:t>
            </a:r>
          </a:p>
          <a:p>
            <a:pPr marL="0" indent="0">
              <a:buNone/>
            </a:pPr>
            <a:endParaRPr lang="en-GB" sz="2000" i="1" dirty="0" smtClean="0">
              <a:cs typeface="Times New Roman" charset="0"/>
            </a:endParaRPr>
          </a:p>
          <a:p>
            <a:pPr marL="0" indent="0">
              <a:buNone/>
            </a:pPr>
            <a:endParaRPr lang="en-GB" sz="2000" i="1" dirty="0" smtClean="0">
              <a:cs typeface="Times New Roman" charset="0"/>
            </a:endParaRPr>
          </a:p>
          <a:p>
            <a:pPr marL="0" indent="0">
              <a:buNone/>
            </a:pPr>
            <a:r>
              <a:rPr lang="en-GB" sz="2000" i="1" dirty="0" smtClean="0">
                <a:cs typeface="Times New Roman" charset="0"/>
              </a:rPr>
              <a:t>Regarding the parameters’ interpretation:</a:t>
            </a:r>
          </a:p>
          <a:p>
            <a:pPr marL="0" indent="0">
              <a:buNone/>
            </a:pPr>
            <a:r>
              <a:rPr lang="en-GB" sz="2000" dirty="0" smtClean="0">
                <a:latin typeface="Symbol" charset="2"/>
                <a:cs typeface="Symbol" charset="2"/>
              </a:rPr>
              <a:t>a</a:t>
            </a:r>
            <a:r>
              <a:rPr lang="en-GB" sz="2000" dirty="0" smtClean="0">
                <a:cs typeface="Times New Roman" charset="0"/>
              </a:rPr>
              <a:t> is now the predicted value of Y for subjects with X</a:t>
            </a:r>
            <a:r>
              <a:rPr lang="en-GB" sz="2000" baseline="-25000" dirty="0" smtClean="0">
                <a:cs typeface="Times New Roman" charset="0"/>
              </a:rPr>
              <a:t>1</a:t>
            </a:r>
            <a:r>
              <a:rPr lang="en-GB" sz="2000" dirty="0" smtClean="0">
                <a:cs typeface="Times New Roman" charset="0"/>
              </a:rPr>
              <a:t>=0 and X</a:t>
            </a:r>
            <a:r>
              <a:rPr lang="en-GB" sz="2000" baseline="-25000" dirty="0" smtClean="0">
                <a:cs typeface="Times New Roman" charset="0"/>
              </a:rPr>
              <a:t>2</a:t>
            </a:r>
            <a:r>
              <a:rPr lang="en-GB" sz="2000" dirty="0" smtClean="0">
                <a:cs typeface="Times New Roman" charset="0"/>
              </a:rPr>
              <a:t>=0 and X</a:t>
            </a:r>
            <a:r>
              <a:rPr lang="en-GB" sz="2000" baseline="-25000" dirty="0" smtClean="0">
                <a:cs typeface="Times New Roman" charset="0"/>
              </a:rPr>
              <a:t>3</a:t>
            </a:r>
            <a:r>
              <a:rPr lang="en-GB" sz="2000" dirty="0" smtClean="0">
                <a:cs typeface="Times New Roman" charset="0"/>
              </a:rPr>
              <a:t>=0</a:t>
            </a:r>
          </a:p>
          <a:p>
            <a:pPr marL="0" indent="0">
              <a:buNone/>
            </a:pPr>
            <a:r>
              <a:rPr lang="en-GB" sz="2000" dirty="0" smtClean="0">
                <a:cs typeface="Times New Roman" charset="0"/>
              </a:rPr>
              <a:t> </a:t>
            </a:r>
          </a:p>
          <a:p>
            <a:pPr marL="0" indent="0">
              <a:buNone/>
            </a:pPr>
            <a:endParaRPr lang="en-GB" sz="2000" dirty="0" smtClean="0">
              <a:solidFill>
                <a:schemeClr val="accent2"/>
              </a:solidFill>
              <a:cs typeface="Times New Roman" charset="0"/>
            </a:endParaRPr>
          </a:p>
          <a:p>
            <a:pPr marL="0" indent="0" algn="ctr">
              <a:buNone/>
            </a:pPr>
            <a:r>
              <a:rPr lang="en-GB" sz="2400" i="1" dirty="0" smtClean="0">
                <a:solidFill>
                  <a:schemeClr val="accent6"/>
                </a:solidFill>
                <a:cs typeface="Times New Roman" charset="0"/>
              </a:rPr>
              <a:t>What is the interpretation of </a:t>
            </a:r>
            <a:r>
              <a:rPr lang="en-GB" sz="2400" b="1" i="1" dirty="0" smtClean="0">
                <a:solidFill>
                  <a:schemeClr val="accent6"/>
                </a:solidFill>
                <a:latin typeface="Symbol" charset="0"/>
                <a:cs typeface="Times New Roman" charset="0"/>
              </a:rPr>
              <a:t>b</a:t>
            </a:r>
            <a:r>
              <a:rPr lang="en-GB" sz="2400" b="1" i="1" baseline="-30000" dirty="0" smtClean="0">
                <a:solidFill>
                  <a:schemeClr val="accent6"/>
                </a:solidFill>
                <a:cs typeface="Times New Roman" charset="0"/>
              </a:rPr>
              <a:t>1</a:t>
            </a:r>
            <a:r>
              <a:rPr lang="en-GB" sz="2400" i="1" dirty="0" smtClean="0">
                <a:solidFill>
                  <a:schemeClr val="accent6"/>
                </a:solidFill>
                <a:cs typeface="Times New Roman" charset="0"/>
              </a:rPr>
              <a:t>?</a:t>
            </a:r>
            <a:endParaRPr lang="en-GB" sz="2400" dirty="0" smtClean="0">
              <a:solidFill>
                <a:schemeClr val="accent6"/>
              </a:solidFill>
              <a:cs typeface="Times New Roman" charset="0"/>
            </a:endParaRPr>
          </a:p>
          <a:p>
            <a:endParaRPr lang="en-GB" sz="2000" dirty="0">
              <a:solidFill>
                <a:schemeClr val="accent2"/>
              </a:solidFill>
            </a:endParaRP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2AFB2F-7E8C-264A-977C-2DC7A98E2F89}" type="slidenum">
              <a:rPr lang="en-GB" smtClean="0"/>
              <a:t>54</a:t>
            </a:fld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12803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ChangeArrowheads="1"/>
          </p:cNvSpPr>
          <p:nvPr>
            <p:ph type="title"/>
          </p:nvPr>
        </p:nvSpPr>
        <p:spPr>
          <a:xfrm>
            <a:off x="-1" y="0"/>
            <a:ext cx="8920593" cy="1143000"/>
          </a:xfrm>
        </p:spPr>
        <p:txBody>
          <a:bodyPr/>
          <a:lstStyle/>
          <a:p>
            <a:pPr algn="l"/>
            <a:r>
              <a:rPr lang="en-US" sz="3200" i="1" dirty="0" smtClean="0">
                <a:solidFill>
                  <a:srgbClr val="008000"/>
                </a:solidFill>
                <a:latin typeface="Corbel"/>
                <a:cs typeface="Corbel"/>
              </a:rPr>
              <a:t>Example:</a:t>
            </a:r>
            <a:r>
              <a:rPr lang="en-US" sz="3200" dirty="0" smtClean="0">
                <a:solidFill>
                  <a:srgbClr val="008000"/>
                </a:solidFill>
                <a:latin typeface="Corbel"/>
                <a:cs typeface="Corbel"/>
              </a:rPr>
              <a:t> </a:t>
            </a:r>
            <a:r>
              <a:rPr lang="en-US" sz="2400" dirty="0" smtClean="0">
                <a:solidFill>
                  <a:srgbClr val="008000"/>
                </a:solidFill>
                <a:latin typeface="Corbel"/>
                <a:cs typeface="Corbel"/>
              </a:rPr>
              <a:t>In utero exposure to </a:t>
            </a:r>
            <a:r>
              <a:rPr lang="en-US" sz="2400" dirty="0">
                <a:solidFill>
                  <a:srgbClr val="008000"/>
                </a:solidFill>
                <a:latin typeface="Corbel"/>
                <a:cs typeface="Corbel"/>
              </a:rPr>
              <a:t>DDE </a:t>
            </a:r>
            <a:r>
              <a:rPr lang="en-US" sz="2400" dirty="0" smtClean="0">
                <a:solidFill>
                  <a:srgbClr val="008000"/>
                </a:solidFill>
                <a:latin typeface="Corbel"/>
                <a:cs typeface="Corbel"/>
              </a:rPr>
              <a:t>and </a:t>
            </a:r>
            <a:r>
              <a:rPr lang="en-US" sz="2400" dirty="0">
                <a:solidFill>
                  <a:srgbClr val="008000"/>
                </a:solidFill>
                <a:latin typeface="Corbel"/>
                <a:cs typeface="Corbel"/>
              </a:rPr>
              <a:t>PCB </a:t>
            </a:r>
            <a:r>
              <a:rPr lang="en-US" sz="2400" dirty="0" smtClean="0">
                <a:solidFill>
                  <a:srgbClr val="008000"/>
                </a:solidFill>
                <a:latin typeface="Corbel"/>
                <a:cs typeface="Corbel"/>
              </a:rPr>
              <a:t>and age at menarche</a:t>
            </a:r>
            <a:endParaRPr lang="en-US" sz="2400" dirty="0">
              <a:solidFill>
                <a:srgbClr val="008000"/>
              </a:solidFill>
              <a:latin typeface="Corbel"/>
              <a:cs typeface="Corbel"/>
            </a:endParaRPr>
          </a:p>
        </p:txBody>
      </p:sp>
      <p:pic>
        <p:nvPicPr>
          <p:cNvPr id="8806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2863" y="1219200"/>
            <a:ext cx="4679950" cy="4946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88070" name="Text Box 6"/>
          <p:cNvSpPr txBox="1">
            <a:spLocks noChangeArrowheads="1"/>
          </p:cNvSpPr>
          <p:nvPr/>
        </p:nvSpPr>
        <p:spPr bwMode="auto">
          <a:xfrm>
            <a:off x="4894263" y="6521450"/>
            <a:ext cx="4249737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1600" dirty="0">
                <a:latin typeface="Corbel"/>
                <a:cs typeface="Corbel"/>
              </a:rPr>
              <a:t>(</a:t>
            </a:r>
            <a:r>
              <a:rPr lang="en-US" sz="1600" dirty="0" err="1">
                <a:latin typeface="Corbel"/>
                <a:cs typeface="Corbel"/>
              </a:rPr>
              <a:t>Vasiliu</a:t>
            </a:r>
            <a:r>
              <a:rPr lang="en-US" sz="1600" dirty="0">
                <a:latin typeface="Corbel"/>
                <a:cs typeface="Corbel"/>
              </a:rPr>
              <a:t>, </a:t>
            </a:r>
            <a:r>
              <a:rPr lang="en-US" sz="1600" i="1" dirty="0">
                <a:latin typeface="Corbel"/>
                <a:cs typeface="Corbel"/>
              </a:rPr>
              <a:t>Human </a:t>
            </a:r>
            <a:r>
              <a:rPr lang="en-US" sz="1600" i="1" dirty="0" err="1">
                <a:latin typeface="Corbel"/>
                <a:cs typeface="Corbel"/>
              </a:rPr>
              <a:t>Reprod</a:t>
            </a:r>
            <a:r>
              <a:rPr lang="en-US" sz="1600" dirty="0">
                <a:latin typeface="Corbel"/>
                <a:cs typeface="Corbel"/>
              </a:rPr>
              <a:t>, 2004)</a:t>
            </a:r>
          </a:p>
        </p:txBody>
      </p:sp>
      <p:sp>
        <p:nvSpPr>
          <p:cNvPr id="88071" name="Text Box 7"/>
          <p:cNvSpPr txBox="1">
            <a:spLocks noChangeArrowheads="1"/>
          </p:cNvSpPr>
          <p:nvPr/>
        </p:nvSpPr>
        <p:spPr bwMode="auto">
          <a:xfrm>
            <a:off x="250825" y="2060575"/>
            <a:ext cx="338455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b="1" dirty="0" smtClean="0">
                <a:latin typeface="Arial" charset="0"/>
              </a:rPr>
              <a:t>DDE:</a:t>
            </a:r>
            <a:r>
              <a:rPr lang="en-US" sz="1600" dirty="0" smtClean="0">
                <a:latin typeface="Arial" charset="0"/>
              </a:rPr>
              <a:t> </a:t>
            </a:r>
            <a:r>
              <a:rPr lang="en-US" sz="1600" dirty="0" err="1">
                <a:latin typeface="Arial" charset="0"/>
              </a:rPr>
              <a:t>dichlorodiphenyl-dichloroethylene</a:t>
            </a:r>
            <a:r>
              <a:rPr lang="en-US" sz="1600" dirty="0">
                <a:latin typeface="Arial" charset="0"/>
              </a:rPr>
              <a:t> </a:t>
            </a:r>
            <a:r>
              <a:rPr lang="en-US" sz="1600" dirty="0" smtClean="0">
                <a:latin typeface="Arial" charset="0"/>
              </a:rPr>
              <a:t>(metabolite of pesticide </a:t>
            </a:r>
            <a:r>
              <a:rPr lang="en-US" sz="1600" dirty="0">
                <a:latin typeface="Arial" charset="0"/>
              </a:rPr>
              <a:t>DDT).</a:t>
            </a:r>
          </a:p>
          <a:p>
            <a:pPr>
              <a:spcBef>
                <a:spcPct val="50000"/>
              </a:spcBef>
            </a:pPr>
            <a:r>
              <a:rPr lang="en-US" sz="1600" b="1" dirty="0" smtClean="0">
                <a:latin typeface="Arial" charset="0"/>
              </a:rPr>
              <a:t>PCB:</a:t>
            </a:r>
            <a:r>
              <a:rPr lang="en-US" sz="1600" dirty="0" smtClean="0">
                <a:latin typeface="Arial" charset="0"/>
              </a:rPr>
              <a:t> Polychlorinated biphenyls.</a:t>
            </a:r>
            <a:endParaRPr lang="en-US" sz="1600" dirty="0">
              <a:latin typeface="Arial" charset="0"/>
            </a:endParaRP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2AFB2F-7E8C-264A-977C-2DC7A98E2F89}" type="slidenum">
              <a:rPr lang="en-GB" smtClean="0"/>
              <a:t>55</a:t>
            </a:fld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43050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2"/>
          <p:cNvSpPr>
            <a:spLocks noGrp="1" noChangeArrowheads="1"/>
          </p:cNvSpPr>
          <p:nvPr>
            <p:ph type="title"/>
          </p:nvPr>
        </p:nvSpPr>
        <p:spPr>
          <a:xfrm>
            <a:off x="199885" y="9033"/>
            <a:ext cx="8229600" cy="854183"/>
          </a:xfrm>
        </p:spPr>
        <p:txBody>
          <a:bodyPr>
            <a:normAutofit fontScale="90000"/>
          </a:bodyPr>
          <a:lstStyle/>
          <a:p>
            <a:pPr algn="l"/>
            <a:r>
              <a:rPr lang="fr-FR" sz="2800" dirty="0" err="1" smtClean="0">
                <a:solidFill>
                  <a:srgbClr val="4F81BD"/>
                </a:solidFill>
                <a:latin typeface="Arial" charset="0"/>
              </a:rPr>
              <a:t>Interpreting</a:t>
            </a:r>
            <a:r>
              <a:rPr lang="fr-FR" sz="2800" dirty="0" smtClean="0">
                <a:solidFill>
                  <a:srgbClr val="4F81BD"/>
                </a:solidFill>
                <a:latin typeface="Arial" charset="0"/>
              </a:rPr>
              <a:t> </a:t>
            </a:r>
            <a:r>
              <a:rPr lang="fr-FR" sz="2800" b="1" dirty="0" smtClean="0">
                <a:solidFill>
                  <a:srgbClr val="4F81BD"/>
                </a:solidFill>
                <a:latin typeface="Symbol" charset="0"/>
              </a:rPr>
              <a:t>b</a:t>
            </a:r>
            <a:r>
              <a:rPr lang="fr-FR" sz="2800" b="1" baseline="-25000" dirty="0" smtClean="0">
                <a:solidFill>
                  <a:srgbClr val="4F81BD"/>
                </a:solidFill>
                <a:latin typeface="Arial" charset="0"/>
              </a:rPr>
              <a:t>1</a:t>
            </a:r>
            <a:r>
              <a:rPr lang="fr-FR" sz="2800" dirty="0" smtClean="0">
                <a:solidFill>
                  <a:srgbClr val="4F81BD"/>
                </a:solidFill>
                <a:latin typeface="Arial" charset="0"/>
              </a:rPr>
              <a:t> in the </a:t>
            </a:r>
            <a:r>
              <a:rPr lang="fr-FR" sz="2800" dirty="0" err="1" smtClean="0">
                <a:solidFill>
                  <a:srgbClr val="4F81BD"/>
                </a:solidFill>
                <a:latin typeface="Arial" charset="0"/>
              </a:rPr>
              <a:t>presence</a:t>
            </a:r>
            <a:r>
              <a:rPr lang="fr-FR" sz="2800" dirty="0" smtClean="0">
                <a:solidFill>
                  <a:srgbClr val="4F81BD"/>
                </a:solidFill>
                <a:latin typeface="Arial" charset="0"/>
              </a:rPr>
              <a:t> of </a:t>
            </a:r>
            <a:r>
              <a:rPr lang="fr-FR" sz="2800" dirty="0" err="1" smtClean="0">
                <a:solidFill>
                  <a:srgbClr val="4F81BD"/>
                </a:solidFill>
                <a:latin typeface="Arial" charset="0"/>
              </a:rPr>
              <a:t>several</a:t>
            </a:r>
            <a:r>
              <a:rPr lang="fr-FR" sz="2800" dirty="0" smtClean="0">
                <a:solidFill>
                  <a:srgbClr val="4F81BD"/>
                </a:solidFill>
                <a:latin typeface="Arial" charset="0"/>
              </a:rPr>
              <a:t> </a:t>
            </a:r>
            <a:r>
              <a:rPr lang="fr-FR" sz="2800" dirty="0" err="1" smtClean="0">
                <a:solidFill>
                  <a:srgbClr val="4F81BD"/>
                </a:solidFill>
                <a:latin typeface="Arial" charset="0"/>
              </a:rPr>
              <a:t>covariates</a:t>
            </a:r>
            <a:endParaRPr lang="en-US" sz="2800" dirty="0">
              <a:solidFill>
                <a:srgbClr val="4F81BD"/>
              </a:solidFill>
              <a:latin typeface="Arial" charset="0"/>
            </a:endParaRPr>
          </a:p>
        </p:txBody>
      </p:sp>
      <p:sp>
        <p:nvSpPr>
          <p:cNvPr id="3481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68412"/>
            <a:ext cx="8229600" cy="5338507"/>
          </a:xfrm>
        </p:spPr>
        <p:txBody>
          <a:bodyPr>
            <a:normAutofit lnSpcReduction="10000"/>
          </a:bodyPr>
          <a:lstStyle/>
          <a:p>
            <a:pPr marL="0" indent="0" algn="just">
              <a:lnSpc>
                <a:spcPct val="80000"/>
              </a:lnSpc>
              <a:buNone/>
            </a:pPr>
            <a:r>
              <a:rPr lang="en-GB" sz="2200" dirty="0" smtClean="0">
                <a:latin typeface="Arial" charset="0"/>
              </a:rPr>
              <a:t>X</a:t>
            </a:r>
            <a:r>
              <a:rPr lang="en-GB" sz="2200" baseline="-25000" dirty="0" smtClean="0">
                <a:latin typeface="Arial" charset="0"/>
              </a:rPr>
              <a:t>2</a:t>
            </a:r>
            <a:r>
              <a:rPr lang="en-GB" sz="2200" dirty="0" smtClean="0">
                <a:latin typeface="Arial" charset="0"/>
              </a:rPr>
              <a:t> has a value of x</a:t>
            </a:r>
            <a:r>
              <a:rPr lang="en-GB" sz="2200" baseline="-25000" dirty="0" smtClean="0">
                <a:latin typeface="Arial" charset="0"/>
              </a:rPr>
              <a:t>2</a:t>
            </a:r>
            <a:r>
              <a:rPr lang="en-GB" sz="2200" dirty="0" smtClean="0">
                <a:latin typeface="Arial" charset="0"/>
              </a:rPr>
              <a:t>; X</a:t>
            </a:r>
            <a:r>
              <a:rPr lang="en-GB" sz="2200" baseline="-25000" dirty="0" smtClean="0">
                <a:latin typeface="Arial" charset="0"/>
              </a:rPr>
              <a:t>3</a:t>
            </a:r>
            <a:r>
              <a:rPr lang="en-GB" sz="2200" dirty="0" smtClean="0">
                <a:latin typeface="Arial" charset="0"/>
              </a:rPr>
              <a:t> has a value of x</a:t>
            </a:r>
            <a:r>
              <a:rPr lang="en-GB" sz="2200" baseline="-25000" dirty="0" smtClean="0">
                <a:latin typeface="Arial" charset="0"/>
              </a:rPr>
              <a:t>3</a:t>
            </a:r>
            <a:r>
              <a:rPr lang="en-GB" sz="2200" dirty="0" smtClean="0">
                <a:latin typeface="Arial" charset="0"/>
              </a:rPr>
              <a:t>.</a:t>
            </a:r>
          </a:p>
          <a:p>
            <a:pPr algn="just" eaLnBrk="1" hangingPunct="1">
              <a:lnSpc>
                <a:spcPct val="80000"/>
              </a:lnSpc>
            </a:pPr>
            <a:endParaRPr lang="en-GB" sz="2400" i="1" dirty="0" smtClean="0">
              <a:latin typeface="Arial" charset="0"/>
            </a:endParaRPr>
          </a:p>
          <a:p>
            <a:pPr algn="just" eaLnBrk="1" hangingPunct="1">
              <a:lnSpc>
                <a:spcPct val="80000"/>
              </a:lnSpc>
            </a:pPr>
            <a:r>
              <a:rPr lang="en-GB" sz="2400" i="1" dirty="0" smtClean="0">
                <a:latin typeface="Arial" charset="0"/>
              </a:rPr>
              <a:t>Among subjects for whom X</a:t>
            </a:r>
            <a:r>
              <a:rPr lang="en-GB" sz="2400" i="1" baseline="-25000" dirty="0" smtClean="0">
                <a:latin typeface="Arial" charset="0"/>
              </a:rPr>
              <a:t>1</a:t>
            </a:r>
            <a:r>
              <a:rPr lang="en-GB" sz="2400" i="1" dirty="0" smtClean="0">
                <a:latin typeface="Arial" charset="0"/>
              </a:rPr>
              <a:t>=0:  </a:t>
            </a:r>
          </a:p>
          <a:p>
            <a:pPr algn="just">
              <a:lnSpc>
                <a:spcPct val="80000"/>
              </a:lnSpc>
              <a:buNone/>
            </a:pPr>
            <a:r>
              <a:rPr lang="en-GB" sz="2000" dirty="0" smtClean="0">
                <a:latin typeface="Arial" charset="0"/>
              </a:rPr>
              <a:t>Y</a:t>
            </a:r>
            <a:r>
              <a:rPr lang="en-GB" sz="2000" baseline="-25000" dirty="0" smtClean="0">
                <a:latin typeface="Arial" charset="0"/>
              </a:rPr>
              <a:t>0</a:t>
            </a:r>
            <a:r>
              <a:rPr lang="en-GB" sz="2000" dirty="0" smtClean="0">
                <a:latin typeface="Arial" charset="0"/>
              </a:rPr>
              <a:t> , the expected value of Y in these subjects, is:</a:t>
            </a:r>
          </a:p>
          <a:p>
            <a:pPr algn="just" eaLnBrk="1" hangingPunct="1">
              <a:lnSpc>
                <a:spcPct val="80000"/>
              </a:lnSpc>
              <a:buFontTx/>
              <a:buNone/>
            </a:pPr>
            <a:endParaRPr lang="en-GB" sz="1800" dirty="0" smtClean="0">
              <a:latin typeface="Arial" charset="0"/>
            </a:endParaRPr>
          </a:p>
          <a:p>
            <a:pPr algn="just" eaLnBrk="1" hangingPunct="1">
              <a:lnSpc>
                <a:spcPct val="80000"/>
              </a:lnSpc>
              <a:buFontTx/>
              <a:buNone/>
            </a:pPr>
            <a:endParaRPr lang="en-GB" sz="1800" dirty="0" smtClean="0">
              <a:latin typeface="Arial" charset="0"/>
            </a:endParaRPr>
          </a:p>
          <a:p>
            <a:pPr algn="r" eaLnBrk="1" hangingPunct="1">
              <a:lnSpc>
                <a:spcPct val="80000"/>
              </a:lnSpc>
              <a:buFontTx/>
              <a:buNone/>
            </a:pPr>
            <a:r>
              <a:rPr lang="en-GB" sz="1800" noProof="1" smtClean="0">
                <a:latin typeface="Arial" charset="0"/>
              </a:rPr>
              <a:t>    (</a:t>
            </a:r>
            <a:r>
              <a:rPr lang="en-GB" sz="1800" dirty="0" smtClean="0">
                <a:latin typeface="Arial" charset="0"/>
              </a:rPr>
              <a:t>III.</a:t>
            </a:r>
            <a:r>
              <a:rPr lang="en-GB" sz="1800" noProof="1">
                <a:latin typeface="Arial" charset="0"/>
              </a:rPr>
              <a:t>1</a:t>
            </a:r>
            <a:r>
              <a:rPr lang="en-GB" sz="1800" noProof="1" smtClean="0">
                <a:latin typeface="Arial" charset="0"/>
              </a:rPr>
              <a:t>)</a:t>
            </a:r>
            <a:endParaRPr lang="en-GB" sz="1800" dirty="0" smtClean="0">
              <a:latin typeface="Arial" charset="0"/>
            </a:endParaRPr>
          </a:p>
          <a:p>
            <a:pPr algn="just" eaLnBrk="1" hangingPunct="1">
              <a:lnSpc>
                <a:spcPct val="80000"/>
              </a:lnSpc>
              <a:buFontTx/>
              <a:buNone/>
            </a:pPr>
            <a:endParaRPr lang="en-GB" sz="1800" i="1" dirty="0" smtClean="0">
              <a:latin typeface="Arial" charset="0"/>
            </a:endParaRPr>
          </a:p>
          <a:p>
            <a:pPr algn="just" eaLnBrk="1" hangingPunct="1">
              <a:lnSpc>
                <a:spcPct val="80000"/>
              </a:lnSpc>
              <a:buFontTx/>
              <a:buNone/>
            </a:pPr>
            <a:endParaRPr lang="en-GB" sz="1800" i="1" dirty="0" smtClean="0">
              <a:latin typeface="Arial" charset="0"/>
            </a:endParaRPr>
          </a:p>
          <a:p>
            <a:pPr algn="just" eaLnBrk="1" hangingPunct="1">
              <a:lnSpc>
                <a:spcPct val="80000"/>
              </a:lnSpc>
              <a:buFontTx/>
              <a:buNone/>
            </a:pPr>
            <a:endParaRPr lang="en-GB" sz="1800" i="1" dirty="0" smtClean="0">
              <a:latin typeface="Arial" charset="0"/>
            </a:endParaRPr>
          </a:p>
          <a:p>
            <a:pPr algn="just">
              <a:lnSpc>
                <a:spcPct val="80000"/>
              </a:lnSpc>
            </a:pPr>
            <a:r>
              <a:rPr lang="en-GB" sz="2400" i="1" dirty="0" smtClean="0">
                <a:latin typeface="Arial" charset="0"/>
              </a:rPr>
              <a:t>Among subjects for whom X</a:t>
            </a:r>
            <a:r>
              <a:rPr lang="en-GB" sz="2400" i="1" baseline="-25000" dirty="0" smtClean="0">
                <a:latin typeface="Arial" charset="0"/>
              </a:rPr>
              <a:t>1</a:t>
            </a:r>
            <a:r>
              <a:rPr lang="en-GB" sz="2400" i="1" dirty="0" smtClean="0">
                <a:latin typeface="Arial" charset="0"/>
              </a:rPr>
              <a:t>=1:  </a:t>
            </a:r>
          </a:p>
          <a:p>
            <a:pPr algn="just">
              <a:lnSpc>
                <a:spcPct val="80000"/>
              </a:lnSpc>
              <a:buNone/>
            </a:pPr>
            <a:r>
              <a:rPr lang="en-GB" sz="2000" dirty="0" smtClean="0">
                <a:latin typeface="Arial" charset="0"/>
              </a:rPr>
              <a:t>Y</a:t>
            </a:r>
            <a:r>
              <a:rPr lang="en-GB" sz="2000" baseline="-25000" dirty="0" smtClean="0">
                <a:latin typeface="Arial" charset="0"/>
              </a:rPr>
              <a:t>1</a:t>
            </a:r>
            <a:r>
              <a:rPr lang="en-GB" sz="2000" dirty="0" smtClean="0">
                <a:latin typeface="Arial" charset="0"/>
              </a:rPr>
              <a:t>, the expected value of Y in these subjects, is:</a:t>
            </a:r>
          </a:p>
          <a:p>
            <a:pPr algn="just" eaLnBrk="1" hangingPunct="1">
              <a:lnSpc>
                <a:spcPct val="80000"/>
              </a:lnSpc>
              <a:buFontTx/>
              <a:buNone/>
            </a:pPr>
            <a:endParaRPr lang="en-GB" sz="1800" dirty="0" smtClean="0">
              <a:latin typeface="Arial" charset="0"/>
            </a:endParaRPr>
          </a:p>
          <a:p>
            <a:pPr algn="r" eaLnBrk="1" hangingPunct="1">
              <a:lnSpc>
                <a:spcPct val="80000"/>
              </a:lnSpc>
              <a:buFontTx/>
              <a:buNone/>
            </a:pPr>
            <a:r>
              <a:rPr lang="en-GB" sz="1800" noProof="1" smtClean="0">
                <a:latin typeface="Arial" charset="0"/>
              </a:rPr>
              <a:t>    (I</a:t>
            </a:r>
            <a:r>
              <a:rPr lang="en-GB" sz="1800" dirty="0" smtClean="0">
                <a:latin typeface="Arial" charset="0"/>
              </a:rPr>
              <a:t>II.</a:t>
            </a:r>
            <a:r>
              <a:rPr lang="en-GB" sz="1800" noProof="1">
                <a:latin typeface="Arial" charset="0"/>
              </a:rPr>
              <a:t>2</a:t>
            </a:r>
            <a:r>
              <a:rPr lang="en-GB" sz="1800" noProof="1" smtClean="0">
                <a:latin typeface="Arial" charset="0"/>
              </a:rPr>
              <a:t>)</a:t>
            </a:r>
            <a:endParaRPr lang="en-GB" sz="1800" dirty="0" smtClean="0">
              <a:latin typeface="Arial" charset="0"/>
            </a:endParaRPr>
          </a:p>
          <a:p>
            <a:pPr algn="just" eaLnBrk="1" hangingPunct="1">
              <a:lnSpc>
                <a:spcPct val="80000"/>
              </a:lnSpc>
              <a:buFontTx/>
              <a:buNone/>
            </a:pPr>
            <a:endParaRPr lang="en-GB" sz="1800" dirty="0" smtClean="0">
              <a:latin typeface="Arial" charset="0"/>
            </a:endParaRPr>
          </a:p>
          <a:p>
            <a:pPr algn="just" eaLnBrk="1" hangingPunct="1">
              <a:lnSpc>
                <a:spcPct val="80000"/>
              </a:lnSpc>
              <a:buFontTx/>
              <a:buNone/>
            </a:pPr>
            <a:endParaRPr lang="en-GB" sz="1800" dirty="0" smtClean="0">
              <a:latin typeface="Arial" charset="0"/>
            </a:endParaRPr>
          </a:p>
          <a:p>
            <a:pPr algn="just" eaLnBrk="1" hangingPunct="1">
              <a:lnSpc>
                <a:spcPct val="80000"/>
              </a:lnSpc>
              <a:buFontTx/>
              <a:buNone/>
            </a:pPr>
            <a:endParaRPr lang="en-GB" sz="1800" dirty="0" smtClean="0">
              <a:latin typeface="Arial" charset="0"/>
            </a:endParaRPr>
          </a:p>
          <a:p>
            <a:pPr algn="ctr" eaLnBrk="1" hangingPunct="1">
              <a:lnSpc>
                <a:spcPct val="80000"/>
              </a:lnSpc>
              <a:buFontTx/>
              <a:buNone/>
            </a:pPr>
            <a:r>
              <a:rPr lang="en-GB" sz="2400" dirty="0" smtClean="0">
                <a:solidFill>
                  <a:schemeClr val="accent6"/>
                </a:solidFill>
                <a:latin typeface="Symbol" charset="0"/>
              </a:rPr>
              <a:t>b</a:t>
            </a:r>
            <a:r>
              <a:rPr lang="en-GB" sz="2400" baseline="-25000" dirty="0" smtClean="0">
                <a:solidFill>
                  <a:schemeClr val="accent6"/>
                </a:solidFill>
                <a:latin typeface="Symbol" charset="0"/>
              </a:rPr>
              <a:t>1</a:t>
            </a:r>
            <a:r>
              <a:rPr lang="en-GB" sz="2400" dirty="0" smtClean="0">
                <a:solidFill>
                  <a:schemeClr val="accent6"/>
                </a:solidFill>
                <a:latin typeface="Arial" charset="0"/>
              </a:rPr>
              <a:t> can be expressed by subtracting (III.1) from (III.2):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en-GB" sz="1800" dirty="0">
              <a:latin typeface="Arial" charset="0"/>
            </a:endParaRPr>
          </a:p>
        </p:txBody>
      </p:sp>
      <p:sp>
        <p:nvSpPr>
          <p:cNvPr id="34819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GB"/>
          </a:p>
        </p:txBody>
      </p:sp>
      <p:graphicFrame>
        <p:nvGraphicFramePr>
          <p:cNvPr id="34820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63173546"/>
              </p:ext>
            </p:extLst>
          </p:nvPr>
        </p:nvGraphicFramePr>
        <p:xfrm>
          <a:off x="1512888" y="3039038"/>
          <a:ext cx="5830887" cy="404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9788" name="Équation" r:id="rId4" imgW="3467100" imgH="241300" progId="Equation.3">
                  <p:embed/>
                </p:oleObj>
              </mc:Choice>
              <mc:Fallback>
                <p:oleObj name="Équation" r:id="rId4" imgW="3467100" imgH="241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12888" y="3039038"/>
                        <a:ext cx="5830887" cy="4048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821" name="Rectangle 7"/>
          <p:cNvSpPr>
            <a:spLocks noChangeArrowheads="1"/>
          </p:cNvSpPr>
          <p:nvPr/>
        </p:nvSpPr>
        <p:spPr bwMode="auto">
          <a:xfrm>
            <a:off x="0" y="3114675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GB"/>
          </a:p>
        </p:txBody>
      </p:sp>
      <p:graphicFrame>
        <p:nvGraphicFramePr>
          <p:cNvPr id="8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61412899"/>
              </p:ext>
            </p:extLst>
          </p:nvPr>
        </p:nvGraphicFramePr>
        <p:xfrm>
          <a:off x="1320800" y="5095663"/>
          <a:ext cx="6215063" cy="404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9789" name="Équation" r:id="rId6" imgW="3695700" imgH="241300" progId="Equation.3">
                  <p:embed/>
                </p:oleObj>
              </mc:Choice>
              <mc:Fallback>
                <p:oleObj name="Équation" r:id="rId6" imgW="3695700" imgH="241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20800" y="5095663"/>
                        <a:ext cx="6215063" cy="4048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2AFB2F-7E8C-264A-977C-2DC7A98E2F89}" type="slidenum">
              <a:rPr lang="en-GB" smtClean="0"/>
              <a:t>56</a:t>
            </a:fld>
            <a:endParaRPr lang="en-GB"/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70555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4335967"/>
            <a:ext cx="8229600" cy="1702306"/>
          </a:xfr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pPr algn="just" eaLnBrk="1" hangingPunct="1">
              <a:buFontTx/>
              <a:buNone/>
            </a:pPr>
            <a:r>
              <a:rPr lang="en-GB" sz="2400" dirty="0" smtClean="0">
                <a:latin typeface="Symbol" charset="0"/>
              </a:rPr>
              <a:t>b</a:t>
            </a:r>
            <a:r>
              <a:rPr lang="en-GB" sz="2400" baseline="-25000" dirty="0" smtClean="0">
                <a:latin typeface="Arial" charset="0"/>
              </a:rPr>
              <a:t>1</a:t>
            </a:r>
            <a:r>
              <a:rPr lang="en-GB" sz="2400" dirty="0" smtClean="0">
                <a:latin typeface="Arial" charset="0"/>
              </a:rPr>
              <a:t> is an estimate of the variation in Y when X</a:t>
            </a:r>
            <a:r>
              <a:rPr lang="en-GB" sz="2400" baseline="-25000" dirty="0" smtClean="0">
                <a:latin typeface="Arial" charset="0"/>
              </a:rPr>
              <a:t>1</a:t>
            </a:r>
            <a:r>
              <a:rPr lang="en-GB" sz="2400" dirty="0" smtClean="0">
                <a:latin typeface="Arial" charset="0"/>
              </a:rPr>
              <a:t> varies from 0 to 1, assuming that X</a:t>
            </a:r>
            <a:r>
              <a:rPr lang="en-GB" sz="2400" baseline="-25000" dirty="0" smtClean="0">
                <a:latin typeface="Arial" charset="0"/>
              </a:rPr>
              <a:t>2</a:t>
            </a:r>
            <a:r>
              <a:rPr lang="en-GB" sz="2400" dirty="0" smtClean="0">
                <a:latin typeface="Arial" charset="0"/>
              </a:rPr>
              <a:t> and X</a:t>
            </a:r>
            <a:r>
              <a:rPr lang="en-GB" sz="2400" baseline="-25000" dirty="0" smtClean="0">
                <a:latin typeface="Arial" charset="0"/>
              </a:rPr>
              <a:t>3</a:t>
            </a:r>
            <a:r>
              <a:rPr lang="en-GB" sz="2400" dirty="0" smtClean="0">
                <a:latin typeface="Arial" charset="0"/>
              </a:rPr>
              <a:t> remain constant.</a:t>
            </a:r>
          </a:p>
          <a:p>
            <a:pPr algn="just" eaLnBrk="1" hangingPunct="1">
              <a:buFontTx/>
              <a:buNone/>
            </a:pPr>
            <a:r>
              <a:rPr lang="en-GB" sz="2400" dirty="0" smtClean="0">
                <a:latin typeface="Arial" charset="0"/>
              </a:rPr>
              <a:t>In other words, it is the estimated effect of X</a:t>
            </a:r>
            <a:r>
              <a:rPr lang="en-GB" sz="2400" baseline="-25000" dirty="0" smtClean="0">
                <a:latin typeface="Arial" charset="0"/>
              </a:rPr>
              <a:t>1</a:t>
            </a:r>
            <a:r>
              <a:rPr lang="en-GB" sz="2400" dirty="0" smtClean="0">
                <a:latin typeface="Arial" charset="0"/>
              </a:rPr>
              <a:t> on Y </a:t>
            </a:r>
            <a:r>
              <a:rPr lang="en-GB" sz="2400" i="1" dirty="0" smtClean="0">
                <a:latin typeface="Arial" charset="0"/>
              </a:rPr>
              <a:t>adjusted for X</a:t>
            </a:r>
            <a:r>
              <a:rPr lang="en-GB" sz="2400" i="1" baseline="-25000" dirty="0" smtClean="0">
                <a:latin typeface="Arial" charset="0"/>
              </a:rPr>
              <a:t>2</a:t>
            </a:r>
            <a:r>
              <a:rPr lang="en-GB" sz="2400" i="1" dirty="0" smtClean="0">
                <a:latin typeface="Arial" charset="0"/>
              </a:rPr>
              <a:t> and X</a:t>
            </a:r>
            <a:r>
              <a:rPr lang="en-GB" sz="2400" i="1" baseline="-25000" dirty="0" smtClean="0">
                <a:latin typeface="Arial" charset="0"/>
              </a:rPr>
              <a:t>3</a:t>
            </a:r>
            <a:r>
              <a:rPr lang="en-GB" sz="2400" i="1" dirty="0" smtClean="0">
                <a:latin typeface="Arial" charset="0"/>
              </a:rPr>
              <a:t>.</a:t>
            </a:r>
          </a:p>
        </p:txBody>
      </p:sp>
      <p:sp>
        <p:nvSpPr>
          <p:cNvPr id="35842" name="Rectangle 5"/>
          <p:cNvSpPr>
            <a:spLocks noChangeArrowheads="1"/>
          </p:cNvSpPr>
          <p:nvPr/>
        </p:nvSpPr>
        <p:spPr bwMode="auto">
          <a:xfrm>
            <a:off x="0" y="22621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GB"/>
          </a:p>
        </p:txBody>
      </p:sp>
      <p:sp>
        <p:nvSpPr>
          <p:cNvPr id="35844" name="Text Box 6"/>
          <p:cNvSpPr txBox="1">
            <a:spLocks noChangeArrowheads="1"/>
          </p:cNvSpPr>
          <p:nvPr/>
        </p:nvSpPr>
        <p:spPr bwMode="auto">
          <a:xfrm>
            <a:off x="34925" y="504415"/>
            <a:ext cx="1338984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sz="1600" noProof="1" smtClean="0"/>
              <a:t>(</a:t>
            </a:r>
            <a:r>
              <a:rPr lang="fr-FR" sz="1600" noProof="1" smtClean="0"/>
              <a:t>III.</a:t>
            </a:r>
            <a:r>
              <a:rPr lang="fr-FR" sz="1600" noProof="1"/>
              <a:t>2</a:t>
            </a:r>
            <a:r>
              <a:rPr sz="1600" noProof="1" smtClean="0"/>
              <a:t>)</a:t>
            </a:r>
            <a:r>
              <a:rPr sz="1600" noProof="1"/>
              <a:t>-</a:t>
            </a:r>
            <a:r>
              <a:rPr sz="1600" noProof="1" smtClean="0"/>
              <a:t>(</a:t>
            </a:r>
            <a:r>
              <a:rPr lang="fr-FR" sz="1600" noProof="1" smtClean="0"/>
              <a:t>I</a:t>
            </a:r>
            <a:r>
              <a:rPr sz="1600" noProof="1" smtClean="0"/>
              <a:t>II.</a:t>
            </a:r>
            <a:r>
              <a:rPr lang="fr-FR" sz="1600" noProof="1" smtClean="0"/>
              <a:t>1</a:t>
            </a:r>
            <a:r>
              <a:rPr sz="1600" noProof="1" smtClean="0"/>
              <a:t>)</a:t>
            </a:r>
            <a:endParaRPr lang="en-US" sz="1800" dirty="0"/>
          </a:p>
        </p:txBody>
      </p:sp>
      <p:sp>
        <p:nvSpPr>
          <p:cNvPr id="35846" name="Rectangle 9"/>
          <p:cNvSpPr>
            <a:spLocks noChangeArrowheads="1"/>
          </p:cNvSpPr>
          <p:nvPr/>
        </p:nvSpPr>
        <p:spPr bwMode="auto">
          <a:xfrm>
            <a:off x="0" y="3209925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n-GB"/>
          </a:p>
        </p:txBody>
      </p:sp>
      <p:graphicFrame>
        <p:nvGraphicFramePr>
          <p:cNvPr id="35847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35132290"/>
              </p:ext>
            </p:extLst>
          </p:nvPr>
        </p:nvGraphicFramePr>
        <p:xfrm>
          <a:off x="3484563" y="1327727"/>
          <a:ext cx="1851908" cy="6681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0812" name="Équation" r:id="rId4" imgW="990600" imgH="355600" progId="Equation.3">
                  <p:embed/>
                </p:oleObj>
              </mc:Choice>
              <mc:Fallback>
                <p:oleObj name="Équation" r:id="rId4" imgW="990600" imgH="355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84563" y="1327727"/>
                        <a:ext cx="1851908" cy="668193"/>
                      </a:xfrm>
                      <a:prstGeom prst="rect">
                        <a:avLst/>
                      </a:prstGeom>
                      <a:noFill/>
                      <a:ln w="22225">
                        <a:solidFill>
                          <a:schemeClr val="accent1"/>
                        </a:solidFill>
                        <a:miter lim="800000"/>
                        <a:headEnd/>
                        <a:tailEnd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35162345"/>
              </p:ext>
            </p:extLst>
          </p:nvPr>
        </p:nvGraphicFramePr>
        <p:xfrm>
          <a:off x="1201738" y="504415"/>
          <a:ext cx="7773987" cy="404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0813" name="Équation" r:id="rId6" imgW="4622800" imgH="241300" progId="Equation.3">
                  <p:embed/>
                </p:oleObj>
              </mc:Choice>
              <mc:Fallback>
                <p:oleObj name="Équation" r:id="rId6" imgW="4622800" imgH="241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01738" y="504415"/>
                        <a:ext cx="7773987" cy="4048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ZoneTexte 1"/>
          <p:cNvSpPr txBox="1"/>
          <p:nvPr/>
        </p:nvSpPr>
        <p:spPr>
          <a:xfrm>
            <a:off x="4912376" y="1231554"/>
            <a:ext cx="1143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/>
              <a:t>^</a:t>
            </a:r>
            <a:endParaRPr lang="fr-FR" b="1" dirty="0"/>
          </a:p>
        </p:txBody>
      </p:sp>
      <p:sp>
        <p:nvSpPr>
          <p:cNvPr id="9" name="ZoneTexte 8"/>
          <p:cNvSpPr txBox="1"/>
          <p:nvPr/>
        </p:nvSpPr>
        <p:spPr>
          <a:xfrm>
            <a:off x="4128241" y="1241012"/>
            <a:ext cx="1143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/>
              <a:t>^</a:t>
            </a:r>
            <a:endParaRPr lang="fr-FR" b="1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2AFB2F-7E8C-264A-977C-2DC7A98E2F89}" type="slidenum">
              <a:rPr lang="en-GB" smtClean="0"/>
              <a:t>57</a:t>
            </a:fld>
            <a:endParaRPr lang="en-GB"/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4193326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5281968" cy="1143000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4" name="Text Box 6"/>
          <p:cNvSpPr txBox="1">
            <a:spLocks noChangeArrowheads="1"/>
          </p:cNvSpPr>
          <p:nvPr/>
        </p:nvSpPr>
        <p:spPr bwMode="auto">
          <a:xfrm>
            <a:off x="4121797" y="5261932"/>
            <a:ext cx="49624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fr-FR" sz="1400" dirty="0" smtClean="0"/>
              <a:t>X</a:t>
            </a:r>
            <a:r>
              <a:rPr lang="fr-FR" sz="1400" baseline="-25000" dirty="0" smtClean="0"/>
              <a:t>1</a:t>
            </a:r>
            <a:endParaRPr lang="en-US" sz="1800" baseline="-25000" dirty="0"/>
          </a:p>
        </p:txBody>
      </p:sp>
      <p:sp>
        <p:nvSpPr>
          <p:cNvPr id="5" name="Text Box 7"/>
          <p:cNvSpPr txBox="1">
            <a:spLocks noChangeArrowheads="1"/>
          </p:cNvSpPr>
          <p:nvPr/>
        </p:nvSpPr>
        <p:spPr bwMode="auto">
          <a:xfrm>
            <a:off x="1874837" y="5371470"/>
            <a:ext cx="5715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fr-FR" sz="1400" b="1" dirty="0" smtClean="0"/>
              <a:t>X</a:t>
            </a:r>
            <a:r>
              <a:rPr lang="fr-FR" sz="1400" b="1" baseline="-25000" dirty="0" smtClean="0"/>
              <a:t>1</a:t>
            </a:r>
            <a:r>
              <a:rPr lang="fr-FR" sz="1400" b="1" dirty="0" smtClean="0"/>
              <a:t>=</a:t>
            </a:r>
            <a:r>
              <a:rPr lang="fr-FR" sz="1400" b="1" dirty="0"/>
              <a:t>0</a:t>
            </a:r>
            <a:endParaRPr lang="en-US" sz="1800" dirty="0"/>
          </a:p>
        </p:txBody>
      </p:sp>
      <p:sp>
        <p:nvSpPr>
          <p:cNvPr id="6" name="Text Box 8"/>
          <p:cNvSpPr txBox="1">
            <a:spLocks noChangeArrowheads="1"/>
          </p:cNvSpPr>
          <p:nvPr/>
        </p:nvSpPr>
        <p:spPr bwMode="auto">
          <a:xfrm>
            <a:off x="3132137" y="5371470"/>
            <a:ext cx="5715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fr-FR" sz="1400" b="1" dirty="0" smtClean="0"/>
              <a:t>X</a:t>
            </a:r>
            <a:r>
              <a:rPr lang="fr-FR" sz="1400" b="1" baseline="-25000" dirty="0" smtClean="0"/>
              <a:t>1</a:t>
            </a:r>
            <a:r>
              <a:rPr lang="fr-FR" sz="1400" b="1" dirty="0" smtClean="0"/>
              <a:t>=</a:t>
            </a:r>
            <a:r>
              <a:rPr lang="fr-FR" sz="1400" b="1" dirty="0"/>
              <a:t>1</a:t>
            </a:r>
            <a:endParaRPr lang="en-US" sz="1800" dirty="0"/>
          </a:p>
        </p:txBody>
      </p:sp>
      <p:sp>
        <p:nvSpPr>
          <p:cNvPr id="7" name="Text Box 9"/>
          <p:cNvSpPr txBox="1">
            <a:spLocks noChangeArrowheads="1"/>
          </p:cNvSpPr>
          <p:nvPr/>
        </p:nvSpPr>
        <p:spPr bwMode="auto">
          <a:xfrm>
            <a:off x="1074737" y="3999870"/>
            <a:ext cx="3429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fr-FR" sz="1400" b="1">
                <a:latin typeface="Symbol" charset="0"/>
              </a:rPr>
              <a:t>a</a:t>
            </a:r>
            <a:endParaRPr lang="en-US" sz="1800"/>
          </a:p>
        </p:txBody>
      </p:sp>
      <p:sp>
        <p:nvSpPr>
          <p:cNvPr id="8" name="Line 10"/>
          <p:cNvSpPr>
            <a:spLocks noChangeShapeType="1"/>
          </p:cNvSpPr>
          <p:nvPr/>
        </p:nvSpPr>
        <p:spPr bwMode="auto">
          <a:xfrm>
            <a:off x="1531937" y="2856870"/>
            <a:ext cx="0" cy="285750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9" name="Line 11"/>
          <p:cNvSpPr>
            <a:spLocks noChangeShapeType="1"/>
          </p:cNvSpPr>
          <p:nvPr/>
        </p:nvSpPr>
        <p:spPr bwMode="auto">
          <a:xfrm>
            <a:off x="171449" y="5261932"/>
            <a:ext cx="4343400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0" name="Rectangle 12"/>
          <p:cNvSpPr>
            <a:spLocks noChangeArrowheads="1"/>
          </p:cNvSpPr>
          <p:nvPr/>
        </p:nvSpPr>
        <p:spPr bwMode="auto">
          <a:xfrm>
            <a:off x="1998662" y="4112582"/>
            <a:ext cx="439737" cy="1143000"/>
          </a:xfrm>
          <a:prstGeom prst="rect">
            <a:avLst/>
          </a:prstGeom>
          <a:solidFill>
            <a:srgbClr val="FF99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11" name="Rectangle 13"/>
          <p:cNvSpPr>
            <a:spLocks noChangeArrowheads="1"/>
          </p:cNvSpPr>
          <p:nvPr/>
        </p:nvSpPr>
        <p:spPr bwMode="auto">
          <a:xfrm>
            <a:off x="3246437" y="3320420"/>
            <a:ext cx="571500" cy="1922462"/>
          </a:xfrm>
          <a:prstGeom prst="rect">
            <a:avLst/>
          </a:prstGeom>
          <a:solidFill>
            <a:srgbClr val="FF99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12" name="Line 14"/>
          <p:cNvSpPr>
            <a:spLocks noChangeShapeType="1"/>
          </p:cNvSpPr>
          <p:nvPr/>
        </p:nvSpPr>
        <p:spPr bwMode="auto">
          <a:xfrm flipH="1">
            <a:off x="1417637" y="4114170"/>
            <a:ext cx="228600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3" name="Line 15"/>
          <p:cNvSpPr>
            <a:spLocks noChangeShapeType="1"/>
          </p:cNvSpPr>
          <p:nvPr/>
        </p:nvSpPr>
        <p:spPr bwMode="auto">
          <a:xfrm flipH="1">
            <a:off x="1417637" y="3314070"/>
            <a:ext cx="228600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4" name="Text Box 16"/>
          <p:cNvSpPr txBox="1">
            <a:spLocks noChangeArrowheads="1"/>
          </p:cNvSpPr>
          <p:nvPr/>
        </p:nvSpPr>
        <p:spPr bwMode="auto">
          <a:xfrm>
            <a:off x="846137" y="3199770"/>
            <a:ext cx="5715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fr-FR" sz="1400" b="1">
                <a:latin typeface="Symbol" charset="0"/>
              </a:rPr>
              <a:t>a+b</a:t>
            </a:r>
            <a:endParaRPr lang="en-US" sz="1800"/>
          </a:p>
        </p:txBody>
      </p:sp>
      <p:sp>
        <p:nvSpPr>
          <p:cNvPr id="15" name="Text Box 17"/>
          <p:cNvSpPr txBox="1">
            <a:spLocks noChangeArrowheads="1"/>
          </p:cNvSpPr>
          <p:nvPr/>
        </p:nvSpPr>
        <p:spPr bwMode="auto">
          <a:xfrm>
            <a:off x="244474" y="2601282"/>
            <a:ext cx="129698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>
              <a:spcBef>
                <a:spcPct val="50000"/>
              </a:spcBef>
            </a:pPr>
            <a:r>
              <a:rPr lang="en-US" sz="1800" dirty="0" smtClean="0"/>
              <a:t>E(Y)</a:t>
            </a:r>
            <a:endParaRPr lang="en-US" sz="1800" dirty="0"/>
          </a:p>
        </p:txBody>
      </p:sp>
      <p:sp>
        <p:nvSpPr>
          <p:cNvPr id="16" name="Text Box 18"/>
          <p:cNvSpPr txBox="1">
            <a:spLocks noChangeArrowheads="1"/>
          </p:cNvSpPr>
          <p:nvPr/>
        </p:nvSpPr>
        <p:spPr bwMode="auto">
          <a:xfrm>
            <a:off x="963612" y="2025020"/>
            <a:ext cx="30241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2000" b="1" dirty="0" smtClean="0"/>
              <a:t>X</a:t>
            </a:r>
            <a:r>
              <a:rPr lang="en-US" sz="2000" b="1" baseline="-25000" dirty="0" smtClean="0"/>
              <a:t>1</a:t>
            </a:r>
            <a:r>
              <a:rPr lang="en-US" sz="2000" b="1" dirty="0" smtClean="0"/>
              <a:t>: binary variable</a:t>
            </a:r>
            <a:endParaRPr lang="en-US" sz="2000" b="1" dirty="0"/>
          </a:p>
        </p:txBody>
      </p:sp>
      <p:sp>
        <p:nvSpPr>
          <p:cNvPr id="17" name="Rectangle 41"/>
          <p:cNvSpPr>
            <a:spLocks noChangeArrowheads="1"/>
          </p:cNvSpPr>
          <p:nvPr/>
        </p:nvSpPr>
        <p:spPr bwMode="auto">
          <a:xfrm>
            <a:off x="100012" y="1953582"/>
            <a:ext cx="4537075" cy="3816350"/>
          </a:xfrm>
          <a:prstGeom prst="rect">
            <a:avLst/>
          </a:prstGeom>
          <a:noFill/>
          <a:ln w="9525">
            <a:solidFill>
              <a:srgbClr val="8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18" name="Line 43"/>
          <p:cNvSpPr>
            <a:spLocks noChangeShapeType="1"/>
          </p:cNvSpPr>
          <p:nvPr/>
        </p:nvSpPr>
        <p:spPr bwMode="auto">
          <a:xfrm>
            <a:off x="1539874" y="4112582"/>
            <a:ext cx="865188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9" name="Freeform 44"/>
          <p:cNvSpPr>
            <a:spLocks/>
          </p:cNvSpPr>
          <p:nvPr/>
        </p:nvSpPr>
        <p:spPr bwMode="auto">
          <a:xfrm>
            <a:off x="1539874" y="3318832"/>
            <a:ext cx="2370138" cy="3175"/>
          </a:xfrm>
          <a:custGeom>
            <a:avLst/>
            <a:gdLst>
              <a:gd name="T0" fmla="*/ 0 w 1493"/>
              <a:gd name="T1" fmla="*/ 2147483647 h 2"/>
              <a:gd name="T2" fmla="*/ 2147483647 w 1493"/>
              <a:gd name="T3" fmla="*/ 0 h 2"/>
              <a:gd name="T4" fmla="*/ 0 60000 65536"/>
              <a:gd name="T5" fmla="*/ 0 60000 65536"/>
              <a:gd name="T6" fmla="*/ 0 w 1493"/>
              <a:gd name="T7" fmla="*/ 0 h 2"/>
              <a:gd name="T8" fmla="*/ 1493 w 1493"/>
              <a:gd name="T9" fmla="*/ 2 h 2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493" h="2">
                <a:moveTo>
                  <a:pt x="0" y="2"/>
                </a:moveTo>
                <a:lnTo>
                  <a:pt x="1493" y="0"/>
                </a:lnTo>
              </a:path>
            </a:pathLst>
          </a:cu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20" name="Text Box 19"/>
          <p:cNvSpPr txBox="1">
            <a:spLocks noChangeArrowheads="1"/>
          </p:cNvSpPr>
          <p:nvPr/>
        </p:nvSpPr>
        <p:spPr bwMode="auto">
          <a:xfrm>
            <a:off x="8510588" y="4782963"/>
            <a:ext cx="519112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fr-FR" sz="1400" dirty="0" smtClean="0"/>
              <a:t>X</a:t>
            </a:r>
            <a:r>
              <a:rPr lang="fr-FR" sz="1400" baseline="-25000" dirty="0" smtClean="0"/>
              <a:t>1</a:t>
            </a:r>
            <a:endParaRPr lang="en-US" sz="1800" baseline="-25000" dirty="0"/>
          </a:p>
        </p:txBody>
      </p:sp>
      <p:sp>
        <p:nvSpPr>
          <p:cNvPr id="21" name="Text Box 21"/>
          <p:cNvSpPr txBox="1">
            <a:spLocks noChangeArrowheads="1"/>
          </p:cNvSpPr>
          <p:nvPr/>
        </p:nvSpPr>
        <p:spPr bwMode="auto">
          <a:xfrm>
            <a:off x="4983163" y="3224038"/>
            <a:ext cx="10287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fr-FR" sz="1400" b="1">
                <a:latin typeface="Symbol" charset="0"/>
              </a:rPr>
              <a:t>a+</a:t>
            </a:r>
            <a:r>
              <a:rPr lang="fr-FR" sz="1400" b="1"/>
              <a:t>a </a:t>
            </a:r>
            <a:r>
              <a:rPr lang="fr-FR" sz="1400" b="1">
                <a:latin typeface="Symbol" charset="0"/>
              </a:rPr>
              <a:t>b + b</a:t>
            </a:r>
            <a:endParaRPr lang="en-US" sz="1800"/>
          </a:p>
        </p:txBody>
      </p:sp>
      <p:sp>
        <p:nvSpPr>
          <p:cNvPr id="22" name="Text Box 22"/>
          <p:cNvSpPr txBox="1">
            <a:spLocks noChangeArrowheads="1"/>
          </p:cNvSpPr>
          <p:nvPr/>
        </p:nvSpPr>
        <p:spPr bwMode="auto">
          <a:xfrm>
            <a:off x="6427788" y="5349700"/>
            <a:ext cx="5715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fr-FR" sz="1400" b="1" dirty="0" smtClean="0"/>
              <a:t>X</a:t>
            </a:r>
            <a:r>
              <a:rPr lang="fr-FR" sz="1400" b="1" baseline="-25000" dirty="0"/>
              <a:t>1</a:t>
            </a:r>
            <a:r>
              <a:rPr lang="fr-FR" sz="1400" b="1" dirty="0" smtClean="0"/>
              <a:t>=</a:t>
            </a:r>
            <a:r>
              <a:rPr lang="fr-FR" sz="1400" b="1" dirty="0"/>
              <a:t>a</a:t>
            </a:r>
            <a:endParaRPr lang="en-US" sz="1800" dirty="0"/>
          </a:p>
        </p:txBody>
      </p:sp>
      <p:sp>
        <p:nvSpPr>
          <p:cNvPr id="23" name="Text Box 23"/>
          <p:cNvSpPr txBox="1">
            <a:spLocks noChangeArrowheads="1"/>
          </p:cNvSpPr>
          <p:nvPr/>
        </p:nvSpPr>
        <p:spPr bwMode="auto">
          <a:xfrm>
            <a:off x="7227888" y="5349700"/>
            <a:ext cx="8001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fr-FR" sz="1400" b="1" dirty="0" smtClean="0"/>
              <a:t>X</a:t>
            </a:r>
            <a:r>
              <a:rPr lang="fr-FR" sz="1400" b="1" baseline="-25000" dirty="0" smtClean="0"/>
              <a:t>1</a:t>
            </a:r>
            <a:r>
              <a:rPr lang="fr-FR" sz="1400" b="1" dirty="0" smtClean="0"/>
              <a:t>=</a:t>
            </a:r>
            <a:r>
              <a:rPr lang="fr-FR" sz="1400" b="1" dirty="0"/>
              <a:t>a+1</a:t>
            </a:r>
            <a:endParaRPr lang="en-US" sz="1800" dirty="0"/>
          </a:p>
        </p:txBody>
      </p:sp>
      <p:grpSp>
        <p:nvGrpSpPr>
          <p:cNvPr id="24" name="Group 24"/>
          <p:cNvGrpSpPr>
            <a:grpSpLocks/>
          </p:cNvGrpSpPr>
          <p:nvPr/>
        </p:nvGrpSpPr>
        <p:grpSpPr bwMode="auto">
          <a:xfrm>
            <a:off x="4777740" y="2847800"/>
            <a:ext cx="4343400" cy="2857500"/>
            <a:chOff x="8360" y="4022"/>
            <a:chExt cx="6840" cy="4500"/>
          </a:xfrm>
        </p:grpSpPr>
        <p:sp>
          <p:nvSpPr>
            <p:cNvPr id="25" name="Line 25"/>
            <p:cNvSpPr>
              <a:spLocks noChangeShapeType="1"/>
            </p:cNvSpPr>
            <p:nvPr/>
          </p:nvSpPr>
          <p:spPr bwMode="auto">
            <a:xfrm>
              <a:off x="10196" y="4022"/>
              <a:ext cx="0" cy="450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6" name="Line 26"/>
            <p:cNvSpPr>
              <a:spLocks noChangeShapeType="1"/>
            </p:cNvSpPr>
            <p:nvPr/>
          </p:nvSpPr>
          <p:spPr bwMode="auto">
            <a:xfrm>
              <a:off x="8360" y="7810"/>
              <a:ext cx="6840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7" name="Line 27"/>
            <p:cNvSpPr>
              <a:spLocks noChangeShapeType="1"/>
            </p:cNvSpPr>
            <p:nvPr/>
          </p:nvSpPr>
          <p:spPr bwMode="auto">
            <a:xfrm flipV="1">
              <a:off x="8978" y="4203"/>
              <a:ext cx="5220" cy="2340"/>
            </a:xfrm>
            <a:prstGeom prst="line">
              <a:avLst/>
            </a:prstGeom>
            <a:noFill/>
            <a:ln w="28575">
              <a:solidFill>
                <a:srgbClr val="FF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8" name="Freeform 28"/>
            <p:cNvSpPr>
              <a:spLocks/>
            </p:cNvSpPr>
            <p:nvPr/>
          </p:nvSpPr>
          <p:spPr bwMode="auto">
            <a:xfrm>
              <a:off x="11318" y="5514"/>
              <a:ext cx="7" cy="2468"/>
            </a:xfrm>
            <a:custGeom>
              <a:avLst/>
              <a:gdLst>
                <a:gd name="T0" fmla="*/ 0 w 7"/>
                <a:gd name="T1" fmla="*/ 2468 h 2468"/>
                <a:gd name="T2" fmla="*/ 7 w 7"/>
                <a:gd name="T3" fmla="*/ 0 h 2468"/>
                <a:gd name="T4" fmla="*/ 0 60000 65536"/>
                <a:gd name="T5" fmla="*/ 0 60000 65536"/>
                <a:gd name="T6" fmla="*/ 0 w 7"/>
                <a:gd name="T7" fmla="*/ 0 h 2468"/>
                <a:gd name="T8" fmla="*/ 7 w 7"/>
                <a:gd name="T9" fmla="*/ 2468 h 2468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7" h="2468">
                  <a:moveTo>
                    <a:pt x="0" y="2468"/>
                  </a:moveTo>
                  <a:lnTo>
                    <a:pt x="7" y="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prstDash val="dash"/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9" name="Freeform 29"/>
            <p:cNvSpPr>
              <a:spLocks/>
            </p:cNvSpPr>
            <p:nvPr/>
          </p:nvSpPr>
          <p:spPr bwMode="auto">
            <a:xfrm>
              <a:off x="12660" y="4915"/>
              <a:ext cx="15" cy="3075"/>
            </a:xfrm>
            <a:custGeom>
              <a:avLst/>
              <a:gdLst>
                <a:gd name="T0" fmla="*/ 15 w 15"/>
                <a:gd name="T1" fmla="*/ 3075 h 3075"/>
                <a:gd name="T2" fmla="*/ 0 w 15"/>
                <a:gd name="T3" fmla="*/ 0 h 3075"/>
                <a:gd name="T4" fmla="*/ 0 60000 65536"/>
                <a:gd name="T5" fmla="*/ 0 60000 65536"/>
                <a:gd name="T6" fmla="*/ 0 w 15"/>
                <a:gd name="T7" fmla="*/ 0 h 3075"/>
                <a:gd name="T8" fmla="*/ 15 w 15"/>
                <a:gd name="T9" fmla="*/ 3075 h 3075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5" h="3075">
                  <a:moveTo>
                    <a:pt x="15" y="3075"/>
                  </a:moveTo>
                  <a:lnTo>
                    <a:pt x="0" y="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prstDash val="dash"/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0" name="Freeform 30"/>
            <p:cNvSpPr>
              <a:spLocks/>
            </p:cNvSpPr>
            <p:nvPr/>
          </p:nvSpPr>
          <p:spPr bwMode="auto">
            <a:xfrm>
              <a:off x="10058" y="4924"/>
              <a:ext cx="2587" cy="6"/>
            </a:xfrm>
            <a:custGeom>
              <a:avLst/>
              <a:gdLst>
                <a:gd name="T0" fmla="*/ 2587 w 2587"/>
                <a:gd name="T1" fmla="*/ 6 h 6"/>
                <a:gd name="T2" fmla="*/ 0 w 2587"/>
                <a:gd name="T3" fmla="*/ 0 h 6"/>
                <a:gd name="T4" fmla="*/ 0 60000 65536"/>
                <a:gd name="T5" fmla="*/ 0 60000 65536"/>
                <a:gd name="T6" fmla="*/ 0 w 2587"/>
                <a:gd name="T7" fmla="*/ 0 h 6"/>
                <a:gd name="T8" fmla="*/ 2587 w 2587"/>
                <a:gd name="T9" fmla="*/ 6 h 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587" h="6">
                  <a:moveTo>
                    <a:pt x="2587" y="6"/>
                  </a:moveTo>
                  <a:lnTo>
                    <a:pt x="0" y="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prstDash val="dash"/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1" name="Line 31"/>
            <p:cNvSpPr>
              <a:spLocks noChangeShapeType="1"/>
            </p:cNvSpPr>
            <p:nvPr/>
          </p:nvSpPr>
          <p:spPr bwMode="auto">
            <a:xfrm flipH="1">
              <a:off x="10058" y="5462"/>
              <a:ext cx="126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32" name="Text Box 32"/>
          <p:cNvSpPr txBox="1">
            <a:spLocks noChangeArrowheads="1"/>
          </p:cNvSpPr>
          <p:nvPr/>
        </p:nvSpPr>
        <p:spPr bwMode="auto">
          <a:xfrm>
            <a:off x="5241925" y="3566938"/>
            <a:ext cx="914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fr-FR" sz="1400" b="1">
                <a:latin typeface="Symbol" charset="0"/>
              </a:rPr>
              <a:t>a+</a:t>
            </a:r>
            <a:r>
              <a:rPr lang="fr-FR" sz="1400" b="1"/>
              <a:t>a </a:t>
            </a:r>
            <a:r>
              <a:rPr lang="fr-FR" sz="1400" b="1">
                <a:latin typeface="Symbol" charset="0"/>
              </a:rPr>
              <a:t>b</a:t>
            </a:r>
            <a:endParaRPr lang="en-US" sz="1800"/>
          </a:p>
        </p:txBody>
      </p:sp>
      <p:sp>
        <p:nvSpPr>
          <p:cNvPr id="33" name="Text Box 33"/>
          <p:cNvSpPr txBox="1">
            <a:spLocks noChangeArrowheads="1"/>
          </p:cNvSpPr>
          <p:nvPr/>
        </p:nvSpPr>
        <p:spPr bwMode="auto">
          <a:xfrm>
            <a:off x="7596188" y="3784425"/>
            <a:ext cx="914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fr-FR" sz="1400" b="1">
                <a:solidFill>
                  <a:srgbClr val="FF9900"/>
                </a:solidFill>
                <a:latin typeface="Symbol" charset="0"/>
              </a:rPr>
              <a:t>b</a:t>
            </a:r>
            <a:r>
              <a:rPr lang="fr-FR" sz="1400" b="1">
                <a:solidFill>
                  <a:srgbClr val="FF9900"/>
                </a:solidFill>
              </a:rPr>
              <a:t>=</a:t>
            </a:r>
            <a:r>
              <a:rPr lang="fr-FR" sz="1400" b="1">
                <a:solidFill>
                  <a:srgbClr val="FF9900"/>
                </a:solidFill>
                <a:latin typeface="Symbol" charset="0"/>
              </a:rPr>
              <a:t>D</a:t>
            </a:r>
            <a:r>
              <a:rPr lang="fr-FR" sz="1400" b="1">
                <a:solidFill>
                  <a:srgbClr val="FF9900"/>
                </a:solidFill>
              </a:rPr>
              <a:t>y/</a:t>
            </a:r>
            <a:r>
              <a:rPr lang="fr-FR" sz="1400" b="1">
                <a:solidFill>
                  <a:srgbClr val="FF9900"/>
                </a:solidFill>
                <a:latin typeface="Symbol" charset="0"/>
              </a:rPr>
              <a:t>D</a:t>
            </a:r>
            <a:r>
              <a:rPr lang="fr-FR" sz="1400" b="1">
                <a:solidFill>
                  <a:srgbClr val="FF9900"/>
                </a:solidFill>
              </a:rPr>
              <a:t>x</a:t>
            </a:r>
            <a:endParaRPr lang="en-US" sz="1800">
              <a:solidFill>
                <a:srgbClr val="FF9900"/>
              </a:solidFill>
            </a:endParaRPr>
          </a:p>
        </p:txBody>
      </p:sp>
      <p:sp>
        <p:nvSpPr>
          <p:cNvPr id="34" name="Line 34"/>
          <p:cNvSpPr>
            <a:spLocks noChangeShapeType="1"/>
          </p:cNvSpPr>
          <p:nvPr/>
        </p:nvSpPr>
        <p:spPr bwMode="auto">
          <a:xfrm>
            <a:off x="6656388" y="3784425"/>
            <a:ext cx="8001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35" name="Freeform 35"/>
          <p:cNvSpPr>
            <a:spLocks/>
          </p:cNvSpPr>
          <p:nvPr/>
        </p:nvSpPr>
        <p:spPr bwMode="auto">
          <a:xfrm>
            <a:off x="7508875" y="3379613"/>
            <a:ext cx="0" cy="400050"/>
          </a:xfrm>
          <a:custGeom>
            <a:avLst/>
            <a:gdLst>
              <a:gd name="T0" fmla="*/ 0 w 1"/>
              <a:gd name="T1" fmla="*/ 0 h 630"/>
              <a:gd name="T2" fmla="*/ 0 w 1"/>
              <a:gd name="T3" fmla="*/ 2147483647 h 630"/>
              <a:gd name="T4" fmla="*/ 0 60000 65536"/>
              <a:gd name="T5" fmla="*/ 0 60000 65536"/>
              <a:gd name="T6" fmla="*/ 0 w 1"/>
              <a:gd name="T7" fmla="*/ 0 h 630"/>
              <a:gd name="T8" fmla="*/ 0 w 1"/>
              <a:gd name="T9" fmla="*/ 630 h 630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" h="630">
                <a:moveTo>
                  <a:pt x="0" y="0"/>
                </a:moveTo>
                <a:lnTo>
                  <a:pt x="0" y="630"/>
                </a:lnTo>
              </a:path>
            </a:pathLst>
          </a:custGeom>
          <a:noFill/>
          <a:ln w="9525">
            <a:solidFill>
              <a:srgbClr val="00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36" name="Text Box 36"/>
          <p:cNvSpPr txBox="1">
            <a:spLocks noChangeArrowheads="1"/>
          </p:cNvSpPr>
          <p:nvPr/>
        </p:nvSpPr>
        <p:spPr bwMode="auto">
          <a:xfrm>
            <a:off x="7570788" y="3441525"/>
            <a:ext cx="457200" cy="40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fr-FR" sz="1400" b="1">
                <a:latin typeface="Symbol" charset="0"/>
              </a:rPr>
              <a:t>D</a:t>
            </a:r>
            <a:r>
              <a:rPr lang="fr-FR" sz="1400" b="1"/>
              <a:t>y</a:t>
            </a:r>
            <a:endParaRPr lang="en-US" sz="1800"/>
          </a:p>
        </p:txBody>
      </p:sp>
      <p:sp>
        <p:nvSpPr>
          <p:cNvPr id="37" name="Text Box 37"/>
          <p:cNvSpPr txBox="1">
            <a:spLocks noChangeArrowheads="1"/>
          </p:cNvSpPr>
          <p:nvPr/>
        </p:nvSpPr>
        <p:spPr bwMode="auto">
          <a:xfrm>
            <a:off x="6884988" y="3784425"/>
            <a:ext cx="457200" cy="40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fr-FR" sz="1400" b="1">
                <a:latin typeface="Symbol" charset="0"/>
              </a:rPr>
              <a:t>D</a:t>
            </a:r>
            <a:r>
              <a:rPr lang="fr-FR" sz="1400" b="1"/>
              <a:t>x</a:t>
            </a:r>
            <a:endParaRPr lang="en-US" sz="1800"/>
          </a:p>
        </p:txBody>
      </p:sp>
      <p:sp>
        <p:nvSpPr>
          <p:cNvPr id="38" name="Text Box 38"/>
          <p:cNvSpPr txBox="1">
            <a:spLocks noChangeArrowheads="1"/>
          </p:cNvSpPr>
          <p:nvPr/>
        </p:nvSpPr>
        <p:spPr bwMode="auto">
          <a:xfrm>
            <a:off x="5292725" y="2055638"/>
            <a:ext cx="331152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2000" b="1" dirty="0" smtClean="0"/>
              <a:t>X</a:t>
            </a:r>
            <a:r>
              <a:rPr lang="en-US" sz="2000" b="1" baseline="-25000" dirty="0" smtClean="0"/>
              <a:t>1</a:t>
            </a:r>
            <a:r>
              <a:rPr lang="en-US" sz="2000" b="1" dirty="0" smtClean="0"/>
              <a:t>: quantitative variable</a:t>
            </a:r>
            <a:endParaRPr lang="en-US" sz="2000" b="1" dirty="0"/>
          </a:p>
        </p:txBody>
      </p:sp>
      <p:sp>
        <p:nvSpPr>
          <p:cNvPr id="39" name="Text Box 40"/>
          <p:cNvSpPr txBox="1">
            <a:spLocks noChangeArrowheads="1"/>
          </p:cNvSpPr>
          <p:nvPr/>
        </p:nvSpPr>
        <p:spPr bwMode="auto">
          <a:xfrm>
            <a:off x="4650063" y="2713688"/>
            <a:ext cx="1296987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>
              <a:spcBef>
                <a:spcPct val="50000"/>
              </a:spcBef>
            </a:pPr>
            <a:r>
              <a:rPr lang="en-US" sz="1800" dirty="0" smtClean="0"/>
              <a:t>E(Y)</a:t>
            </a:r>
            <a:endParaRPr lang="en-US" sz="1800" dirty="0"/>
          </a:p>
        </p:txBody>
      </p:sp>
      <p:sp>
        <p:nvSpPr>
          <p:cNvPr id="40" name="Rectangle 42"/>
          <p:cNvSpPr>
            <a:spLocks noChangeArrowheads="1"/>
          </p:cNvSpPr>
          <p:nvPr/>
        </p:nvSpPr>
        <p:spPr bwMode="auto">
          <a:xfrm>
            <a:off x="4753265" y="1961110"/>
            <a:ext cx="4356100" cy="3816350"/>
          </a:xfrm>
          <a:prstGeom prst="rect">
            <a:avLst/>
          </a:prstGeom>
          <a:noFill/>
          <a:ln w="9525">
            <a:solidFill>
              <a:srgbClr val="8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41" name="Text Box 20"/>
          <p:cNvSpPr txBox="1">
            <a:spLocks noChangeArrowheads="1"/>
          </p:cNvSpPr>
          <p:nvPr/>
        </p:nvSpPr>
        <p:spPr bwMode="auto">
          <a:xfrm>
            <a:off x="5668963" y="3944763"/>
            <a:ext cx="3429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fr-FR" sz="1400" b="1">
                <a:latin typeface="Symbol" charset="0"/>
              </a:rPr>
              <a:t>a</a:t>
            </a:r>
            <a:endParaRPr lang="en-US" sz="1800"/>
          </a:p>
        </p:txBody>
      </p:sp>
      <p:pic>
        <p:nvPicPr>
          <p:cNvPr id="42" name="Image 4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0514" y="0"/>
            <a:ext cx="2484755" cy="1861167"/>
          </a:xfrm>
          <a:prstGeom prst="rect">
            <a:avLst/>
          </a:prstGeom>
        </p:spPr>
      </p:pic>
      <p:sp>
        <p:nvSpPr>
          <p:cNvPr id="43" name="Freeform 35"/>
          <p:cNvSpPr>
            <a:spLocks/>
          </p:cNvSpPr>
          <p:nvPr/>
        </p:nvSpPr>
        <p:spPr bwMode="auto">
          <a:xfrm>
            <a:off x="6775525" y="952952"/>
            <a:ext cx="0" cy="400050"/>
          </a:xfrm>
          <a:custGeom>
            <a:avLst/>
            <a:gdLst>
              <a:gd name="T0" fmla="*/ 0 w 1"/>
              <a:gd name="T1" fmla="*/ 0 h 630"/>
              <a:gd name="T2" fmla="*/ 0 w 1"/>
              <a:gd name="T3" fmla="*/ 2147483647 h 630"/>
              <a:gd name="T4" fmla="*/ 0 60000 65536"/>
              <a:gd name="T5" fmla="*/ 0 60000 65536"/>
              <a:gd name="T6" fmla="*/ 0 w 1"/>
              <a:gd name="T7" fmla="*/ 0 h 630"/>
              <a:gd name="T8" fmla="*/ 0 w 1"/>
              <a:gd name="T9" fmla="*/ 630 h 630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" h="630">
                <a:moveTo>
                  <a:pt x="0" y="0"/>
                </a:moveTo>
                <a:lnTo>
                  <a:pt x="0" y="630"/>
                </a:lnTo>
              </a:path>
            </a:pathLst>
          </a:custGeom>
          <a:noFill/>
          <a:ln w="9525">
            <a:solidFill>
              <a:srgbClr val="3366FF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44" name="Text Box 36"/>
          <p:cNvSpPr txBox="1">
            <a:spLocks noChangeArrowheads="1"/>
          </p:cNvSpPr>
          <p:nvPr/>
        </p:nvSpPr>
        <p:spPr bwMode="auto">
          <a:xfrm>
            <a:off x="6340425" y="965437"/>
            <a:ext cx="457200" cy="40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fr-FR" sz="1400" b="1" dirty="0">
                <a:solidFill>
                  <a:srgbClr val="3366FF"/>
                </a:solidFill>
                <a:latin typeface="Symbol" charset="0"/>
              </a:rPr>
              <a:t>D</a:t>
            </a:r>
            <a:r>
              <a:rPr lang="fr-FR" sz="1400" b="1" dirty="0">
                <a:solidFill>
                  <a:srgbClr val="3366FF"/>
                </a:solidFill>
              </a:rPr>
              <a:t>y</a:t>
            </a:r>
            <a:endParaRPr lang="en-US" sz="1800" dirty="0">
              <a:solidFill>
                <a:srgbClr val="3366FF"/>
              </a:solidFill>
            </a:endParaRPr>
          </a:p>
        </p:txBody>
      </p:sp>
      <p:sp>
        <p:nvSpPr>
          <p:cNvPr id="45" name="Line 34"/>
          <p:cNvSpPr>
            <a:spLocks noChangeShapeType="1"/>
          </p:cNvSpPr>
          <p:nvPr/>
        </p:nvSpPr>
        <p:spPr bwMode="auto">
          <a:xfrm>
            <a:off x="6775524" y="1391287"/>
            <a:ext cx="479301" cy="0"/>
          </a:xfrm>
          <a:prstGeom prst="line">
            <a:avLst/>
          </a:prstGeom>
          <a:noFill/>
          <a:ln w="9525">
            <a:solidFill>
              <a:srgbClr val="3366FF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46" name="Text Box 37"/>
          <p:cNvSpPr txBox="1">
            <a:spLocks noChangeArrowheads="1"/>
          </p:cNvSpPr>
          <p:nvPr/>
        </p:nvSpPr>
        <p:spPr bwMode="auto">
          <a:xfrm>
            <a:off x="6797625" y="1434752"/>
            <a:ext cx="457200" cy="40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fr-FR" sz="1400" b="1" dirty="0" err="1">
                <a:solidFill>
                  <a:srgbClr val="3366FF"/>
                </a:solidFill>
                <a:latin typeface="Symbol" charset="0"/>
              </a:rPr>
              <a:t>D</a:t>
            </a:r>
            <a:r>
              <a:rPr lang="fr-FR" sz="1400" b="1" dirty="0" err="1">
                <a:solidFill>
                  <a:srgbClr val="3366FF"/>
                </a:solidFill>
              </a:rPr>
              <a:t>x</a:t>
            </a:r>
            <a:endParaRPr lang="en-US" sz="1800" dirty="0">
              <a:solidFill>
                <a:srgbClr val="3366FF"/>
              </a:solidFill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2AFB2F-7E8C-264A-977C-2DC7A98E2F89}" type="slidenum">
              <a:rPr lang="en-GB" smtClean="0"/>
              <a:t>58</a:t>
            </a:fld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91279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200" dirty="0" smtClean="0">
                <a:solidFill>
                  <a:schemeClr val="accent1"/>
                </a:solidFill>
              </a:rPr>
              <a:t>Values predicted by a multiple regression model with 2 covariates</a:t>
            </a:r>
            <a:endParaRPr lang="en-GB" sz="3200" dirty="0">
              <a:solidFill>
                <a:schemeClr val="accent1"/>
              </a:solidFill>
            </a:endParaRPr>
          </a:p>
        </p:txBody>
      </p:sp>
      <p:sp>
        <p:nvSpPr>
          <p:cNvPr id="4" name="Text Box 19"/>
          <p:cNvSpPr txBox="1">
            <a:spLocks noChangeArrowheads="1"/>
          </p:cNvSpPr>
          <p:nvPr/>
        </p:nvSpPr>
        <p:spPr bwMode="auto">
          <a:xfrm>
            <a:off x="6120765" y="5331731"/>
            <a:ext cx="519112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fr-FR" sz="2000" dirty="0"/>
              <a:t>X</a:t>
            </a:r>
            <a:r>
              <a:rPr lang="fr-FR" sz="2000" baseline="-25000" dirty="0"/>
              <a:t>1</a:t>
            </a:r>
            <a:endParaRPr lang="en-US" sz="2000" baseline="-25000" dirty="0"/>
          </a:p>
        </p:txBody>
      </p:sp>
      <p:grpSp>
        <p:nvGrpSpPr>
          <p:cNvPr id="8" name="Group 24"/>
          <p:cNvGrpSpPr>
            <a:grpSpLocks/>
          </p:cNvGrpSpPr>
          <p:nvPr/>
        </p:nvGrpSpPr>
        <p:grpSpPr bwMode="auto">
          <a:xfrm>
            <a:off x="2317115" y="2919238"/>
            <a:ext cx="4343400" cy="2857500"/>
            <a:chOff x="8396" y="4022"/>
            <a:chExt cx="6840" cy="4500"/>
          </a:xfrm>
        </p:grpSpPr>
        <p:sp>
          <p:nvSpPr>
            <p:cNvPr id="9" name="Line 25"/>
            <p:cNvSpPr>
              <a:spLocks noChangeShapeType="1"/>
            </p:cNvSpPr>
            <p:nvPr/>
          </p:nvSpPr>
          <p:spPr bwMode="auto">
            <a:xfrm>
              <a:off x="10196" y="4022"/>
              <a:ext cx="0" cy="450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" name="Line 26"/>
            <p:cNvSpPr>
              <a:spLocks noChangeShapeType="1"/>
            </p:cNvSpPr>
            <p:nvPr/>
          </p:nvSpPr>
          <p:spPr bwMode="auto">
            <a:xfrm>
              <a:off x="8396" y="7810"/>
              <a:ext cx="6840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1" name="Line 27"/>
            <p:cNvSpPr>
              <a:spLocks noChangeShapeType="1"/>
            </p:cNvSpPr>
            <p:nvPr/>
          </p:nvSpPr>
          <p:spPr bwMode="auto">
            <a:xfrm flipV="1">
              <a:off x="8978" y="4203"/>
              <a:ext cx="5220" cy="2340"/>
            </a:xfrm>
            <a:prstGeom prst="line">
              <a:avLst/>
            </a:prstGeom>
            <a:noFill/>
            <a:ln w="28575">
              <a:solidFill>
                <a:srgbClr val="FF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19" name="Freeform 35"/>
          <p:cNvSpPr>
            <a:spLocks/>
          </p:cNvSpPr>
          <p:nvPr/>
        </p:nvSpPr>
        <p:spPr bwMode="auto">
          <a:xfrm>
            <a:off x="5025390" y="3451051"/>
            <a:ext cx="0" cy="400050"/>
          </a:xfrm>
          <a:custGeom>
            <a:avLst/>
            <a:gdLst>
              <a:gd name="T0" fmla="*/ 0 w 1"/>
              <a:gd name="T1" fmla="*/ 0 h 630"/>
              <a:gd name="T2" fmla="*/ 0 w 1"/>
              <a:gd name="T3" fmla="*/ 2147483647 h 630"/>
              <a:gd name="T4" fmla="*/ 0 60000 65536"/>
              <a:gd name="T5" fmla="*/ 0 60000 65536"/>
              <a:gd name="T6" fmla="*/ 0 w 1"/>
              <a:gd name="T7" fmla="*/ 0 h 630"/>
              <a:gd name="T8" fmla="*/ 0 w 1"/>
              <a:gd name="T9" fmla="*/ 630 h 630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" h="630">
                <a:moveTo>
                  <a:pt x="0" y="0"/>
                </a:moveTo>
                <a:lnTo>
                  <a:pt x="0" y="630"/>
                </a:lnTo>
              </a:path>
            </a:pathLst>
          </a:custGeom>
          <a:noFill/>
          <a:ln w="9525">
            <a:solidFill>
              <a:srgbClr val="000000"/>
            </a:solidFill>
            <a:round/>
            <a:headEnd type="triangl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22" name="Text Box 38"/>
          <p:cNvSpPr txBox="1">
            <a:spLocks noChangeArrowheads="1"/>
          </p:cNvSpPr>
          <p:nvPr/>
        </p:nvSpPr>
        <p:spPr bwMode="auto">
          <a:xfrm>
            <a:off x="2809240" y="1596589"/>
            <a:ext cx="3311525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2000" b="1" dirty="0" smtClean="0"/>
              <a:t>X</a:t>
            </a:r>
            <a:r>
              <a:rPr lang="en-US" sz="2000" b="1" baseline="-25000" dirty="0" smtClean="0"/>
              <a:t>1</a:t>
            </a:r>
            <a:r>
              <a:rPr lang="en-US" sz="2000" b="1" dirty="0" smtClean="0"/>
              <a:t>: quantitative variable</a:t>
            </a:r>
          </a:p>
          <a:p>
            <a:pPr algn="ctr" eaLnBrk="1" hangingPunct="1">
              <a:spcBef>
                <a:spcPct val="50000"/>
              </a:spcBef>
            </a:pPr>
            <a:r>
              <a:rPr lang="en-US" sz="2000" b="1" dirty="0" smtClean="0"/>
              <a:t>X</a:t>
            </a:r>
            <a:r>
              <a:rPr lang="en-US" sz="2000" b="1" baseline="-25000" dirty="0" smtClean="0"/>
              <a:t>2</a:t>
            </a:r>
            <a:r>
              <a:rPr lang="en-US" sz="2000" b="1" dirty="0" smtClean="0"/>
              <a:t>: </a:t>
            </a:r>
            <a:r>
              <a:rPr lang="en-US" sz="2000" b="1" dirty="0"/>
              <a:t>binary </a:t>
            </a:r>
            <a:r>
              <a:rPr lang="en-US" sz="2000" b="1" dirty="0" smtClean="0"/>
              <a:t>variable</a:t>
            </a:r>
            <a:endParaRPr lang="en-US" sz="2000" b="1" dirty="0"/>
          </a:p>
        </p:txBody>
      </p:sp>
      <p:sp>
        <p:nvSpPr>
          <p:cNvPr id="23" name="Rectangle 42"/>
          <p:cNvSpPr>
            <a:spLocks noChangeArrowheads="1"/>
          </p:cNvSpPr>
          <p:nvPr/>
        </p:nvSpPr>
        <p:spPr bwMode="auto">
          <a:xfrm>
            <a:off x="2304415" y="2055638"/>
            <a:ext cx="4356100" cy="3816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25" name="Line 27"/>
          <p:cNvSpPr>
            <a:spLocks noChangeShapeType="1"/>
          </p:cNvSpPr>
          <p:nvPr/>
        </p:nvSpPr>
        <p:spPr bwMode="auto">
          <a:xfrm flipV="1">
            <a:off x="2714594" y="3410676"/>
            <a:ext cx="3314700" cy="1485900"/>
          </a:xfrm>
          <a:prstGeom prst="line">
            <a:avLst/>
          </a:prstGeom>
          <a:noFill/>
          <a:ln w="28575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20" name="Text Box 36"/>
          <p:cNvSpPr txBox="1">
            <a:spLocks noChangeArrowheads="1"/>
          </p:cNvSpPr>
          <p:nvPr/>
        </p:nvSpPr>
        <p:spPr bwMode="auto">
          <a:xfrm>
            <a:off x="5019371" y="3443499"/>
            <a:ext cx="457200" cy="40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fr-FR" sz="1400" b="1" dirty="0" smtClean="0">
                <a:latin typeface="Symbol" charset="0"/>
              </a:rPr>
              <a:t>b</a:t>
            </a:r>
            <a:r>
              <a:rPr lang="fr-FR" sz="1400" b="1" baseline="-25000" dirty="0">
                <a:latin typeface="Symbol" charset="0"/>
              </a:rPr>
              <a:t>2</a:t>
            </a:r>
            <a:endParaRPr lang="en-US" sz="1800" baseline="-25000" dirty="0"/>
          </a:p>
        </p:txBody>
      </p:sp>
      <p:sp>
        <p:nvSpPr>
          <p:cNvPr id="26" name="Text Box 19"/>
          <p:cNvSpPr txBox="1">
            <a:spLocks noChangeArrowheads="1"/>
          </p:cNvSpPr>
          <p:nvPr/>
        </p:nvSpPr>
        <p:spPr bwMode="auto">
          <a:xfrm>
            <a:off x="5919309" y="2788023"/>
            <a:ext cx="778668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fr-FR" sz="1400" dirty="0" smtClean="0">
                <a:solidFill>
                  <a:srgbClr val="FF6600"/>
                </a:solidFill>
              </a:rPr>
              <a:t>X</a:t>
            </a:r>
            <a:r>
              <a:rPr lang="fr-FR" sz="1400" baseline="-25000" dirty="0">
                <a:solidFill>
                  <a:srgbClr val="FF6600"/>
                </a:solidFill>
              </a:rPr>
              <a:t>2</a:t>
            </a:r>
            <a:r>
              <a:rPr lang="fr-FR" sz="1400" dirty="0" smtClean="0">
                <a:solidFill>
                  <a:srgbClr val="FF6600"/>
                </a:solidFill>
              </a:rPr>
              <a:t>=1</a:t>
            </a:r>
            <a:endParaRPr lang="en-US" sz="1800" dirty="0">
              <a:solidFill>
                <a:srgbClr val="FF6600"/>
              </a:solidFill>
            </a:endParaRPr>
          </a:p>
        </p:txBody>
      </p:sp>
      <p:sp>
        <p:nvSpPr>
          <p:cNvPr id="27" name="Text Box 19"/>
          <p:cNvSpPr txBox="1">
            <a:spLocks noChangeArrowheads="1"/>
          </p:cNvSpPr>
          <p:nvPr/>
        </p:nvSpPr>
        <p:spPr bwMode="auto">
          <a:xfrm>
            <a:off x="5861209" y="3391223"/>
            <a:ext cx="778668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fr-FR" sz="1400" dirty="0" smtClean="0">
                <a:solidFill>
                  <a:schemeClr val="accent1"/>
                </a:solidFill>
              </a:rPr>
              <a:t>X</a:t>
            </a:r>
            <a:r>
              <a:rPr lang="fr-FR" sz="1400" baseline="-25000" dirty="0">
                <a:solidFill>
                  <a:schemeClr val="accent1"/>
                </a:solidFill>
              </a:rPr>
              <a:t>2</a:t>
            </a:r>
            <a:r>
              <a:rPr lang="fr-FR" sz="1400" dirty="0" smtClean="0">
                <a:solidFill>
                  <a:schemeClr val="accent1"/>
                </a:solidFill>
              </a:rPr>
              <a:t>=0</a:t>
            </a:r>
            <a:endParaRPr lang="en-US" sz="1800" dirty="0">
              <a:solidFill>
                <a:schemeClr val="accent1"/>
              </a:solidFill>
            </a:endParaRPr>
          </a:p>
        </p:txBody>
      </p:sp>
      <p:sp>
        <p:nvSpPr>
          <p:cNvPr id="15" name="Text Box 19"/>
          <p:cNvSpPr txBox="1">
            <a:spLocks noChangeArrowheads="1"/>
          </p:cNvSpPr>
          <p:nvPr/>
        </p:nvSpPr>
        <p:spPr bwMode="auto">
          <a:xfrm>
            <a:off x="2686685" y="2862723"/>
            <a:ext cx="77343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fr-FR" sz="2000" dirty="0" smtClean="0"/>
              <a:t>E(Y)</a:t>
            </a:r>
            <a:endParaRPr lang="en-US" sz="2000" baseline="-25000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2AFB2F-7E8C-264A-977C-2DC7A98E2F89}" type="slidenum">
              <a:rPr lang="en-GB" smtClean="0"/>
              <a:t>59</a:t>
            </a:fld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48427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172480"/>
            <a:ext cx="8229600" cy="1417638"/>
          </a:xfr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GB" b="1" dirty="0" smtClean="0"/>
              <a:t>I. Basic components of the linear regression model</a:t>
            </a:r>
            <a:endParaRPr lang="en-GB" b="1" dirty="0"/>
          </a:p>
        </p:txBody>
      </p:sp>
      <p:sp>
        <p:nvSpPr>
          <p:cNvPr id="3" name="ZoneTexte 2"/>
          <p:cNvSpPr txBox="1"/>
          <p:nvPr/>
        </p:nvSpPr>
        <p:spPr>
          <a:xfrm>
            <a:off x="2857373" y="5486398"/>
            <a:ext cx="3337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latin typeface="Handwriting - Dakota"/>
                <a:cs typeface="Handwriting - Dakota"/>
              </a:rPr>
              <a:t>Sir Francis Galton (1822-1911)</a:t>
            </a:r>
            <a:endParaRPr lang="en-GB" dirty="0">
              <a:latin typeface="Handwriting - Dakota"/>
              <a:cs typeface="Handwriting - Dakota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8265" y="2458190"/>
            <a:ext cx="2601153" cy="3028208"/>
          </a:xfrm>
          <a:prstGeom prst="rect">
            <a:avLst/>
          </a:prstGeom>
        </p:spPr>
      </p:pic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2AFB2F-7E8C-264A-977C-2DC7A98E2F89}" type="slidenum">
              <a:rPr lang="en-GB" smtClean="0"/>
              <a:t>6</a:t>
            </a:fld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72633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6789106" cy="1069987"/>
          </a:xfrm>
        </p:spPr>
        <p:txBody>
          <a:bodyPr>
            <a:normAutofit fontScale="90000"/>
          </a:bodyPr>
          <a:lstStyle/>
          <a:p>
            <a:pPr algn="l"/>
            <a:r>
              <a:rPr lang="en-GB" sz="2800" dirty="0" smtClean="0">
                <a:solidFill>
                  <a:schemeClr val="accent1"/>
                </a:solidFill>
              </a:rPr>
              <a:t>What is the maximum number of covariates* a regression model can accommodate?</a:t>
            </a:r>
            <a:br>
              <a:rPr lang="en-GB" sz="2800" dirty="0" smtClean="0">
                <a:solidFill>
                  <a:schemeClr val="accent1"/>
                </a:solidFill>
              </a:rPr>
            </a:br>
            <a:r>
              <a:rPr lang="en-GB" sz="2800" i="1" dirty="0" smtClean="0">
                <a:solidFill>
                  <a:schemeClr val="accent1"/>
                </a:solidFill>
              </a:rPr>
              <a:t>A convenient rule of thumb</a:t>
            </a:r>
            <a:endParaRPr lang="en-GB" sz="2800" i="1" dirty="0">
              <a:solidFill>
                <a:schemeClr val="accent1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57314" y="1600200"/>
            <a:ext cx="8886686" cy="4712110"/>
          </a:xfrm>
        </p:spPr>
        <p:txBody>
          <a:bodyPr>
            <a:normAutofit lnSpcReduction="10000"/>
          </a:bodyPr>
          <a:lstStyle/>
          <a:p>
            <a:r>
              <a:rPr lang="en-GB" dirty="0" smtClean="0">
                <a:solidFill>
                  <a:srgbClr val="FF6600"/>
                </a:solidFill>
              </a:rPr>
              <a:t>Linear regression, n observations</a:t>
            </a:r>
          </a:p>
          <a:p>
            <a:pPr lvl="1"/>
            <a:r>
              <a:rPr lang="en-GB" sz="2600" dirty="0" smtClean="0"/>
              <a:t>You should not estimate more than n/10 parameters</a:t>
            </a:r>
          </a:p>
          <a:p>
            <a:pPr lvl="1"/>
            <a:r>
              <a:rPr lang="en-GB" sz="2600" dirty="0" smtClean="0"/>
              <a:t>E.g., with 200 subjects, there should not be more than 19 binary covariates in the model.</a:t>
            </a:r>
          </a:p>
          <a:p>
            <a:pPr lvl="1"/>
            <a:r>
              <a:rPr lang="en-GB" sz="2600" dirty="0" smtClean="0"/>
              <a:t>Remember that if age is coded with 6 categories, it takes 5 dummy (binary) variables to estimate its effect.</a:t>
            </a:r>
          </a:p>
          <a:p>
            <a:endParaRPr lang="en-GB" dirty="0" smtClean="0"/>
          </a:p>
          <a:p>
            <a:endParaRPr lang="en-GB" dirty="0"/>
          </a:p>
          <a:p>
            <a:r>
              <a:rPr lang="en-GB" sz="2600" dirty="0" smtClean="0"/>
              <a:t>If the number of covariates becomes too large, the model’s estimate are likely to become less stable and reliable (but there may be no obvious warning sign!)</a:t>
            </a:r>
            <a:endParaRPr lang="en-GB" sz="2600" dirty="0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9780" y="0"/>
            <a:ext cx="2354219" cy="1795436"/>
          </a:xfrm>
          <a:prstGeom prst="rect">
            <a:avLst/>
          </a:prstGeom>
        </p:spPr>
      </p:pic>
      <p:sp>
        <p:nvSpPr>
          <p:cNvPr id="10" name="ZoneTexte 9"/>
          <p:cNvSpPr txBox="1"/>
          <p:nvPr/>
        </p:nvSpPr>
        <p:spPr>
          <a:xfrm>
            <a:off x="5365034" y="6623564"/>
            <a:ext cx="37789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400" dirty="0" smtClean="0">
                <a:solidFill>
                  <a:srgbClr val="3366FF"/>
                </a:solidFill>
              </a:rPr>
              <a:t>*</a:t>
            </a:r>
            <a:r>
              <a:rPr lang="en-GB" sz="1400" dirty="0" smtClean="0"/>
              <a:t>More precisely: of parameters to estimate</a:t>
            </a:r>
            <a:endParaRPr lang="en-GB" sz="14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2AFB2F-7E8C-264A-977C-2DC7A98E2F89}" type="slidenum">
              <a:rPr lang="en-GB" smtClean="0"/>
              <a:t>60</a:t>
            </a:fld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89774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478478"/>
            <a:ext cx="8229600" cy="1143000"/>
          </a:xfr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r>
              <a:rPr lang="en-GB" dirty="0" smtClean="0"/>
              <a:t>Regression models are flexible</a:t>
            </a:r>
            <a:endParaRPr lang="en-GB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Image 3" descr="Capture d’écran 2012-10-03 à 16.07.3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2595" y="2761123"/>
            <a:ext cx="2110467" cy="2243360"/>
          </a:xfrm>
          <a:prstGeom prst="rect">
            <a:avLst/>
          </a:prstGeom>
        </p:spPr>
      </p:pic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2AFB2F-7E8C-264A-977C-2DC7A98E2F89}" type="slidenum">
              <a:rPr lang="en-GB" smtClean="0"/>
              <a:t>61</a:t>
            </a:fld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25087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398429"/>
            <a:ext cx="8229600" cy="705498"/>
          </a:xfrm>
        </p:spPr>
        <p:txBody>
          <a:bodyPr>
            <a:normAutofit/>
          </a:bodyPr>
          <a:lstStyle/>
          <a:p>
            <a:r>
              <a:rPr lang="en-GB" dirty="0" smtClean="0">
                <a:solidFill>
                  <a:srgbClr val="4F81BD"/>
                </a:solidFill>
              </a:rPr>
              <a:t>Relation between R</a:t>
            </a:r>
            <a:r>
              <a:rPr lang="en-GB" baseline="30000" dirty="0" smtClean="0">
                <a:solidFill>
                  <a:srgbClr val="4F81BD"/>
                </a:solidFill>
              </a:rPr>
              <a:t>2</a:t>
            </a:r>
            <a:r>
              <a:rPr lang="en-GB" dirty="0" smtClean="0">
                <a:solidFill>
                  <a:srgbClr val="4F81BD"/>
                </a:solidFill>
              </a:rPr>
              <a:t> and </a:t>
            </a:r>
            <a:r>
              <a:rPr lang="en-GB" dirty="0" smtClean="0">
                <a:solidFill>
                  <a:srgbClr val="4F81BD"/>
                </a:solidFill>
                <a:latin typeface="Symbol" charset="2"/>
                <a:cs typeface="Symbol" charset="2"/>
              </a:rPr>
              <a:t>r</a:t>
            </a:r>
            <a:endParaRPr lang="en-GB" dirty="0">
              <a:solidFill>
                <a:srgbClr val="4F81BD"/>
              </a:solidFill>
              <a:latin typeface="Symbol" charset="2"/>
              <a:cs typeface="Symbol" charset="2"/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710466" y="1349739"/>
            <a:ext cx="7976334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/>
              <a:t>In </a:t>
            </a:r>
            <a:r>
              <a:rPr lang="en-GB" sz="2400" dirty="0" smtClean="0">
                <a:solidFill>
                  <a:srgbClr val="FF6600"/>
                </a:solidFill>
              </a:rPr>
              <a:t>simple</a:t>
            </a:r>
            <a:r>
              <a:rPr lang="en-GB" sz="2400" dirty="0" smtClean="0"/>
              <a:t> linear regression (one single covariate), R</a:t>
            </a:r>
            <a:r>
              <a:rPr lang="en-GB" sz="2400" baseline="30000" dirty="0" smtClean="0"/>
              <a:t>2</a:t>
            </a:r>
            <a:r>
              <a:rPr lang="en-GB" sz="2400" dirty="0" smtClean="0"/>
              <a:t> corresponds to the square value of the coefficient of correlation </a:t>
            </a:r>
            <a:r>
              <a:rPr lang="en-GB" sz="2400" dirty="0" smtClean="0">
                <a:latin typeface="Symbol" charset="2"/>
                <a:cs typeface="Symbol" charset="2"/>
              </a:rPr>
              <a:t>r</a:t>
            </a:r>
            <a:r>
              <a:rPr lang="en-GB" sz="2400" dirty="0" smtClean="0"/>
              <a:t> between Y and X.</a:t>
            </a:r>
            <a:endParaRPr lang="en-GB" sz="2400" dirty="0"/>
          </a:p>
        </p:txBody>
      </p:sp>
      <p:sp>
        <p:nvSpPr>
          <p:cNvPr id="11" name="ZoneTexte 10"/>
          <p:cNvSpPr txBox="1"/>
          <p:nvPr/>
        </p:nvSpPr>
        <p:spPr>
          <a:xfrm>
            <a:off x="710466" y="3908991"/>
            <a:ext cx="7976334" cy="156966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GB" sz="2400" dirty="0" smtClean="0"/>
              <a:t>In </a:t>
            </a:r>
            <a:r>
              <a:rPr lang="en-GB" sz="2400" dirty="0" smtClean="0">
                <a:solidFill>
                  <a:srgbClr val="FF6600"/>
                </a:solidFill>
              </a:rPr>
              <a:t>multiple </a:t>
            </a:r>
            <a:r>
              <a:rPr lang="en-GB" sz="2400" dirty="0" smtClean="0"/>
              <a:t>linear regression (several covariates), R</a:t>
            </a:r>
            <a:r>
              <a:rPr lang="en-GB" sz="2400" baseline="30000" dirty="0" smtClean="0"/>
              <a:t>2</a:t>
            </a:r>
            <a:r>
              <a:rPr lang="en-GB" sz="2400" dirty="0" smtClean="0"/>
              <a:t> corresponds to the square value of the coefficient of correlation </a:t>
            </a:r>
            <a:r>
              <a:rPr lang="en-GB" sz="2400" dirty="0" smtClean="0">
                <a:latin typeface="Symbol" charset="2"/>
                <a:cs typeface="Symbol" charset="2"/>
              </a:rPr>
              <a:t>r</a:t>
            </a:r>
            <a:r>
              <a:rPr lang="en-GB" sz="2400" dirty="0" smtClean="0"/>
              <a:t> between Y and the predicted values of the regression model.</a:t>
            </a:r>
            <a:endParaRPr lang="en-GB" sz="2400" dirty="0"/>
          </a:p>
        </p:txBody>
      </p:sp>
      <p:graphicFrame>
        <p:nvGraphicFramePr>
          <p:cNvPr id="12" name="Objec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17157457"/>
              </p:ext>
            </p:extLst>
          </p:nvPr>
        </p:nvGraphicFramePr>
        <p:xfrm>
          <a:off x="3444875" y="3241675"/>
          <a:ext cx="1995488" cy="717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1817" name="Équation" r:id="rId4" imgW="965200" imgH="355600" progId="Equation.3">
                  <p:embed/>
                </p:oleObj>
              </mc:Choice>
              <mc:Fallback>
                <p:oleObj name="Équation" r:id="rId4" imgW="965200" imgH="3556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44875" y="3241675"/>
                        <a:ext cx="1995488" cy="717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ZoneTexte 12"/>
          <p:cNvSpPr txBox="1"/>
          <p:nvPr/>
        </p:nvSpPr>
        <p:spPr>
          <a:xfrm>
            <a:off x="710466" y="5742652"/>
            <a:ext cx="7976334" cy="830997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sz="2400" dirty="0" smtClean="0"/>
              <a:t>It is therefore still true that R</a:t>
            </a:r>
            <a:r>
              <a:rPr lang="en-GB" sz="2400" baseline="30000" dirty="0" smtClean="0"/>
              <a:t>2</a:t>
            </a:r>
            <a:r>
              <a:rPr lang="en-GB" sz="2400" dirty="0" smtClean="0"/>
              <a:t> quantifies the predictive ability of the fitted model.</a:t>
            </a:r>
            <a:endParaRPr lang="en-GB" sz="24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2AFB2F-7E8C-264A-977C-2DC7A98E2F89}" type="slidenum">
              <a:rPr lang="en-GB" smtClean="0"/>
              <a:t>62</a:t>
            </a:fld>
            <a:endParaRPr lang="en-GB"/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3215193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12377" y="172479"/>
            <a:ext cx="8462682" cy="1921791"/>
          </a:xfr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GB" dirty="0" smtClean="0"/>
              <a:t>IV. Interaction (effect measure modification) in the linear regression model</a:t>
            </a:r>
            <a:endParaRPr lang="en-GB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2AFB2F-7E8C-264A-977C-2DC7A98E2F89}" type="slidenum">
              <a:rPr lang="en-GB" smtClean="0"/>
              <a:t>63</a:t>
            </a:fld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78841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377813"/>
          </a:xfrm>
        </p:spPr>
        <p:txBody>
          <a:bodyPr>
            <a:normAutofit lnSpcReduction="10000"/>
          </a:bodyPr>
          <a:lstStyle/>
          <a:p>
            <a:r>
              <a:rPr lang="en-GB" sz="2600" dirty="0" smtClean="0"/>
              <a:t>One speaks of effect measure modification when the apparent effect of a variable X</a:t>
            </a:r>
            <a:r>
              <a:rPr lang="en-GB" sz="2600" baseline="-25000" dirty="0" smtClean="0"/>
              <a:t>1</a:t>
            </a:r>
            <a:r>
              <a:rPr lang="en-GB" sz="2600" dirty="0" smtClean="0"/>
              <a:t> is different in subgroups defined by another covariate</a:t>
            </a:r>
            <a:endParaRPr lang="en-GB" sz="2600" dirty="0"/>
          </a:p>
          <a:p>
            <a:pPr marL="400050" lvl="1" indent="0">
              <a:buNone/>
            </a:pPr>
            <a:r>
              <a:rPr lang="en-GB" sz="1800" dirty="0" smtClean="0"/>
              <a:t>For example, the effect of smoking on cardiovascular diseases may be stronger (or weaker) in men than in women</a:t>
            </a:r>
          </a:p>
          <a:p>
            <a:pPr marL="400050" lvl="1" indent="0">
              <a:buNone/>
            </a:pPr>
            <a:r>
              <a:rPr lang="en-GB" sz="1500" dirty="0" smtClean="0"/>
              <a:t>(this is sometimes called </a:t>
            </a:r>
            <a:r>
              <a:rPr lang="en-GB" sz="1500" dirty="0" smtClean="0">
                <a:solidFill>
                  <a:srgbClr val="FF6600"/>
                </a:solidFill>
              </a:rPr>
              <a:t>interaction</a:t>
            </a:r>
            <a:r>
              <a:rPr lang="en-GB" sz="1500" dirty="0" smtClean="0"/>
              <a:t>, but this term has many different meanings and should be avoided)</a:t>
            </a:r>
          </a:p>
          <a:p>
            <a:endParaRPr lang="en-GB" dirty="0" smtClean="0"/>
          </a:p>
          <a:p>
            <a:r>
              <a:rPr lang="en-GB" sz="2400" dirty="0" smtClean="0"/>
              <a:t>By default, the regression model </a:t>
            </a:r>
          </a:p>
          <a:p>
            <a:pPr marL="0" indent="0">
              <a:buNone/>
            </a:pPr>
            <a:r>
              <a:rPr lang="en-GB" sz="2600" dirty="0"/>
              <a:t>	</a:t>
            </a:r>
            <a:r>
              <a:rPr lang="en-GB" dirty="0" smtClean="0"/>
              <a:t>E(Y)=</a:t>
            </a:r>
            <a:r>
              <a:rPr lang="en-GB" dirty="0" smtClean="0">
                <a:latin typeface="Symbol" charset="2"/>
                <a:cs typeface="Symbol" charset="2"/>
              </a:rPr>
              <a:t>a</a:t>
            </a:r>
            <a:r>
              <a:rPr lang="en-GB" dirty="0" smtClean="0"/>
              <a:t>+</a:t>
            </a:r>
            <a:r>
              <a:rPr lang="en-GB" dirty="0" smtClean="0">
                <a:latin typeface="Symbol" charset="2"/>
                <a:cs typeface="Symbol" charset="2"/>
              </a:rPr>
              <a:t>b</a:t>
            </a:r>
            <a:r>
              <a:rPr lang="en-GB" baseline="-25000" dirty="0" smtClean="0">
                <a:latin typeface="Symbol" charset="2"/>
                <a:cs typeface="Symbol" charset="2"/>
              </a:rPr>
              <a:t>1</a:t>
            </a:r>
            <a:r>
              <a:rPr lang="en-GB" dirty="0" smtClean="0"/>
              <a:t>X</a:t>
            </a:r>
            <a:r>
              <a:rPr lang="en-GB" baseline="-25000" dirty="0" smtClean="0"/>
              <a:t>1</a:t>
            </a:r>
            <a:r>
              <a:rPr lang="en-GB" dirty="0" smtClean="0"/>
              <a:t>+</a:t>
            </a:r>
            <a:r>
              <a:rPr lang="en-GB" dirty="0" smtClean="0">
                <a:latin typeface="Symbol" charset="2"/>
                <a:cs typeface="Symbol" charset="2"/>
              </a:rPr>
              <a:t>b</a:t>
            </a:r>
            <a:r>
              <a:rPr lang="en-GB" baseline="-25000" dirty="0" smtClean="0"/>
              <a:t>2</a:t>
            </a:r>
            <a:r>
              <a:rPr lang="en-GB" dirty="0" smtClean="0"/>
              <a:t>X</a:t>
            </a:r>
            <a:r>
              <a:rPr lang="en-GB" baseline="-25000" dirty="0" smtClean="0"/>
              <a:t>2</a:t>
            </a:r>
            <a:r>
              <a:rPr lang="en-GB" dirty="0" smtClean="0"/>
              <a:t> </a:t>
            </a:r>
          </a:p>
          <a:p>
            <a:pPr marL="400050" lvl="1" indent="0">
              <a:buNone/>
            </a:pPr>
            <a:r>
              <a:rPr lang="en-GB" sz="2400" dirty="0" smtClean="0"/>
              <a:t>will not be able to tell you that the effect measure of X varies with X</a:t>
            </a:r>
            <a:r>
              <a:rPr lang="en-GB" sz="2400" baseline="-25000" dirty="0" smtClean="0"/>
              <a:t>2</a:t>
            </a:r>
            <a:r>
              <a:rPr lang="en-GB" sz="2400" dirty="0" smtClean="0"/>
              <a:t> if you do not ask him…</a:t>
            </a:r>
          </a:p>
        </p:txBody>
      </p:sp>
      <p:sp>
        <p:nvSpPr>
          <p:cNvPr id="4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b="1" dirty="0" smtClean="0">
                <a:solidFill>
                  <a:schemeClr val="accent1"/>
                </a:solidFill>
              </a:rPr>
              <a:t>Allowing effect measure modification between covariates</a:t>
            </a:r>
            <a:endParaRPr lang="en-GB" b="1" dirty="0">
              <a:solidFill>
                <a:schemeClr val="accent1"/>
              </a:solidFill>
            </a:endParaRP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2AFB2F-7E8C-264A-977C-2DC7A98E2F89}" type="slidenum">
              <a:rPr lang="en-GB" smtClean="0"/>
              <a:t>64</a:t>
            </a:fld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73649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dirty="0" smtClean="0">
                <a:solidFill>
                  <a:schemeClr val="accent1"/>
                </a:solidFill>
              </a:rPr>
              <a:t>A more complex model</a:t>
            </a:r>
            <a:endParaRPr lang="en-GB" sz="3600" dirty="0">
              <a:solidFill>
                <a:schemeClr val="accent1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600" dirty="0"/>
              <a:t>A solution is to add another variable in the model that simultaneously depends on </a:t>
            </a:r>
            <a:r>
              <a:rPr lang="en-GB" sz="2600" dirty="0" smtClean="0"/>
              <a:t>X</a:t>
            </a:r>
            <a:r>
              <a:rPr lang="en-GB" sz="2600" baseline="-25000" dirty="0" smtClean="0"/>
              <a:t>1</a:t>
            </a:r>
            <a:r>
              <a:rPr lang="en-GB" sz="2600" dirty="0" smtClean="0"/>
              <a:t> </a:t>
            </a:r>
            <a:r>
              <a:rPr lang="en-GB" sz="2600" dirty="0"/>
              <a:t>and X</a:t>
            </a:r>
            <a:r>
              <a:rPr lang="en-GB" sz="2600" baseline="-25000" dirty="0"/>
              <a:t>2</a:t>
            </a:r>
            <a:r>
              <a:rPr lang="en-GB" sz="2600" dirty="0"/>
              <a:t>.</a:t>
            </a:r>
          </a:p>
          <a:p>
            <a:pPr marL="457200" lvl="1" indent="0">
              <a:buNone/>
            </a:pPr>
            <a:r>
              <a:rPr lang="en-GB" i="1" dirty="0"/>
              <a:t>For example</a:t>
            </a:r>
            <a:r>
              <a:rPr lang="en-GB" dirty="0"/>
              <a:t>, the product of </a:t>
            </a:r>
            <a:r>
              <a:rPr lang="en-GB" dirty="0" smtClean="0"/>
              <a:t>X</a:t>
            </a:r>
            <a:r>
              <a:rPr lang="en-GB" baseline="-25000" dirty="0" smtClean="0"/>
              <a:t>1</a:t>
            </a:r>
            <a:r>
              <a:rPr lang="en-GB" dirty="0" smtClean="0"/>
              <a:t> </a:t>
            </a:r>
            <a:r>
              <a:rPr lang="en-GB" dirty="0"/>
              <a:t>and X</a:t>
            </a:r>
            <a:r>
              <a:rPr lang="en-GB" baseline="-25000" dirty="0"/>
              <a:t>2</a:t>
            </a:r>
            <a:r>
              <a:rPr lang="en-GB" dirty="0"/>
              <a:t> can </a:t>
            </a:r>
            <a:r>
              <a:rPr lang="en-GB" dirty="0" smtClean="0"/>
              <a:t>be </a:t>
            </a:r>
            <a:r>
              <a:rPr lang="en-GB" dirty="0"/>
              <a:t>used:</a:t>
            </a:r>
          </a:p>
          <a:p>
            <a:endParaRPr lang="en-GB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7201" y="4501285"/>
            <a:ext cx="1510208" cy="1431756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6558943" y="4326451"/>
            <a:ext cx="808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(IV.1)</a:t>
            </a:r>
            <a:endParaRPr lang="en-GB" dirty="0"/>
          </a:p>
        </p:txBody>
      </p:sp>
      <p:sp>
        <p:nvSpPr>
          <p:cNvPr id="4" name="Rectangle 3"/>
          <p:cNvSpPr/>
          <p:nvPr/>
        </p:nvSpPr>
        <p:spPr>
          <a:xfrm>
            <a:off x="1936955" y="4280285"/>
            <a:ext cx="484015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/>
              <a:t>E(Y)=</a:t>
            </a:r>
            <a:r>
              <a:rPr lang="en-GB" sz="2800" dirty="0">
                <a:latin typeface="Symbol" charset="2"/>
                <a:cs typeface="Symbol" charset="2"/>
              </a:rPr>
              <a:t>a</a:t>
            </a:r>
            <a:r>
              <a:rPr lang="en-GB" sz="2800" dirty="0"/>
              <a:t>+</a:t>
            </a:r>
            <a:r>
              <a:rPr lang="en-GB" sz="2800" dirty="0" smtClean="0">
                <a:latin typeface="Symbol" charset="2"/>
                <a:cs typeface="Symbol" charset="2"/>
              </a:rPr>
              <a:t>b</a:t>
            </a:r>
            <a:r>
              <a:rPr lang="en-GB" sz="2800" baseline="-25000" dirty="0" smtClean="0">
                <a:latin typeface="Symbol" charset="2"/>
                <a:cs typeface="Symbol" charset="2"/>
              </a:rPr>
              <a:t>1</a:t>
            </a:r>
            <a:r>
              <a:rPr lang="en-GB" sz="2800" dirty="0" smtClean="0"/>
              <a:t>X</a:t>
            </a:r>
            <a:r>
              <a:rPr lang="en-GB" sz="2800" baseline="-25000" dirty="0" smtClean="0"/>
              <a:t>1 </a:t>
            </a:r>
            <a:r>
              <a:rPr lang="en-GB" sz="2800" dirty="0" smtClean="0"/>
              <a:t>+ </a:t>
            </a:r>
            <a:r>
              <a:rPr lang="en-GB" sz="2800" dirty="0" smtClean="0">
                <a:latin typeface="Symbol" charset="2"/>
                <a:cs typeface="Symbol" charset="2"/>
              </a:rPr>
              <a:t>b</a:t>
            </a:r>
            <a:r>
              <a:rPr lang="en-GB" sz="2800" baseline="-25000" dirty="0" smtClean="0"/>
              <a:t>2</a:t>
            </a:r>
            <a:r>
              <a:rPr lang="en-GB" sz="2800" dirty="0" smtClean="0"/>
              <a:t>X</a:t>
            </a:r>
            <a:r>
              <a:rPr lang="en-GB" sz="2800" baseline="-25000" dirty="0" smtClean="0"/>
              <a:t>2</a:t>
            </a:r>
            <a:r>
              <a:rPr lang="en-GB" sz="2800" dirty="0" smtClean="0"/>
              <a:t> + </a:t>
            </a:r>
            <a:r>
              <a:rPr lang="en-GB" sz="2800" dirty="0" smtClean="0">
                <a:solidFill>
                  <a:schemeClr val="accent1"/>
                </a:solidFill>
                <a:latin typeface="Symbol" charset="2"/>
                <a:cs typeface="Symbol" charset="2"/>
              </a:rPr>
              <a:t>g.</a:t>
            </a:r>
            <a:r>
              <a:rPr lang="en-GB" sz="2800" dirty="0">
                <a:solidFill>
                  <a:schemeClr val="accent1"/>
                </a:solidFill>
              </a:rPr>
              <a:t> </a:t>
            </a:r>
            <a:r>
              <a:rPr lang="en-GB" sz="2800" dirty="0" smtClean="0">
                <a:solidFill>
                  <a:schemeClr val="accent1"/>
                </a:solidFill>
              </a:rPr>
              <a:t>X</a:t>
            </a:r>
            <a:r>
              <a:rPr lang="en-GB" sz="2800" baseline="-25000" dirty="0">
                <a:solidFill>
                  <a:schemeClr val="accent1"/>
                </a:solidFill>
              </a:rPr>
              <a:t>1</a:t>
            </a:r>
            <a:r>
              <a:rPr lang="en-GB" sz="2800" baseline="-25000" dirty="0" smtClean="0">
                <a:solidFill>
                  <a:schemeClr val="accent1"/>
                </a:solidFill>
              </a:rPr>
              <a:t>.</a:t>
            </a:r>
            <a:r>
              <a:rPr lang="en-GB" sz="2800" dirty="0" smtClean="0">
                <a:solidFill>
                  <a:schemeClr val="accent1"/>
                </a:solidFill>
              </a:rPr>
              <a:t>X</a:t>
            </a:r>
            <a:r>
              <a:rPr lang="en-GB" sz="2800" baseline="-25000" dirty="0" smtClean="0">
                <a:solidFill>
                  <a:schemeClr val="accent1"/>
                </a:solidFill>
              </a:rPr>
              <a:t>2</a:t>
            </a:r>
            <a:endParaRPr lang="en-GB" sz="2800" dirty="0">
              <a:solidFill>
                <a:schemeClr val="accent1"/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2AFB2F-7E8C-264A-977C-2DC7A98E2F89}" type="slidenum">
              <a:rPr lang="en-GB" smtClean="0"/>
              <a:t>65</a:t>
            </a:fld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91794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638500" y="1232574"/>
            <a:ext cx="837090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/>
              <a:buChar char="•"/>
            </a:pPr>
            <a:r>
              <a:rPr lang="fr-FR" b="1" dirty="0" smtClean="0">
                <a:solidFill>
                  <a:srgbClr val="4F81BD"/>
                </a:solidFill>
                <a:latin typeface="Arial" charset="0"/>
              </a:rPr>
              <a:t>If X</a:t>
            </a:r>
            <a:r>
              <a:rPr lang="en-GB" b="1" baseline="-25000" dirty="0" smtClean="0">
                <a:solidFill>
                  <a:srgbClr val="4F81BD"/>
                </a:solidFill>
              </a:rPr>
              <a:t>2</a:t>
            </a:r>
            <a:r>
              <a:rPr lang="fr-FR" b="1" dirty="0" smtClean="0">
                <a:solidFill>
                  <a:srgbClr val="4F81BD"/>
                </a:solidFill>
                <a:latin typeface="Arial" charset="0"/>
              </a:rPr>
              <a:t>=0</a:t>
            </a:r>
            <a:r>
              <a:rPr lang="fr-FR" dirty="0" smtClean="0">
                <a:latin typeface="Arial" charset="0"/>
                <a:sym typeface="Wingdings" charset="0"/>
              </a:rPr>
              <a:t>, </a:t>
            </a:r>
            <a:r>
              <a:rPr lang="fr-FR" dirty="0" err="1" smtClean="0">
                <a:latin typeface="Arial" charset="0"/>
                <a:sym typeface="Wingdings" charset="0"/>
              </a:rPr>
              <a:t>then</a:t>
            </a:r>
            <a:r>
              <a:rPr lang="fr-FR" dirty="0" smtClean="0">
                <a:latin typeface="Arial" charset="0"/>
                <a:sym typeface="Wingdings" charset="0"/>
              </a:rPr>
              <a:t> the model </a:t>
            </a:r>
            <a:r>
              <a:rPr lang="fr-FR" dirty="0" err="1" smtClean="0">
                <a:latin typeface="Arial" charset="0"/>
                <a:sym typeface="Wingdings" charset="0"/>
              </a:rPr>
              <a:t>is</a:t>
            </a:r>
            <a:r>
              <a:rPr lang="fr-FR" dirty="0" smtClean="0">
                <a:latin typeface="Arial" charset="0"/>
                <a:sym typeface="Wingdings" charset="0"/>
              </a:rPr>
              <a:t> </a:t>
            </a:r>
            <a:r>
              <a:rPr lang="fr-FR" dirty="0" err="1" smtClean="0">
                <a:latin typeface="Arial" charset="0"/>
                <a:sym typeface="Wingdings" charset="0"/>
              </a:rPr>
              <a:t>written</a:t>
            </a:r>
            <a:r>
              <a:rPr lang="fr-FR" dirty="0" smtClean="0">
                <a:latin typeface="Arial" charset="0"/>
                <a:sym typeface="Wingdings" charset="0"/>
              </a:rPr>
              <a:t> </a:t>
            </a:r>
          </a:p>
          <a:p>
            <a:pPr algn="ctr"/>
            <a:r>
              <a:rPr lang="fr-FR" sz="2400" dirty="0" smtClean="0">
                <a:latin typeface="Arial" charset="0"/>
              </a:rPr>
              <a:t>E</a:t>
            </a:r>
            <a:r>
              <a:rPr lang="fr-FR" sz="2400" dirty="0">
                <a:latin typeface="Arial" charset="0"/>
              </a:rPr>
              <a:t>(</a:t>
            </a:r>
            <a:r>
              <a:rPr lang="fr-FR" sz="2400" dirty="0" smtClean="0">
                <a:latin typeface="Arial" charset="0"/>
              </a:rPr>
              <a:t>Y)</a:t>
            </a:r>
            <a:r>
              <a:rPr lang="fr-FR" sz="2400" dirty="0">
                <a:latin typeface="Arial" charset="0"/>
              </a:rPr>
              <a:t>= </a:t>
            </a:r>
            <a:r>
              <a:rPr lang="fr-FR" sz="2400" dirty="0">
                <a:latin typeface="Symbol" charset="0"/>
              </a:rPr>
              <a:t>a + </a:t>
            </a:r>
            <a:r>
              <a:rPr lang="fr-FR" sz="2400" dirty="0" smtClean="0">
                <a:latin typeface="Symbol" charset="0"/>
              </a:rPr>
              <a:t>b</a:t>
            </a:r>
            <a:r>
              <a:rPr lang="fr-FR" sz="2400" baseline="-25000" dirty="0" smtClean="0">
                <a:latin typeface="+mj-lt"/>
              </a:rPr>
              <a:t>1</a:t>
            </a:r>
            <a:r>
              <a:rPr lang="fr-FR" sz="2400" dirty="0" smtClean="0">
                <a:latin typeface="+mj-lt"/>
              </a:rPr>
              <a:t>X</a:t>
            </a:r>
            <a:r>
              <a:rPr lang="fr-FR" sz="2400" baseline="-25000" dirty="0" smtClean="0"/>
              <a:t>1</a:t>
            </a:r>
            <a:r>
              <a:rPr lang="fr-FR" sz="2400" dirty="0" smtClean="0"/>
              <a:t> + 0 + </a:t>
            </a:r>
            <a:r>
              <a:rPr lang="fr-FR" sz="2400" dirty="0" smtClean="0">
                <a:latin typeface="Symbol" charset="2"/>
                <a:cs typeface="Symbol" charset="2"/>
              </a:rPr>
              <a:t>g.</a:t>
            </a:r>
            <a:r>
              <a:rPr lang="fr-FR" sz="2400" dirty="0" smtClean="0">
                <a:latin typeface="+mj-lt"/>
                <a:cs typeface="Symbol" charset="2"/>
              </a:rPr>
              <a:t>1</a:t>
            </a:r>
            <a:r>
              <a:rPr lang="fr-FR" sz="2400" dirty="0" smtClean="0">
                <a:latin typeface="Symbol" charset="2"/>
                <a:cs typeface="Symbol" charset="2"/>
              </a:rPr>
              <a:t>.</a:t>
            </a:r>
            <a:r>
              <a:rPr lang="fr-FR" sz="2400" dirty="0" smtClean="0"/>
              <a:t>0  = </a:t>
            </a:r>
            <a:r>
              <a:rPr lang="fr-FR" sz="2400" dirty="0">
                <a:latin typeface="Symbol" charset="0"/>
              </a:rPr>
              <a:t>a + b</a:t>
            </a:r>
            <a:r>
              <a:rPr lang="fr-FR" sz="2400" baseline="-25000" dirty="0"/>
              <a:t>1</a:t>
            </a:r>
            <a:r>
              <a:rPr lang="fr-FR" sz="2400" dirty="0"/>
              <a:t>X</a:t>
            </a:r>
            <a:r>
              <a:rPr lang="fr-FR" sz="2400" baseline="-25000" dirty="0"/>
              <a:t>1</a:t>
            </a:r>
            <a:r>
              <a:rPr lang="fr-FR" sz="2400" dirty="0"/>
              <a:t> </a:t>
            </a:r>
            <a:endParaRPr lang="fr-FR" sz="2400" dirty="0" smtClean="0"/>
          </a:p>
          <a:p>
            <a:pPr algn="just">
              <a:buFont typeface="Wingdings" charset="0"/>
              <a:buChar char="q"/>
            </a:pPr>
            <a:endParaRPr lang="fr-FR" dirty="0"/>
          </a:p>
          <a:p>
            <a:pPr algn="just"/>
            <a:r>
              <a:rPr lang="fr-FR" dirty="0" smtClean="0">
                <a:sym typeface="Wingdings"/>
              </a:rPr>
              <a:t> </a:t>
            </a:r>
            <a:r>
              <a:rPr lang="fr-FR" dirty="0" smtClean="0">
                <a:solidFill>
                  <a:srgbClr val="FF6600"/>
                </a:solidFill>
                <a:latin typeface="Symbol" charset="2"/>
                <a:cs typeface="Symbol" charset="2"/>
              </a:rPr>
              <a:t>b</a:t>
            </a:r>
            <a:r>
              <a:rPr lang="fr-FR" baseline="-25000" dirty="0" smtClean="0">
                <a:solidFill>
                  <a:srgbClr val="FF6600"/>
                </a:solidFill>
              </a:rPr>
              <a:t>1</a:t>
            </a:r>
            <a:r>
              <a:rPr lang="fr-FR" dirty="0" smtClean="0">
                <a:solidFill>
                  <a:srgbClr val="FF6600"/>
                </a:solidFill>
              </a:rPr>
              <a:t> </a:t>
            </a:r>
            <a:r>
              <a:rPr lang="fr-FR" dirty="0" err="1" smtClean="0">
                <a:solidFill>
                  <a:srgbClr val="FF6600"/>
                </a:solidFill>
              </a:rPr>
              <a:t>is</a:t>
            </a:r>
            <a:r>
              <a:rPr lang="fr-FR" dirty="0" smtClean="0">
                <a:solidFill>
                  <a:srgbClr val="FF6600"/>
                </a:solidFill>
              </a:rPr>
              <a:t> an </a:t>
            </a:r>
            <a:r>
              <a:rPr lang="fr-FR" dirty="0" err="1" smtClean="0">
                <a:solidFill>
                  <a:srgbClr val="FF6600"/>
                </a:solidFill>
              </a:rPr>
              <a:t>estimate</a:t>
            </a:r>
            <a:r>
              <a:rPr lang="fr-FR" dirty="0" smtClean="0">
                <a:solidFill>
                  <a:srgbClr val="FF6600"/>
                </a:solidFill>
              </a:rPr>
              <a:t> of the </a:t>
            </a:r>
            <a:r>
              <a:rPr lang="fr-FR" dirty="0" err="1" smtClean="0">
                <a:solidFill>
                  <a:srgbClr val="FF6600"/>
                </a:solidFill>
              </a:rPr>
              <a:t>effect</a:t>
            </a:r>
            <a:r>
              <a:rPr lang="fr-FR" dirty="0" smtClean="0">
                <a:solidFill>
                  <a:srgbClr val="FF6600"/>
                </a:solidFill>
              </a:rPr>
              <a:t> of X</a:t>
            </a:r>
            <a:r>
              <a:rPr lang="fr-FR" baseline="-25000" dirty="0" smtClean="0">
                <a:solidFill>
                  <a:srgbClr val="FF6600"/>
                </a:solidFill>
              </a:rPr>
              <a:t>1</a:t>
            </a:r>
            <a:r>
              <a:rPr lang="fr-FR" dirty="0" smtClean="0">
                <a:solidFill>
                  <a:srgbClr val="FF6600"/>
                </a:solidFill>
              </a:rPr>
              <a:t> in </a:t>
            </a:r>
            <a:r>
              <a:rPr lang="fr-FR" dirty="0" err="1" smtClean="0">
                <a:solidFill>
                  <a:srgbClr val="FF6600"/>
                </a:solidFill>
              </a:rPr>
              <a:t>subjects</a:t>
            </a:r>
            <a:r>
              <a:rPr lang="fr-FR" dirty="0" smtClean="0">
                <a:solidFill>
                  <a:srgbClr val="FF6600"/>
                </a:solidFill>
              </a:rPr>
              <a:t> not </a:t>
            </a:r>
            <a:r>
              <a:rPr lang="fr-FR" dirty="0" err="1" smtClean="0">
                <a:solidFill>
                  <a:srgbClr val="FF6600"/>
                </a:solidFill>
              </a:rPr>
              <a:t>exposed</a:t>
            </a:r>
            <a:r>
              <a:rPr lang="fr-FR" dirty="0" smtClean="0">
                <a:solidFill>
                  <a:srgbClr val="FF6600"/>
                </a:solidFill>
              </a:rPr>
              <a:t> to X</a:t>
            </a:r>
            <a:r>
              <a:rPr lang="fr-FR" baseline="-25000" dirty="0" smtClean="0">
                <a:solidFill>
                  <a:srgbClr val="FF6600"/>
                </a:solidFill>
              </a:rPr>
              <a:t>2</a:t>
            </a:r>
            <a:r>
              <a:rPr lang="fr-FR" dirty="0" smtClean="0">
                <a:solidFill>
                  <a:srgbClr val="FF6600"/>
                </a:solidFill>
              </a:rPr>
              <a:t> </a:t>
            </a:r>
            <a:r>
              <a:rPr lang="fr-FR" dirty="0" smtClean="0"/>
              <a:t>(</a:t>
            </a:r>
            <a:r>
              <a:rPr lang="fr-FR" dirty="0" err="1" smtClean="0"/>
              <a:t>subjects</a:t>
            </a:r>
            <a:r>
              <a:rPr lang="fr-FR" dirty="0" smtClean="0"/>
              <a:t> </a:t>
            </a:r>
            <a:r>
              <a:rPr lang="fr-FR" dirty="0" err="1" smtClean="0"/>
              <a:t>with</a:t>
            </a:r>
            <a:r>
              <a:rPr lang="fr-FR" dirty="0" smtClean="0"/>
              <a:t> X</a:t>
            </a:r>
            <a:r>
              <a:rPr lang="fr-FR" baseline="-25000" dirty="0" smtClean="0"/>
              <a:t>2</a:t>
            </a:r>
            <a:r>
              <a:rPr lang="fr-FR" dirty="0" smtClean="0"/>
              <a:t>=0)</a:t>
            </a:r>
            <a:endParaRPr lang="fr-FR" dirty="0"/>
          </a:p>
          <a:p>
            <a:pPr algn="just"/>
            <a:endParaRPr lang="fr-FR" dirty="0">
              <a:latin typeface="Arial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618836" y="216911"/>
            <a:ext cx="757843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/>
              <a:t>Let us assume for simplicity that X</a:t>
            </a:r>
            <a:r>
              <a:rPr lang="en-GB" sz="2000" baseline="-25000" dirty="0" smtClean="0"/>
              <a:t>2</a:t>
            </a:r>
            <a:r>
              <a:rPr lang="en-GB" sz="2000" dirty="0" smtClean="0"/>
              <a:t> is a binary covariate (with values 0 or 1). We will write the values predicted by the model IV.1 above in several groups:</a:t>
            </a:r>
            <a:endParaRPr lang="en-GB" sz="2000" dirty="0"/>
          </a:p>
        </p:txBody>
      </p:sp>
      <p:sp>
        <p:nvSpPr>
          <p:cNvPr id="8" name="Rectangle 7"/>
          <p:cNvSpPr/>
          <p:nvPr/>
        </p:nvSpPr>
        <p:spPr>
          <a:xfrm>
            <a:off x="604680" y="3112182"/>
            <a:ext cx="859443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/>
              <a:buChar char="•"/>
            </a:pPr>
            <a:r>
              <a:rPr lang="fr-FR" b="1" dirty="0" smtClean="0">
                <a:solidFill>
                  <a:srgbClr val="4F81BD"/>
                </a:solidFill>
                <a:latin typeface="Arial" charset="0"/>
              </a:rPr>
              <a:t>If X</a:t>
            </a:r>
            <a:r>
              <a:rPr lang="en-GB" b="1" baseline="-25000" dirty="0" smtClean="0">
                <a:solidFill>
                  <a:srgbClr val="4F81BD"/>
                </a:solidFill>
              </a:rPr>
              <a:t>1</a:t>
            </a:r>
            <a:r>
              <a:rPr lang="fr-FR" b="1" dirty="0" smtClean="0">
                <a:solidFill>
                  <a:srgbClr val="4F81BD"/>
                </a:solidFill>
                <a:latin typeface="Arial" charset="0"/>
              </a:rPr>
              <a:t>=0</a:t>
            </a:r>
            <a:r>
              <a:rPr lang="fr-FR" dirty="0" smtClean="0">
                <a:latin typeface="Arial" charset="0"/>
                <a:sym typeface="Wingdings" charset="0"/>
              </a:rPr>
              <a:t>, </a:t>
            </a:r>
            <a:r>
              <a:rPr lang="fr-FR" dirty="0" err="1" smtClean="0">
                <a:latin typeface="Arial" charset="0"/>
                <a:sym typeface="Wingdings" charset="0"/>
              </a:rPr>
              <a:t>then</a:t>
            </a:r>
            <a:r>
              <a:rPr lang="fr-FR" dirty="0" smtClean="0">
                <a:latin typeface="Arial" charset="0"/>
                <a:sym typeface="Wingdings" charset="0"/>
              </a:rPr>
              <a:t> the model </a:t>
            </a:r>
            <a:r>
              <a:rPr lang="fr-FR" dirty="0" err="1" smtClean="0">
                <a:latin typeface="Arial" charset="0"/>
                <a:sym typeface="Wingdings" charset="0"/>
              </a:rPr>
              <a:t>is</a:t>
            </a:r>
            <a:r>
              <a:rPr lang="fr-FR" dirty="0" smtClean="0">
                <a:latin typeface="Arial" charset="0"/>
                <a:sym typeface="Wingdings" charset="0"/>
              </a:rPr>
              <a:t> </a:t>
            </a:r>
            <a:r>
              <a:rPr lang="fr-FR" dirty="0" err="1" smtClean="0">
                <a:latin typeface="Arial" charset="0"/>
                <a:sym typeface="Wingdings" charset="0"/>
              </a:rPr>
              <a:t>written</a:t>
            </a:r>
            <a:r>
              <a:rPr lang="fr-FR" dirty="0" smtClean="0">
                <a:latin typeface="Arial" charset="0"/>
                <a:sym typeface="Wingdings" charset="0"/>
              </a:rPr>
              <a:t> </a:t>
            </a:r>
          </a:p>
          <a:p>
            <a:pPr algn="ctr"/>
            <a:r>
              <a:rPr lang="fr-FR" sz="2400" dirty="0" smtClean="0">
                <a:latin typeface="Arial" charset="0"/>
              </a:rPr>
              <a:t>E</a:t>
            </a:r>
            <a:r>
              <a:rPr lang="fr-FR" sz="2400" dirty="0">
                <a:latin typeface="Arial" charset="0"/>
              </a:rPr>
              <a:t>(</a:t>
            </a:r>
            <a:r>
              <a:rPr lang="fr-FR" sz="2400" dirty="0" smtClean="0">
                <a:latin typeface="Arial" charset="0"/>
              </a:rPr>
              <a:t>Y)</a:t>
            </a:r>
            <a:r>
              <a:rPr lang="fr-FR" sz="2400" dirty="0">
                <a:latin typeface="Arial" charset="0"/>
              </a:rPr>
              <a:t>= </a:t>
            </a:r>
            <a:r>
              <a:rPr lang="fr-FR" sz="2400" dirty="0">
                <a:latin typeface="Symbol" charset="0"/>
              </a:rPr>
              <a:t>a + </a:t>
            </a:r>
            <a:r>
              <a:rPr lang="fr-FR" sz="2400" dirty="0" smtClean="0"/>
              <a:t>0 + </a:t>
            </a:r>
            <a:r>
              <a:rPr lang="fr-FR" sz="2400" dirty="0" smtClean="0">
                <a:latin typeface="Symbol" charset="0"/>
              </a:rPr>
              <a:t>b</a:t>
            </a:r>
            <a:r>
              <a:rPr lang="fr-FR" sz="2400" baseline="-25000" dirty="0" smtClean="0"/>
              <a:t>2</a:t>
            </a:r>
            <a:r>
              <a:rPr lang="fr-FR" sz="2400" dirty="0" smtClean="0"/>
              <a:t>.</a:t>
            </a:r>
            <a:r>
              <a:rPr lang="fr-FR" sz="2400" baseline="-25000" dirty="0"/>
              <a:t> </a:t>
            </a:r>
            <a:r>
              <a:rPr lang="fr-FR" sz="2400" dirty="0" smtClean="0"/>
              <a:t>X</a:t>
            </a:r>
            <a:r>
              <a:rPr lang="fr-FR" sz="2400" baseline="-25000" dirty="0" smtClean="0"/>
              <a:t>2</a:t>
            </a:r>
            <a:r>
              <a:rPr lang="fr-FR" sz="2400" dirty="0" smtClean="0"/>
              <a:t> + </a:t>
            </a:r>
            <a:r>
              <a:rPr lang="fr-FR" sz="2400" dirty="0" smtClean="0">
                <a:latin typeface="Symbol" charset="2"/>
                <a:cs typeface="Symbol" charset="2"/>
              </a:rPr>
              <a:t>g</a:t>
            </a:r>
            <a:r>
              <a:rPr lang="fr-FR" sz="2400" dirty="0" smtClean="0"/>
              <a:t>.0.1= </a:t>
            </a:r>
            <a:r>
              <a:rPr lang="fr-FR" sz="2400" dirty="0">
                <a:latin typeface="Symbol" charset="0"/>
              </a:rPr>
              <a:t>a + </a:t>
            </a:r>
            <a:r>
              <a:rPr lang="fr-FR" sz="2400" dirty="0" smtClean="0">
                <a:latin typeface="Symbol" charset="0"/>
              </a:rPr>
              <a:t>b</a:t>
            </a:r>
            <a:r>
              <a:rPr lang="fr-FR" sz="2400" baseline="-25000" dirty="0" smtClean="0"/>
              <a:t>2</a:t>
            </a:r>
            <a:r>
              <a:rPr lang="fr-FR" sz="2400" dirty="0" smtClean="0"/>
              <a:t>X</a:t>
            </a:r>
            <a:r>
              <a:rPr lang="fr-FR" sz="2400" baseline="-25000" dirty="0" smtClean="0"/>
              <a:t>2</a:t>
            </a:r>
            <a:r>
              <a:rPr lang="fr-FR" sz="2400" dirty="0" smtClean="0"/>
              <a:t> </a:t>
            </a:r>
          </a:p>
          <a:p>
            <a:pPr algn="just">
              <a:buFont typeface="Wingdings" charset="0"/>
              <a:buChar char="q"/>
            </a:pPr>
            <a:endParaRPr lang="fr-FR" dirty="0"/>
          </a:p>
          <a:p>
            <a:pPr algn="just"/>
            <a:r>
              <a:rPr lang="fr-FR" dirty="0" smtClean="0">
                <a:solidFill>
                  <a:srgbClr val="FF6600"/>
                </a:solidFill>
                <a:sym typeface="Wingdings"/>
              </a:rPr>
              <a:t> </a:t>
            </a:r>
            <a:r>
              <a:rPr lang="fr-FR" dirty="0" smtClean="0">
                <a:solidFill>
                  <a:srgbClr val="FF6600"/>
                </a:solidFill>
                <a:latin typeface="Symbol" charset="2"/>
                <a:cs typeface="Symbol" charset="2"/>
              </a:rPr>
              <a:t>b</a:t>
            </a:r>
            <a:r>
              <a:rPr lang="fr-FR" baseline="-25000" dirty="0" smtClean="0">
                <a:solidFill>
                  <a:srgbClr val="FF6600"/>
                </a:solidFill>
              </a:rPr>
              <a:t>2</a:t>
            </a:r>
            <a:r>
              <a:rPr lang="fr-FR" dirty="0" smtClean="0">
                <a:solidFill>
                  <a:srgbClr val="FF6600"/>
                </a:solidFill>
              </a:rPr>
              <a:t> </a:t>
            </a:r>
            <a:r>
              <a:rPr lang="fr-FR" dirty="0" err="1" smtClean="0">
                <a:solidFill>
                  <a:srgbClr val="FF6600"/>
                </a:solidFill>
              </a:rPr>
              <a:t>is</a:t>
            </a:r>
            <a:r>
              <a:rPr lang="fr-FR" dirty="0" smtClean="0">
                <a:solidFill>
                  <a:srgbClr val="FF6600"/>
                </a:solidFill>
              </a:rPr>
              <a:t> an </a:t>
            </a:r>
            <a:r>
              <a:rPr lang="fr-FR" dirty="0" err="1" smtClean="0">
                <a:solidFill>
                  <a:srgbClr val="FF6600"/>
                </a:solidFill>
              </a:rPr>
              <a:t>estimate</a:t>
            </a:r>
            <a:r>
              <a:rPr lang="fr-FR" dirty="0" smtClean="0">
                <a:solidFill>
                  <a:srgbClr val="FF6600"/>
                </a:solidFill>
              </a:rPr>
              <a:t> of the </a:t>
            </a:r>
            <a:r>
              <a:rPr lang="fr-FR" dirty="0" err="1" smtClean="0">
                <a:solidFill>
                  <a:srgbClr val="FF6600"/>
                </a:solidFill>
              </a:rPr>
              <a:t>effect</a:t>
            </a:r>
            <a:r>
              <a:rPr lang="fr-FR" dirty="0" smtClean="0">
                <a:solidFill>
                  <a:srgbClr val="FF6600"/>
                </a:solidFill>
              </a:rPr>
              <a:t> of X</a:t>
            </a:r>
            <a:r>
              <a:rPr lang="fr-FR" baseline="-25000" dirty="0">
                <a:solidFill>
                  <a:srgbClr val="FF6600"/>
                </a:solidFill>
              </a:rPr>
              <a:t>2</a:t>
            </a:r>
            <a:r>
              <a:rPr lang="fr-FR" dirty="0" smtClean="0">
                <a:solidFill>
                  <a:srgbClr val="FF6600"/>
                </a:solidFill>
              </a:rPr>
              <a:t> in </a:t>
            </a:r>
            <a:r>
              <a:rPr lang="fr-FR" dirty="0" err="1" smtClean="0">
                <a:solidFill>
                  <a:srgbClr val="FF6600"/>
                </a:solidFill>
              </a:rPr>
              <a:t>subjects</a:t>
            </a:r>
            <a:r>
              <a:rPr lang="fr-FR" dirty="0" smtClean="0">
                <a:solidFill>
                  <a:srgbClr val="FF6600"/>
                </a:solidFill>
              </a:rPr>
              <a:t> not </a:t>
            </a:r>
            <a:r>
              <a:rPr lang="fr-FR" dirty="0" err="1" smtClean="0">
                <a:solidFill>
                  <a:srgbClr val="FF6600"/>
                </a:solidFill>
              </a:rPr>
              <a:t>exposed</a:t>
            </a:r>
            <a:r>
              <a:rPr lang="fr-FR" dirty="0" smtClean="0">
                <a:solidFill>
                  <a:srgbClr val="FF6600"/>
                </a:solidFill>
              </a:rPr>
              <a:t> to X</a:t>
            </a:r>
            <a:r>
              <a:rPr lang="fr-FR" baseline="-25000" dirty="0" smtClean="0">
                <a:solidFill>
                  <a:srgbClr val="FF6600"/>
                </a:solidFill>
              </a:rPr>
              <a:t>1</a:t>
            </a:r>
            <a:r>
              <a:rPr lang="fr-FR" dirty="0" smtClean="0">
                <a:solidFill>
                  <a:srgbClr val="FF6600"/>
                </a:solidFill>
              </a:rPr>
              <a:t> (</a:t>
            </a:r>
            <a:r>
              <a:rPr lang="fr-FR" dirty="0" err="1" smtClean="0">
                <a:solidFill>
                  <a:srgbClr val="FF6600"/>
                </a:solidFill>
              </a:rPr>
              <a:t>subjects</a:t>
            </a:r>
            <a:r>
              <a:rPr lang="fr-FR" dirty="0" smtClean="0">
                <a:solidFill>
                  <a:srgbClr val="FF6600"/>
                </a:solidFill>
              </a:rPr>
              <a:t> </a:t>
            </a:r>
            <a:r>
              <a:rPr lang="fr-FR" dirty="0" err="1" smtClean="0">
                <a:solidFill>
                  <a:srgbClr val="FF6600"/>
                </a:solidFill>
              </a:rPr>
              <a:t>with</a:t>
            </a:r>
            <a:r>
              <a:rPr lang="fr-FR" dirty="0" smtClean="0">
                <a:solidFill>
                  <a:srgbClr val="FF6600"/>
                </a:solidFill>
              </a:rPr>
              <a:t> X</a:t>
            </a:r>
            <a:r>
              <a:rPr lang="fr-FR" baseline="-25000" dirty="0" smtClean="0">
                <a:solidFill>
                  <a:srgbClr val="FF6600"/>
                </a:solidFill>
              </a:rPr>
              <a:t>1</a:t>
            </a:r>
            <a:r>
              <a:rPr lang="fr-FR" dirty="0" smtClean="0">
                <a:solidFill>
                  <a:srgbClr val="FF6600"/>
                </a:solidFill>
              </a:rPr>
              <a:t>=0)</a:t>
            </a:r>
            <a:endParaRPr lang="fr-FR" dirty="0">
              <a:solidFill>
                <a:srgbClr val="FF6600"/>
              </a:solidFill>
            </a:endParaRPr>
          </a:p>
          <a:p>
            <a:pPr algn="just"/>
            <a:endParaRPr lang="fr-FR" dirty="0">
              <a:latin typeface="Arial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27816" y="4870494"/>
            <a:ext cx="9051636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/>
              <a:buChar char="•"/>
            </a:pPr>
            <a:r>
              <a:rPr lang="fr-FR" b="1" dirty="0" smtClean="0">
                <a:solidFill>
                  <a:srgbClr val="4F81BD"/>
                </a:solidFill>
                <a:latin typeface="Arial" charset="0"/>
              </a:rPr>
              <a:t>If X</a:t>
            </a:r>
            <a:r>
              <a:rPr lang="en-GB" b="1" baseline="-25000" dirty="0" smtClean="0">
                <a:solidFill>
                  <a:srgbClr val="4F81BD"/>
                </a:solidFill>
              </a:rPr>
              <a:t>1</a:t>
            </a:r>
            <a:r>
              <a:rPr lang="fr-FR" b="1" dirty="0" smtClean="0">
                <a:solidFill>
                  <a:srgbClr val="4F81BD"/>
                </a:solidFill>
                <a:latin typeface="Arial" charset="0"/>
              </a:rPr>
              <a:t>=x</a:t>
            </a:r>
            <a:r>
              <a:rPr lang="fr-FR" b="1" baseline="-25000" dirty="0" smtClean="0">
                <a:solidFill>
                  <a:srgbClr val="4F81BD"/>
                </a:solidFill>
                <a:latin typeface="Arial" charset="0"/>
              </a:rPr>
              <a:t>1</a:t>
            </a:r>
            <a:r>
              <a:rPr lang="fr-FR" b="1" dirty="0" smtClean="0">
                <a:solidFill>
                  <a:srgbClr val="4F81BD"/>
                </a:solidFill>
                <a:latin typeface="Arial" charset="0"/>
              </a:rPr>
              <a:t> and X</a:t>
            </a:r>
            <a:r>
              <a:rPr lang="fr-FR" b="1" baseline="-25000" dirty="0" smtClean="0">
                <a:solidFill>
                  <a:srgbClr val="4F81BD"/>
                </a:solidFill>
                <a:latin typeface="Arial" charset="0"/>
              </a:rPr>
              <a:t>2</a:t>
            </a:r>
            <a:r>
              <a:rPr lang="fr-FR" b="1" dirty="0" smtClean="0">
                <a:solidFill>
                  <a:srgbClr val="4F81BD"/>
                </a:solidFill>
                <a:latin typeface="Arial" charset="0"/>
              </a:rPr>
              <a:t>=1</a:t>
            </a:r>
            <a:r>
              <a:rPr lang="fr-FR" dirty="0" smtClean="0">
                <a:latin typeface="Arial" charset="0"/>
                <a:sym typeface="Wingdings" charset="0"/>
              </a:rPr>
              <a:t>, </a:t>
            </a:r>
            <a:r>
              <a:rPr lang="fr-FR" dirty="0" err="1" smtClean="0">
                <a:latin typeface="Arial" charset="0"/>
                <a:sym typeface="Wingdings" charset="0"/>
              </a:rPr>
              <a:t>then</a:t>
            </a:r>
            <a:r>
              <a:rPr lang="fr-FR" dirty="0" smtClean="0">
                <a:latin typeface="Arial" charset="0"/>
                <a:sym typeface="Wingdings" charset="0"/>
              </a:rPr>
              <a:t> the model </a:t>
            </a:r>
            <a:r>
              <a:rPr lang="fr-FR" dirty="0" err="1" smtClean="0">
                <a:latin typeface="Arial" charset="0"/>
                <a:sym typeface="Wingdings" charset="0"/>
              </a:rPr>
              <a:t>is</a:t>
            </a:r>
            <a:r>
              <a:rPr lang="fr-FR" dirty="0" smtClean="0">
                <a:latin typeface="Arial" charset="0"/>
                <a:sym typeface="Wingdings" charset="0"/>
              </a:rPr>
              <a:t> </a:t>
            </a:r>
            <a:r>
              <a:rPr lang="fr-FR" dirty="0" err="1" smtClean="0">
                <a:latin typeface="Arial" charset="0"/>
                <a:sym typeface="Wingdings" charset="0"/>
              </a:rPr>
              <a:t>written</a:t>
            </a:r>
            <a:r>
              <a:rPr lang="fr-FR" dirty="0" smtClean="0">
                <a:latin typeface="Arial" charset="0"/>
                <a:sym typeface="Wingdings" charset="0"/>
              </a:rPr>
              <a:t> </a:t>
            </a:r>
          </a:p>
          <a:p>
            <a:pPr algn="ctr"/>
            <a:r>
              <a:rPr lang="fr-FR" sz="2400" dirty="0" smtClean="0">
                <a:latin typeface="Arial" charset="0"/>
              </a:rPr>
              <a:t>E</a:t>
            </a:r>
            <a:r>
              <a:rPr lang="fr-FR" sz="2400" dirty="0">
                <a:latin typeface="Arial" charset="0"/>
              </a:rPr>
              <a:t>(</a:t>
            </a:r>
            <a:r>
              <a:rPr lang="fr-FR" sz="2400" dirty="0" smtClean="0">
                <a:latin typeface="Arial" charset="0"/>
              </a:rPr>
              <a:t>Y)</a:t>
            </a:r>
            <a:r>
              <a:rPr lang="fr-FR" sz="2400" dirty="0">
                <a:latin typeface="Arial" charset="0"/>
              </a:rPr>
              <a:t>= </a:t>
            </a:r>
            <a:r>
              <a:rPr lang="fr-FR" sz="2400" dirty="0" smtClean="0">
                <a:latin typeface="Symbol" charset="0"/>
              </a:rPr>
              <a:t>a+b</a:t>
            </a:r>
            <a:r>
              <a:rPr lang="fr-FR" sz="2400" baseline="-25000" dirty="0" smtClean="0">
                <a:latin typeface="+mj-lt"/>
              </a:rPr>
              <a:t>1</a:t>
            </a:r>
            <a:r>
              <a:rPr lang="fr-FR" sz="2400" dirty="0" smtClean="0">
                <a:latin typeface="+mj-lt"/>
              </a:rPr>
              <a:t>.</a:t>
            </a:r>
            <a:r>
              <a:rPr lang="fr-FR" sz="2400" dirty="0" smtClean="0"/>
              <a:t>X</a:t>
            </a:r>
            <a:r>
              <a:rPr lang="fr-FR" sz="2400" baseline="-25000" dirty="0" smtClean="0"/>
              <a:t>1</a:t>
            </a:r>
            <a:r>
              <a:rPr lang="fr-FR" sz="2400" dirty="0" smtClean="0"/>
              <a:t>+</a:t>
            </a:r>
            <a:r>
              <a:rPr lang="fr-FR" sz="2400" dirty="0" smtClean="0">
                <a:latin typeface="Symbol" charset="0"/>
              </a:rPr>
              <a:t>b</a:t>
            </a:r>
            <a:r>
              <a:rPr lang="fr-FR" sz="2400" baseline="-25000" dirty="0" smtClean="0"/>
              <a:t>2</a:t>
            </a:r>
            <a:r>
              <a:rPr lang="fr-FR" sz="2400" dirty="0" smtClean="0"/>
              <a:t>.</a:t>
            </a:r>
            <a:r>
              <a:rPr lang="fr-FR" sz="2400" baseline="-25000" dirty="0"/>
              <a:t> </a:t>
            </a:r>
            <a:r>
              <a:rPr lang="fr-FR" sz="2400" dirty="0" smtClean="0"/>
              <a:t>X</a:t>
            </a:r>
            <a:r>
              <a:rPr lang="fr-FR" sz="2400" baseline="-25000" dirty="0" smtClean="0"/>
              <a:t>2</a:t>
            </a:r>
            <a:r>
              <a:rPr lang="fr-FR" sz="2400" dirty="0" smtClean="0"/>
              <a:t> + </a:t>
            </a:r>
            <a:r>
              <a:rPr lang="fr-FR" sz="2400" dirty="0" smtClean="0">
                <a:latin typeface="Symbol" charset="2"/>
                <a:cs typeface="Symbol" charset="2"/>
              </a:rPr>
              <a:t>g</a:t>
            </a:r>
            <a:r>
              <a:rPr lang="fr-FR" sz="2400" dirty="0" smtClean="0"/>
              <a:t>.</a:t>
            </a:r>
            <a:r>
              <a:rPr lang="fr-FR" sz="2400" dirty="0"/>
              <a:t> X</a:t>
            </a:r>
            <a:r>
              <a:rPr lang="fr-FR" sz="2400" baseline="-25000" dirty="0"/>
              <a:t>1</a:t>
            </a:r>
            <a:r>
              <a:rPr lang="fr-FR" sz="2400" dirty="0" smtClean="0"/>
              <a:t>.</a:t>
            </a:r>
            <a:r>
              <a:rPr lang="fr-FR" sz="2400" dirty="0"/>
              <a:t> X</a:t>
            </a:r>
            <a:r>
              <a:rPr lang="fr-FR" sz="2400" baseline="-25000" dirty="0"/>
              <a:t>2</a:t>
            </a:r>
            <a:r>
              <a:rPr lang="fr-FR" sz="2400" dirty="0" smtClean="0"/>
              <a:t>= </a:t>
            </a:r>
            <a:r>
              <a:rPr lang="fr-FR" sz="2400" dirty="0">
                <a:latin typeface="Symbol" charset="0"/>
              </a:rPr>
              <a:t>a + </a:t>
            </a:r>
            <a:r>
              <a:rPr lang="fr-FR" sz="2400" dirty="0" smtClean="0">
                <a:latin typeface="Symbol" charset="0"/>
              </a:rPr>
              <a:t>b</a:t>
            </a:r>
            <a:r>
              <a:rPr lang="fr-FR" sz="2400" baseline="-25000" dirty="0" smtClean="0"/>
              <a:t>1</a:t>
            </a:r>
            <a:r>
              <a:rPr lang="fr-FR" sz="2400" dirty="0"/>
              <a:t>.X</a:t>
            </a:r>
            <a:r>
              <a:rPr lang="fr-FR" sz="2400" baseline="-25000" dirty="0"/>
              <a:t>1</a:t>
            </a:r>
            <a:r>
              <a:rPr lang="fr-FR" sz="2400" dirty="0"/>
              <a:t> + </a:t>
            </a:r>
            <a:r>
              <a:rPr lang="fr-FR" sz="2400" dirty="0" smtClean="0">
                <a:latin typeface="Symbol" charset="0"/>
              </a:rPr>
              <a:t>b</a:t>
            </a:r>
            <a:r>
              <a:rPr lang="fr-FR" sz="2400" baseline="-25000" dirty="0" smtClean="0"/>
              <a:t>2</a:t>
            </a:r>
            <a:r>
              <a:rPr lang="fr-FR" sz="2400" dirty="0" smtClean="0"/>
              <a:t>.1</a:t>
            </a:r>
            <a:r>
              <a:rPr lang="fr-FR" sz="2400" baseline="-25000" dirty="0" smtClean="0"/>
              <a:t> </a:t>
            </a:r>
            <a:r>
              <a:rPr lang="fr-FR" sz="2400" dirty="0"/>
              <a:t>+ </a:t>
            </a:r>
            <a:r>
              <a:rPr lang="fr-FR" sz="2400" dirty="0" smtClean="0">
                <a:latin typeface="Symbol" charset="0"/>
              </a:rPr>
              <a:t>g</a:t>
            </a:r>
            <a:r>
              <a:rPr lang="fr-FR" sz="2400" dirty="0" smtClean="0"/>
              <a:t>X</a:t>
            </a:r>
            <a:r>
              <a:rPr lang="fr-FR" sz="2400" baseline="-25000" dirty="0" smtClean="0"/>
              <a:t>1</a:t>
            </a:r>
            <a:r>
              <a:rPr lang="fr-FR" sz="2400" dirty="0" smtClean="0"/>
              <a:t>= </a:t>
            </a:r>
            <a:r>
              <a:rPr lang="fr-FR" sz="2400" b="1" dirty="0" smtClean="0">
                <a:latin typeface="Symbol" charset="0"/>
              </a:rPr>
              <a:t>a+b</a:t>
            </a:r>
            <a:r>
              <a:rPr lang="fr-FR" sz="2400" b="1" baseline="-25000" dirty="0" smtClean="0"/>
              <a:t>2</a:t>
            </a:r>
            <a:r>
              <a:rPr lang="fr-FR" sz="2400" b="1" dirty="0">
                <a:latin typeface="Symbol" charset="0"/>
              </a:rPr>
              <a:t>+</a:t>
            </a:r>
            <a:r>
              <a:rPr lang="fr-FR" sz="2400" b="1" dirty="0" smtClean="0">
                <a:latin typeface="Symbol" charset="0"/>
              </a:rPr>
              <a:t>(b</a:t>
            </a:r>
            <a:r>
              <a:rPr lang="fr-FR" sz="2400" b="1" baseline="-25000" dirty="0" smtClean="0"/>
              <a:t>1</a:t>
            </a:r>
            <a:r>
              <a:rPr lang="fr-FR" sz="2400" b="1" dirty="0" smtClean="0"/>
              <a:t>+</a:t>
            </a:r>
            <a:r>
              <a:rPr lang="fr-FR" sz="2400" b="1" dirty="0" smtClean="0">
                <a:latin typeface="Symbol" charset="0"/>
              </a:rPr>
              <a:t>g)</a:t>
            </a:r>
            <a:r>
              <a:rPr lang="fr-FR" sz="2400" b="1" dirty="0" smtClean="0"/>
              <a:t>X</a:t>
            </a:r>
            <a:r>
              <a:rPr lang="fr-FR" sz="2400" b="1" baseline="-25000" dirty="0" smtClean="0"/>
              <a:t>1</a:t>
            </a:r>
            <a:r>
              <a:rPr lang="fr-FR" sz="2400" b="1" dirty="0" smtClean="0"/>
              <a:t> </a:t>
            </a:r>
          </a:p>
          <a:p>
            <a:pPr algn="just">
              <a:buFont typeface="Wingdings" charset="0"/>
              <a:buChar char="q"/>
            </a:pPr>
            <a:endParaRPr lang="fr-FR" dirty="0"/>
          </a:p>
          <a:p>
            <a:pPr algn="just"/>
            <a:endParaRPr lang="fr-FR" dirty="0">
              <a:latin typeface="Arial" charset="0"/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6488545" y="5969000"/>
            <a:ext cx="26554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rgbClr val="FF6600"/>
                </a:solidFill>
              </a:rPr>
              <a:t>Parameter associated with X</a:t>
            </a:r>
            <a:r>
              <a:rPr lang="en-GB" baseline="-25000" dirty="0" smtClean="0">
                <a:solidFill>
                  <a:srgbClr val="FF6600"/>
                </a:solidFill>
              </a:rPr>
              <a:t>1</a:t>
            </a:r>
            <a:r>
              <a:rPr lang="en-GB" dirty="0" smtClean="0">
                <a:solidFill>
                  <a:srgbClr val="FF6600"/>
                </a:solidFill>
              </a:rPr>
              <a:t> if X</a:t>
            </a:r>
            <a:r>
              <a:rPr lang="en-GB" baseline="-25000" dirty="0" smtClean="0">
                <a:solidFill>
                  <a:srgbClr val="FF6600"/>
                </a:solidFill>
              </a:rPr>
              <a:t>2</a:t>
            </a:r>
            <a:r>
              <a:rPr lang="en-GB" dirty="0" smtClean="0">
                <a:solidFill>
                  <a:srgbClr val="FF6600"/>
                </a:solidFill>
              </a:rPr>
              <a:t>=1</a:t>
            </a:r>
            <a:endParaRPr lang="en-GB" dirty="0">
              <a:solidFill>
                <a:srgbClr val="FF6600"/>
              </a:solidFill>
            </a:endParaRPr>
          </a:p>
        </p:txBody>
      </p:sp>
      <p:cxnSp>
        <p:nvCxnSpPr>
          <p:cNvPr id="12" name="Connecteur droit avec flèche 11"/>
          <p:cNvCxnSpPr/>
          <p:nvPr/>
        </p:nvCxnSpPr>
        <p:spPr>
          <a:xfrm flipH="1">
            <a:off x="8012545" y="5761185"/>
            <a:ext cx="184728" cy="3001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Accolade fermante 12"/>
          <p:cNvSpPr/>
          <p:nvPr/>
        </p:nvSpPr>
        <p:spPr>
          <a:xfrm rot="5400000">
            <a:off x="8252836" y="5256611"/>
            <a:ext cx="161638" cy="808182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2AFB2F-7E8C-264A-977C-2DC7A98E2F89}" type="slidenum">
              <a:rPr lang="en-GB" smtClean="0"/>
              <a:t>66</a:t>
            </a:fld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06915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9" grpId="1"/>
      <p:bldP spid="10" grpId="0"/>
      <p:bldP spid="13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Rectangle 3"/>
          <p:cNvSpPr/>
          <p:nvPr/>
        </p:nvSpPr>
        <p:spPr>
          <a:xfrm>
            <a:off x="457200" y="1533858"/>
            <a:ext cx="798252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b="1" dirty="0" err="1" smtClean="0">
                <a:latin typeface="Arial" charset="0"/>
              </a:rPr>
              <a:t>Consequently</a:t>
            </a:r>
            <a:r>
              <a:rPr lang="fr-FR" b="1" dirty="0" smtClean="0">
                <a:latin typeface="Arial" charset="0"/>
              </a:rPr>
              <a:t>, </a:t>
            </a:r>
            <a:r>
              <a:rPr lang="fr-FR" b="1" dirty="0" err="1" smtClean="0">
                <a:latin typeface="Arial" charset="0"/>
              </a:rPr>
              <a:t>it</a:t>
            </a:r>
            <a:r>
              <a:rPr lang="fr-FR" b="1" dirty="0" smtClean="0">
                <a:latin typeface="Arial" charset="0"/>
              </a:rPr>
              <a:t> </a:t>
            </a:r>
            <a:r>
              <a:rPr lang="fr-FR" b="1" dirty="0" err="1" smtClean="0">
                <a:latin typeface="Arial" charset="0"/>
              </a:rPr>
              <a:t>appears</a:t>
            </a:r>
            <a:r>
              <a:rPr lang="fr-FR" b="1" dirty="0" smtClean="0">
                <a:latin typeface="Arial" charset="0"/>
              </a:rPr>
              <a:t> </a:t>
            </a:r>
            <a:r>
              <a:rPr lang="fr-FR" b="1" dirty="0" err="1" smtClean="0">
                <a:latin typeface="Arial" charset="0"/>
              </a:rPr>
              <a:t>that</a:t>
            </a:r>
            <a:r>
              <a:rPr lang="fr-FR" b="1" dirty="0" smtClean="0">
                <a:latin typeface="Arial" charset="0"/>
              </a:rPr>
              <a:t> the model</a:t>
            </a:r>
            <a:endParaRPr lang="fr-FR" dirty="0"/>
          </a:p>
          <a:p>
            <a:pPr algn="just"/>
            <a:endParaRPr lang="fr-FR" dirty="0">
              <a:latin typeface="Arial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516908" y="1949356"/>
            <a:ext cx="408709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/>
              <a:t>E(Y)=</a:t>
            </a:r>
            <a:r>
              <a:rPr lang="en-GB" sz="2400" dirty="0">
                <a:latin typeface="Symbol" charset="2"/>
                <a:cs typeface="Symbol" charset="2"/>
              </a:rPr>
              <a:t>a</a:t>
            </a:r>
            <a:r>
              <a:rPr lang="en-GB" sz="2400" dirty="0"/>
              <a:t>+</a:t>
            </a:r>
            <a:r>
              <a:rPr lang="en-GB" sz="2400" dirty="0" smtClean="0">
                <a:latin typeface="Symbol" charset="2"/>
                <a:cs typeface="Symbol" charset="2"/>
              </a:rPr>
              <a:t>b</a:t>
            </a:r>
            <a:r>
              <a:rPr lang="en-GB" sz="2400" baseline="-25000" dirty="0" smtClean="0">
                <a:latin typeface="Symbol" charset="2"/>
                <a:cs typeface="Symbol" charset="2"/>
              </a:rPr>
              <a:t>1</a:t>
            </a:r>
            <a:r>
              <a:rPr lang="en-GB" sz="2400" dirty="0" smtClean="0"/>
              <a:t>X</a:t>
            </a:r>
            <a:r>
              <a:rPr lang="en-GB" sz="2400" baseline="-25000" dirty="0" smtClean="0"/>
              <a:t>1 </a:t>
            </a:r>
            <a:r>
              <a:rPr lang="en-GB" sz="2400" dirty="0" smtClean="0"/>
              <a:t>+ </a:t>
            </a:r>
            <a:r>
              <a:rPr lang="en-GB" sz="2400" dirty="0" smtClean="0">
                <a:latin typeface="Symbol" charset="2"/>
                <a:cs typeface="Symbol" charset="2"/>
              </a:rPr>
              <a:t>b</a:t>
            </a:r>
            <a:r>
              <a:rPr lang="en-GB" sz="2400" baseline="-25000" dirty="0" smtClean="0"/>
              <a:t>2</a:t>
            </a:r>
            <a:r>
              <a:rPr lang="en-GB" sz="2400" dirty="0" smtClean="0"/>
              <a:t>X</a:t>
            </a:r>
            <a:r>
              <a:rPr lang="en-GB" sz="2400" baseline="-25000" dirty="0" smtClean="0"/>
              <a:t>2</a:t>
            </a:r>
            <a:r>
              <a:rPr lang="en-GB" sz="2400" dirty="0" smtClean="0"/>
              <a:t> + </a:t>
            </a:r>
            <a:r>
              <a:rPr lang="en-GB" sz="2400" dirty="0" smtClean="0">
                <a:solidFill>
                  <a:schemeClr val="accent1"/>
                </a:solidFill>
                <a:latin typeface="Symbol" charset="2"/>
                <a:cs typeface="Symbol" charset="2"/>
              </a:rPr>
              <a:t>g.</a:t>
            </a:r>
            <a:r>
              <a:rPr lang="en-GB" sz="2400" dirty="0">
                <a:solidFill>
                  <a:schemeClr val="accent1"/>
                </a:solidFill>
              </a:rPr>
              <a:t> </a:t>
            </a:r>
            <a:r>
              <a:rPr lang="en-GB" sz="2400" dirty="0" smtClean="0">
                <a:solidFill>
                  <a:schemeClr val="accent1"/>
                </a:solidFill>
              </a:rPr>
              <a:t>X</a:t>
            </a:r>
            <a:r>
              <a:rPr lang="en-GB" sz="2400" baseline="-25000" dirty="0">
                <a:solidFill>
                  <a:schemeClr val="accent1"/>
                </a:solidFill>
              </a:rPr>
              <a:t>1</a:t>
            </a:r>
            <a:r>
              <a:rPr lang="en-GB" sz="2400" baseline="-25000" dirty="0" smtClean="0">
                <a:solidFill>
                  <a:schemeClr val="accent1"/>
                </a:solidFill>
              </a:rPr>
              <a:t>.</a:t>
            </a:r>
            <a:r>
              <a:rPr lang="en-GB" sz="2400" dirty="0" smtClean="0">
                <a:solidFill>
                  <a:schemeClr val="accent1"/>
                </a:solidFill>
              </a:rPr>
              <a:t>X</a:t>
            </a:r>
            <a:r>
              <a:rPr lang="en-GB" sz="2400" baseline="-25000" dirty="0" smtClean="0">
                <a:solidFill>
                  <a:schemeClr val="accent1"/>
                </a:solidFill>
              </a:rPr>
              <a:t>2</a:t>
            </a:r>
            <a:endParaRPr lang="en-GB" sz="2400" dirty="0">
              <a:solidFill>
                <a:schemeClr val="accent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09600" y="2621440"/>
            <a:ext cx="798252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b="1" dirty="0" err="1">
                <a:solidFill>
                  <a:srgbClr val="000000"/>
                </a:solidFill>
                <a:latin typeface="Arial" charset="0"/>
              </a:rPr>
              <a:t>a</a:t>
            </a:r>
            <a:r>
              <a:rPr lang="fr-FR" b="1" dirty="0" err="1" smtClean="0">
                <a:solidFill>
                  <a:srgbClr val="000000"/>
                </a:solidFill>
                <a:latin typeface="Arial" charset="0"/>
              </a:rPr>
              <a:t>llows</a:t>
            </a:r>
            <a:r>
              <a:rPr lang="fr-FR" b="1" dirty="0" smtClean="0">
                <a:solidFill>
                  <a:srgbClr val="000000"/>
                </a:solidFill>
                <a:latin typeface="Arial" charset="0"/>
              </a:rPr>
              <a:t> us to </a:t>
            </a:r>
            <a:r>
              <a:rPr lang="fr-FR" b="1" dirty="0" err="1" smtClean="0">
                <a:solidFill>
                  <a:srgbClr val="000000"/>
                </a:solidFill>
                <a:latin typeface="Arial" charset="0"/>
              </a:rPr>
              <a:t>obtain</a:t>
            </a:r>
            <a:r>
              <a:rPr lang="fr-FR" b="1" dirty="0" smtClean="0">
                <a:solidFill>
                  <a:srgbClr val="000000"/>
                </a:solidFill>
                <a:latin typeface="Arial" charset="0"/>
              </a:rPr>
              <a:t>:</a:t>
            </a:r>
            <a:endParaRPr lang="fr-FR" dirty="0">
              <a:solidFill>
                <a:srgbClr val="000000"/>
              </a:solidFill>
            </a:endParaRPr>
          </a:p>
          <a:p>
            <a:pPr algn="just"/>
            <a:endParaRPr lang="fr-FR" dirty="0">
              <a:latin typeface="Arial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789545" y="3117488"/>
            <a:ext cx="6400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fr-FR" dirty="0" smtClean="0">
                <a:solidFill>
                  <a:srgbClr val="FF6600"/>
                </a:solidFill>
              </a:rPr>
              <a:t>an </a:t>
            </a:r>
            <a:r>
              <a:rPr lang="fr-FR" dirty="0" err="1">
                <a:solidFill>
                  <a:srgbClr val="FF6600"/>
                </a:solidFill>
              </a:rPr>
              <a:t>estimate</a:t>
            </a:r>
            <a:r>
              <a:rPr lang="fr-FR" dirty="0">
                <a:solidFill>
                  <a:srgbClr val="FF6600"/>
                </a:solidFill>
              </a:rPr>
              <a:t> of the </a:t>
            </a:r>
            <a:r>
              <a:rPr lang="fr-FR" dirty="0" err="1">
                <a:solidFill>
                  <a:srgbClr val="FF6600"/>
                </a:solidFill>
              </a:rPr>
              <a:t>effect</a:t>
            </a:r>
            <a:r>
              <a:rPr lang="fr-FR" dirty="0">
                <a:solidFill>
                  <a:srgbClr val="FF6600"/>
                </a:solidFill>
              </a:rPr>
              <a:t> of X</a:t>
            </a:r>
            <a:r>
              <a:rPr lang="fr-FR" baseline="-25000" dirty="0">
                <a:solidFill>
                  <a:srgbClr val="FF6600"/>
                </a:solidFill>
              </a:rPr>
              <a:t>1</a:t>
            </a:r>
            <a:r>
              <a:rPr lang="fr-FR" dirty="0">
                <a:solidFill>
                  <a:srgbClr val="FF6600"/>
                </a:solidFill>
              </a:rPr>
              <a:t> in </a:t>
            </a:r>
            <a:r>
              <a:rPr lang="fr-FR" dirty="0" err="1">
                <a:solidFill>
                  <a:srgbClr val="FF6600"/>
                </a:solidFill>
              </a:rPr>
              <a:t>subjects</a:t>
            </a:r>
            <a:r>
              <a:rPr lang="fr-FR" dirty="0">
                <a:solidFill>
                  <a:srgbClr val="FF6600"/>
                </a:solidFill>
              </a:rPr>
              <a:t> not </a:t>
            </a:r>
            <a:r>
              <a:rPr lang="fr-FR" dirty="0" err="1">
                <a:solidFill>
                  <a:srgbClr val="FF6600"/>
                </a:solidFill>
              </a:rPr>
              <a:t>exposed</a:t>
            </a:r>
            <a:r>
              <a:rPr lang="fr-FR" dirty="0">
                <a:solidFill>
                  <a:srgbClr val="FF6600"/>
                </a:solidFill>
              </a:rPr>
              <a:t> to X</a:t>
            </a:r>
            <a:r>
              <a:rPr lang="fr-FR" baseline="-25000" dirty="0">
                <a:solidFill>
                  <a:srgbClr val="FF6600"/>
                </a:solidFill>
              </a:rPr>
              <a:t>2</a:t>
            </a:r>
            <a:r>
              <a:rPr lang="fr-FR" dirty="0">
                <a:solidFill>
                  <a:srgbClr val="FF6600"/>
                </a:solidFill>
              </a:rPr>
              <a:t> </a:t>
            </a:r>
            <a:r>
              <a:rPr lang="fr-FR" dirty="0" smtClean="0">
                <a:solidFill>
                  <a:srgbClr val="FF6600"/>
                </a:solidFill>
              </a:rPr>
              <a:t>(</a:t>
            </a:r>
            <a:r>
              <a:rPr lang="fr-FR" dirty="0">
                <a:solidFill>
                  <a:srgbClr val="FF6600"/>
                </a:solidFill>
                <a:latin typeface="Symbol" charset="2"/>
                <a:cs typeface="Symbol" charset="2"/>
              </a:rPr>
              <a:t>b</a:t>
            </a:r>
            <a:r>
              <a:rPr lang="fr-FR" baseline="-25000" dirty="0">
                <a:solidFill>
                  <a:srgbClr val="FF6600"/>
                </a:solidFill>
              </a:rPr>
              <a:t>1</a:t>
            </a:r>
            <a:r>
              <a:rPr lang="fr-FR" dirty="0" smtClean="0">
                <a:solidFill>
                  <a:srgbClr val="FF6600"/>
                </a:solidFill>
              </a:rPr>
              <a:t>)</a:t>
            </a:r>
            <a:endParaRPr lang="en-GB" dirty="0"/>
          </a:p>
        </p:txBody>
      </p:sp>
      <p:sp>
        <p:nvSpPr>
          <p:cNvPr id="8" name="Rectangle 7"/>
          <p:cNvSpPr/>
          <p:nvPr/>
        </p:nvSpPr>
        <p:spPr>
          <a:xfrm>
            <a:off x="1789545" y="3639220"/>
            <a:ext cx="6400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fr-FR" dirty="0" smtClean="0">
                <a:solidFill>
                  <a:srgbClr val="FF6600"/>
                </a:solidFill>
              </a:rPr>
              <a:t>an </a:t>
            </a:r>
            <a:r>
              <a:rPr lang="fr-FR" dirty="0" err="1">
                <a:solidFill>
                  <a:srgbClr val="FF6600"/>
                </a:solidFill>
              </a:rPr>
              <a:t>estimate</a:t>
            </a:r>
            <a:r>
              <a:rPr lang="fr-FR" dirty="0">
                <a:solidFill>
                  <a:srgbClr val="FF6600"/>
                </a:solidFill>
              </a:rPr>
              <a:t> of the </a:t>
            </a:r>
            <a:r>
              <a:rPr lang="fr-FR" dirty="0" err="1">
                <a:solidFill>
                  <a:srgbClr val="FF6600"/>
                </a:solidFill>
              </a:rPr>
              <a:t>effect</a:t>
            </a:r>
            <a:r>
              <a:rPr lang="fr-FR" dirty="0">
                <a:solidFill>
                  <a:srgbClr val="FF6600"/>
                </a:solidFill>
              </a:rPr>
              <a:t> of </a:t>
            </a:r>
            <a:r>
              <a:rPr lang="fr-FR" dirty="0" smtClean="0">
                <a:solidFill>
                  <a:srgbClr val="FF6600"/>
                </a:solidFill>
              </a:rPr>
              <a:t>X</a:t>
            </a:r>
            <a:r>
              <a:rPr lang="fr-FR" baseline="-25000" dirty="0" smtClean="0">
                <a:solidFill>
                  <a:srgbClr val="FF6600"/>
                </a:solidFill>
              </a:rPr>
              <a:t>2</a:t>
            </a:r>
            <a:r>
              <a:rPr lang="fr-FR" dirty="0" smtClean="0">
                <a:solidFill>
                  <a:srgbClr val="FF6600"/>
                </a:solidFill>
              </a:rPr>
              <a:t> </a:t>
            </a:r>
            <a:r>
              <a:rPr lang="fr-FR" dirty="0">
                <a:solidFill>
                  <a:srgbClr val="FF6600"/>
                </a:solidFill>
              </a:rPr>
              <a:t>in </a:t>
            </a:r>
            <a:r>
              <a:rPr lang="fr-FR" dirty="0" err="1">
                <a:solidFill>
                  <a:srgbClr val="FF6600"/>
                </a:solidFill>
              </a:rPr>
              <a:t>subjects</a:t>
            </a:r>
            <a:r>
              <a:rPr lang="fr-FR" dirty="0">
                <a:solidFill>
                  <a:srgbClr val="FF6600"/>
                </a:solidFill>
              </a:rPr>
              <a:t> not </a:t>
            </a:r>
            <a:r>
              <a:rPr lang="fr-FR" dirty="0" err="1">
                <a:solidFill>
                  <a:srgbClr val="FF6600"/>
                </a:solidFill>
              </a:rPr>
              <a:t>exposed</a:t>
            </a:r>
            <a:r>
              <a:rPr lang="fr-FR" dirty="0">
                <a:solidFill>
                  <a:srgbClr val="FF6600"/>
                </a:solidFill>
              </a:rPr>
              <a:t> to </a:t>
            </a:r>
            <a:r>
              <a:rPr lang="fr-FR" dirty="0" smtClean="0">
                <a:solidFill>
                  <a:srgbClr val="FF6600"/>
                </a:solidFill>
              </a:rPr>
              <a:t>X</a:t>
            </a:r>
            <a:r>
              <a:rPr lang="fr-FR" baseline="-25000" dirty="0" smtClean="0">
                <a:solidFill>
                  <a:srgbClr val="FF6600"/>
                </a:solidFill>
              </a:rPr>
              <a:t>1</a:t>
            </a:r>
            <a:r>
              <a:rPr lang="fr-FR" dirty="0" smtClean="0">
                <a:solidFill>
                  <a:srgbClr val="FF6600"/>
                </a:solidFill>
              </a:rPr>
              <a:t> (</a:t>
            </a:r>
            <a:r>
              <a:rPr lang="fr-FR" dirty="0" smtClean="0">
                <a:solidFill>
                  <a:srgbClr val="FF6600"/>
                </a:solidFill>
                <a:latin typeface="Symbol" charset="2"/>
                <a:cs typeface="Symbol" charset="2"/>
              </a:rPr>
              <a:t>b</a:t>
            </a:r>
            <a:r>
              <a:rPr lang="fr-FR" baseline="-25000" dirty="0" smtClean="0">
                <a:solidFill>
                  <a:srgbClr val="FF6600"/>
                </a:solidFill>
              </a:rPr>
              <a:t>2</a:t>
            </a:r>
            <a:r>
              <a:rPr lang="fr-FR" dirty="0" smtClean="0">
                <a:solidFill>
                  <a:srgbClr val="FF6600"/>
                </a:solidFill>
              </a:rPr>
              <a:t>)</a:t>
            </a:r>
            <a:endParaRPr lang="en-GB" dirty="0"/>
          </a:p>
        </p:txBody>
      </p:sp>
      <p:sp>
        <p:nvSpPr>
          <p:cNvPr id="9" name="Rectangle 8"/>
          <p:cNvSpPr/>
          <p:nvPr/>
        </p:nvSpPr>
        <p:spPr>
          <a:xfrm>
            <a:off x="1789545" y="4161137"/>
            <a:ext cx="6400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fr-FR" dirty="0" smtClean="0">
                <a:solidFill>
                  <a:srgbClr val="FF6600"/>
                </a:solidFill>
              </a:rPr>
              <a:t>an </a:t>
            </a:r>
            <a:r>
              <a:rPr lang="fr-FR" dirty="0" err="1">
                <a:solidFill>
                  <a:srgbClr val="FF6600"/>
                </a:solidFill>
              </a:rPr>
              <a:t>estimate</a:t>
            </a:r>
            <a:r>
              <a:rPr lang="fr-FR" dirty="0">
                <a:solidFill>
                  <a:srgbClr val="FF6600"/>
                </a:solidFill>
              </a:rPr>
              <a:t> of the </a:t>
            </a:r>
            <a:r>
              <a:rPr lang="fr-FR" dirty="0" err="1">
                <a:solidFill>
                  <a:srgbClr val="FF6600"/>
                </a:solidFill>
              </a:rPr>
              <a:t>effect</a:t>
            </a:r>
            <a:r>
              <a:rPr lang="fr-FR" dirty="0">
                <a:solidFill>
                  <a:srgbClr val="FF6600"/>
                </a:solidFill>
              </a:rPr>
              <a:t> of </a:t>
            </a:r>
            <a:r>
              <a:rPr lang="fr-FR" dirty="0" smtClean="0">
                <a:solidFill>
                  <a:srgbClr val="FF6600"/>
                </a:solidFill>
              </a:rPr>
              <a:t>X</a:t>
            </a:r>
            <a:r>
              <a:rPr lang="fr-FR" baseline="-25000" dirty="0" smtClean="0">
                <a:solidFill>
                  <a:srgbClr val="FF6600"/>
                </a:solidFill>
              </a:rPr>
              <a:t>1</a:t>
            </a:r>
            <a:r>
              <a:rPr lang="fr-FR" dirty="0" smtClean="0">
                <a:solidFill>
                  <a:srgbClr val="FF6600"/>
                </a:solidFill>
              </a:rPr>
              <a:t> </a:t>
            </a:r>
            <a:r>
              <a:rPr lang="fr-FR" dirty="0">
                <a:solidFill>
                  <a:srgbClr val="FF6600"/>
                </a:solidFill>
              </a:rPr>
              <a:t>in </a:t>
            </a:r>
            <a:r>
              <a:rPr lang="fr-FR" dirty="0" err="1">
                <a:solidFill>
                  <a:srgbClr val="FF6600"/>
                </a:solidFill>
              </a:rPr>
              <a:t>subjects</a:t>
            </a:r>
            <a:r>
              <a:rPr lang="fr-FR" dirty="0">
                <a:solidFill>
                  <a:srgbClr val="FF6600"/>
                </a:solidFill>
              </a:rPr>
              <a:t> </a:t>
            </a:r>
            <a:r>
              <a:rPr lang="fr-FR" dirty="0" err="1" smtClean="0">
                <a:solidFill>
                  <a:srgbClr val="FF6600"/>
                </a:solidFill>
              </a:rPr>
              <a:t>exposed</a:t>
            </a:r>
            <a:r>
              <a:rPr lang="fr-FR" dirty="0" smtClean="0">
                <a:solidFill>
                  <a:srgbClr val="FF6600"/>
                </a:solidFill>
              </a:rPr>
              <a:t> </a:t>
            </a:r>
            <a:r>
              <a:rPr lang="fr-FR" dirty="0">
                <a:solidFill>
                  <a:srgbClr val="FF6600"/>
                </a:solidFill>
              </a:rPr>
              <a:t>to </a:t>
            </a:r>
            <a:r>
              <a:rPr lang="fr-FR" dirty="0" smtClean="0">
                <a:solidFill>
                  <a:srgbClr val="FF6600"/>
                </a:solidFill>
              </a:rPr>
              <a:t>X</a:t>
            </a:r>
            <a:r>
              <a:rPr lang="fr-FR" baseline="-25000" dirty="0" smtClean="0">
                <a:solidFill>
                  <a:srgbClr val="FF6600"/>
                </a:solidFill>
              </a:rPr>
              <a:t>2</a:t>
            </a:r>
            <a:r>
              <a:rPr lang="fr-FR" dirty="0" smtClean="0">
                <a:solidFill>
                  <a:srgbClr val="FF6600"/>
                </a:solidFill>
              </a:rPr>
              <a:t> (</a:t>
            </a:r>
            <a:r>
              <a:rPr lang="fr-FR" dirty="0" smtClean="0">
                <a:solidFill>
                  <a:srgbClr val="FF6600"/>
                </a:solidFill>
                <a:latin typeface="Symbol" charset="2"/>
                <a:cs typeface="Symbol" charset="2"/>
              </a:rPr>
              <a:t>b</a:t>
            </a:r>
            <a:r>
              <a:rPr lang="fr-FR" baseline="-25000" dirty="0" smtClean="0">
                <a:solidFill>
                  <a:srgbClr val="FF6600"/>
                </a:solidFill>
              </a:rPr>
              <a:t>1</a:t>
            </a:r>
            <a:r>
              <a:rPr lang="fr-FR" dirty="0" smtClean="0">
                <a:solidFill>
                  <a:srgbClr val="FF6600"/>
                </a:solidFill>
              </a:rPr>
              <a:t>+</a:t>
            </a:r>
            <a:r>
              <a:rPr lang="fr-FR" dirty="0" smtClean="0">
                <a:solidFill>
                  <a:srgbClr val="FF6600"/>
                </a:solidFill>
                <a:latin typeface="Symbol" charset="2"/>
                <a:cs typeface="Symbol" charset="2"/>
              </a:rPr>
              <a:t>g</a:t>
            </a:r>
            <a:r>
              <a:rPr lang="fr-FR" dirty="0" smtClean="0">
                <a:solidFill>
                  <a:srgbClr val="FF6600"/>
                </a:solidFill>
              </a:rPr>
              <a:t>)</a:t>
            </a:r>
            <a:endParaRPr lang="en-GB" dirty="0"/>
          </a:p>
        </p:txBody>
      </p:sp>
      <p:sp>
        <p:nvSpPr>
          <p:cNvPr id="10" name="Rectangle 9"/>
          <p:cNvSpPr/>
          <p:nvPr/>
        </p:nvSpPr>
        <p:spPr>
          <a:xfrm>
            <a:off x="457200" y="5105615"/>
            <a:ext cx="7982526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200" dirty="0" smtClean="0"/>
              <a:t>In other words, we now allowed for the effect of X</a:t>
            </a:r>
            <a:r>
              <a:rPr lang="en-GB" sz="2200" baseline="-25000" dirty="0" smtClean="0"/>
              <a:t>1</a:t>
            </a:r>
            <a:r>
              <a:rPr lang="en-GB" sz="2200" dirty="0" smtClean="0"/>
              <a:t> to differ according to the value of X</a:t>
            </a:r>
            <a:r>
              <a:rPr lang="en-GB" sz="2200" baseline="-25000" dirty="0" smtClean="0"/>
              <a:t>2</a:t>
            </a:r>
          </a:p>
          <a:p>
            <a:r>
              <a:rPr lang="en-GB" sz="2200" dirty="0" smtClean="0"/>
              <a:t>(or, equivalently, for the effect measure of X</a:t>
            </a:r>
            <a:r>
              <a:rPr lang="en-GB" sz="2200" baseline="-25000" dirty="0" smtClean="0"/>
              <a:t>1</a:t>
            </a:r>
            <a:r>
              <a:rPr lang="en-GB" sz="2200" dirty="0" smtClean="0"/>
              <a:t> to be modified by X</a:t>
            </a:r>
            <a:r>
              <a:rPr lang="en-GB" sz="2200" baseline="-25000" dirty="0" smtClean="0"/>
              <a:t>2</a:t>
            </a:r>
            <a:r>
              <a:rPr lang="en-GB" sz="2200" dirty="0" smtClean="0"/>
              <a:t>)</a:t>
            </a:r>
            <a:endParaRPr lang="en-GB" sz="2200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2AFB2F-7E8C-264A-977C-2DC7A98E2F89}" type="slidenum">
              <a:rPr lang="en-GB" smtClean="0"/>
              <a:t>67</a:t>
            </a:fld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76324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5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sz="2400" b="1" i="1" dirty="0" smtClean="0">
                <a:solidFill>
                  <a:srgbClr val="4F81BD"/>
                </a:solidFill>
                <a:latin typeface="Arial" charset="0"/>
              </a:rPr>
              <a:t>Effect measure modification</a:t>
            </a:r>
            <a:r>
              <a:rPr lang="en-US" sz="2400" dirty="0">
                <a:solidFill>
                  <a:srgbClr val="4F81BD"/>
                </a:solidFill>
                <a:latin typeface="Arial" charset="0"/>
              </a:rPr>
              <a:t/>
            </a:r>
            <a:br>
              <a:rPr lang="en-US" sz="2400" dirty="0">
                <a:solidFill>
                  <a:srgbClr val="4F81BD"/>
                </a:solidFill>
                <a:latin typeface="Arial" charset="0"/>
              </a:rPr>
            </a:br>
            <a:r>
              <a:rPr lang="en-US" sz="2400" dirty="0" smtClean="0">
                <a:solidFill>
                  <a:srgbClr val="4F81BD"/>
                </a:solidFill>
                <a:latin typeface="Arial" charset="0"/>
              </a:rPr>
              <a:t>Plot of the predicted values with one continuous covariate (X</a:t>
            </a:r>
            <a:r>
              <a:rPr lang="en-US" sz="2400" baseline="-25000" dirty="0" smtClean="0">
                <a:solidFill>
                  <a:srgbClr val="4F81BD"/>
                </a:solidFill>
                <a:latin typeface="Arial" charset="0"/>
              </a:rPr>
              <a:t>1</a:t>
            </a:r>
            <a:r>
              <a:rPr lang="en-US" sz="2400" dirty="0" smtClean="0">
                <a:solidFill>
                  <a:srgbClr val="4F81BD"/>
                </a:solidFill>
                <a:latin typeface="Arial" charset="0"/>
              </a:rPr>
              <a:t>) and a binary covariate (X</a:t>
            </a:r>
            <a:r>
              <a:rPr lang="en-US" sz="2400" baseline="-25000" dirty="0" smtClean="0">
                <a:solidFill>
                  <a:srgbClr val="4F81BD"/>
                </a:solidFill>
                <a:latin typeface="Arial" charset="0"/>
              </a:rPr>
              <a:t>2</a:t>
            </a:r>
            <a:r>
              <a:rPr lang="en-US" sz="2400" dirty="0" smtClean="0">
                <a:solidFill>
                  <a:srgbClr val="4F81BD"/>
                </a:solidFill>
                <a:latin typeface="Arial" charset="0"/>
              </a:rPr>
              <a:t>)</a:t>
            </a:r>
            <a:endParaRPr lang="en-US" sz="2400" dirty="0">
              <a:solidFill>
                <a:srgbClr val="4F81BD"/>
              </a:solidFill>
              <a:latin typeface="Arial" charset="0"/>
            </a:endParaRPr>
          </a:p>
        </p:txBody>
      </p:sp>
      <p:sp>
        <p:nvSpPr>
          <p:cNvPr id="8294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9097" y="6133812"/>
            <a:ext cx="8229600" cy="598262"/>
          </a:xfrm>
        </p:spPr>
        <p:txBody>
          <a:bodyPr>
            <a:normAutofit fontScale="92500" lnSpcReduction="20000"/>
          </a:bodyPr>
          <a:lstStyle/>
          <a:p>
            <a:pPr marL="0" indent="0" eaLnBrk="1" hangingPunct="1">
              <a:buNone/>
            </a:pPr>
            <a:r>
              <a:rPr lang="en-GB" sz="2000" dirty="0" smtClean="0">
                <a:latin typeface="Arial" charset="0"/>
              </a:rPr>
              <a:t>The estimated effect of X is different for subjects with X</a:t>
            </a:r>
            <a:r>
              <a:rPr lang="en-GB" sz="2000" baseline="-25000" dirty="0" smtClean="0">
                <a:latin typeface="Arial" charset="0"/>
              </a:rPr>
              <a:t>2</a:t>
            </a:r>
            <a:r>
              <a:rPr lang="en-GB" sz="2000" dirty="0" smtClean="0">
                <a:latin typeface="Arial" charset="0"/>
              </a:rPr>
              <a:t>=0 and for those with X</a:t>
            </a:r>
            <a:r>
              <a:rPr lang="en-GB" sz="2000" baseline="-25000" dirty="0" smtClean="0">
                <a:latin typeface="Arial" charset="0"/>
              </a:rPr>
              <a:t>2</a:t>
            </a:r>
            <a:r>
              <a:rPr lang="en-GB" sz="2000" dirty="0" smtClean="0">
                <a:latin typeface="Arial" charset="0"/>
              </a:rPr>
              <a:t>=1.</a:t>
            </a:r>
            <a:endParaRPr lang="en-GB" sz="2000" dirty="0">
              <a:latin typeface="Arial" charset="0"/>
            </a:endParaRPr>
          </a:p>
        </p:txBody>
      </p:sp>
      <p:sp>
        <p:nvSpPr>
          <p:cNvPr id="82947" name="Text Box 4"/>
          <p:cNvSpPr txBox="1">
            <a:spLocks noChangeArrowheads="1"/>
          </p:cNvSpPr>
          <p:nvPr/>
        </p:nvSpPr>
        <p:spPr bwMode="auto">
          <a:xfrm>
            <a:off x="4632325" y="1981200"/>
            <a:ext cx="1295400" cy="55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fr-FR" sz="1600" b="1" dirty="0" smtClean="0">
                <a:solidFill>
                  <a:schemeClr val="accent1"/>
                </a:solidFill>
              </a:rPr>
              <a:t>X</a:t>
            </a:r>
            <a:r>
              <a:rPr lang="fr-FR" sz="1600" b="1" baseline="-25000" dirty="0" smtClean="0">
                <a:solidFill>
                  <a:schemeClr val="accent1"/>
                </a:solidFill>
              </a:rPr>
              <a:t>2</a:t>
            </a:r>
            <a:r>
              <a:rPr lang="fr-FR" sz="1600" b="1" dirty="0" smtClean="0">
                <a:solidFill>
                  <a:schemeClr val="accent1"/>
                </a:solidFill>
              </a:rPr>
              <a:t> = 1</a:t>
            </a:r>
            <a:endParaRPr lang="fr-FR" sz="1600" b="1" dirty="0">
              <a:solidFill>
                <a:schemeClr val="accent1"/>
              </a:solidFill>
            </a:endParaRPr>
          </a:p>
          <a:p>
            <a:pPr eaLnBrk="1" hangingPunct="1"/>
            <a:r>
              <a:rPr lang="fr-FR" sz="1600" dirty="0" err="1" smtClean="0"/>
              <a:t>slope</a:t>
            </a:r>
            <a:r>
              <a:rPr lang="fr-FR" sz="1600" dirty="0" smtClean="0"/>
              <a:t>: </a:t>
            </a:r>
            <a:r>
              <a:rPr lang="fr-FR" sz="1600" dirty="0" smtClean="0">
                <a:latin typeface="Symbol" charset="0"/>
              </a:rPr>
              <a:t>b</a:t>
            </a:r>
            <a:r>
              <a:rPr lang="fr-FR" sz="1600" baseline="-25000" dirty="0">
                <a:latin typeface="Symbol" charset="0"/>
              </a:rPr>
              <a:t>1</a:t>
            </a:r>
            <a:r>
              <a:rPr lang="fr-FR" sz="1600" dirty="0" smtClean="0">
                <a:latin typeface="Symbol" charset="0"/>
              </a:rPr>
              <a:t>+</a:t>
            </a:r>
            <a:r>
              <a:rPr lang="fr-FR" sz="1600" dirty="0">
                <a:latin typeface="Symbol" charset="0"/>
              </a:rPr>
              <a:t>g</a:t>
            </a:r>
            <a:endParaRPr lang="en-US" sz="1600" dirty="0"/>
          </a:p>
        </p:txBody>
      </p:sp>
      <p:sp>
        <p:nvSpPr>
          <p:cNvPr id="82948" name="Line 5"/>
          <p:cNvSpPr>
            <a:spLocks noChangeShapeType="1"/>
          </p:cNvSpPr>
          <p:nvPr/>
        </p:nvSpPr>
        <p:spPr bwMode="auto">
          <a:xfrm>
            <a:off x="3327400" y="2508250"/>
            <a:ext cx="0" cy="285750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82949" name="Line 6"/>
          <p:cNvSpPr>
            <a:spLocks noChangeShapeType="1"/>
          </p:cNvSpPr>
          <p:nvPr/>
        </p:nvSpPr>
        <p:spPr bwMode="auto">
          <a:xfrm>
            <a:off x="2184400" y="4913313"/>
            <a:ext cx="4343400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82950" name="Text Box 7"/>
          <p:cNvSpPr txBox="1">
            <a:spLocks noChangeArrowheads="1"/>
          </p:cNvSpPr>
          <p:nvPr/>
        </p:nvSpPr>
        <p:spPr bwMode="auto">
          <a:xfrm>
            <a:off x="6642100" y="4773613"/>
            <a:ext cx="5969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fr-FR" sz="1800" b="1" dirty="0" smtClean="0"/>
              <a:t>X</a:t>
            </a:r>
            <a:r>
              <a:rPr lang="fr-FR" sz="1800" b="1" baseline="-25000" dirty="0" smtClean="0"/>
              <a:t>1</a:t>
            </a:r>
            <a:endParaRPr lang="en-US" sz="1800" baseline="-25000" dirty="0"/>
          </a:p>
        </p:txBody>
      </p:sp>
      <p:sp>
        <p:nvSpPr>
          <p:cNvPr id="82951" name="Line 8"/>
          <p:cNvSpPr>
            <a:spLocks noChangeShapeType="1"/>
          </p:cNvSpPr>
          <p:nvPr/>
        </p:nvSpPr>
        <p:spPr bwMode="auto">
          <a:xfrm flipV="1">
            <a:off x="2552700" y="2736850"/>
            <a:ext cx="3314700" cy="14859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82952" name="Text Box 9"/>
          <p:cNvSpPr txBox="1">
            <a:spLocks noChangeArrowheads="1"/>
          </p:cNvSpPr>
          <p:nvPr/>
        </p:nvSpPr>
        <p:spPr bwMode="auto">
          <a:xfrm>
            <a:off x="5784850" y="2701925"/>
            <a:ext cx="1028700" cy="102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fr-FR" sz="1600" b="1" dirty="0" smtClean="0">
                <a:solidFill>
                  <a:srgbClr val="FF0000"/>
                </a:solidFill>
              </a:rPr>
              <a:t>X</a:t>
            </a:r>
            <a:r>
              <a:rPr lang="fr-FR" sz="1600" b="1" baseline="-25000" dirty="0" smtClean="0">
                <a:solidFill>
                  <a:srgbClr val="FF0000"/>
                </a:solidFill>
              </a:rPr>
              <a:t>2</a:t>
            </a:r>
            <a:r>
              <a:rPr lang="fr-FR" sz="1600" b="1" dirty="0" smtClean="0">
                <a:solidFill>
                  <a:srgbClr val="FF0000"/>
                </a:solidFill>
              </a:rPr>
              <a:t> = 0</a:t>
            </a:r>
            <a:endParaRPr lang="fr-FR" sz="1600" b="1" dirty="0">
              <a:solidFill>
                <a:srgbClr val="FF0000"/>
              </a:solidFill>
            </a:endParaRPr>
          </a:p>
          <a:p>
            <a:pPr eaLnBrk="1" hangingPunct="1"/>
            <a:r>
              <a:rPr lang="fr-FR" sz="1600" dirty="0" err="1" smtClean="0"/>
              <a:t>slope</a:t>
            </a:r>
            <a:r>
              <a:rPr lang="fr-FR" sz="1600" dirty="0" smtClean="0"/>
              <a:t>: </a:t>
            </a:r>
            <a:r>
              <a:rPr lang="fr-FR" sz="1600" dirty="0" smtClean="0">
                <a:latin typeface="Symbol" charset="0"/>
              </a:rPr>
              <a:t>b</a:t>
            </a:r>
            <a:r>
              <a:rPr lang="fr-FR" sz="1600" baseline="-25000" dirty="0" smtClean="0">
                <a:latin typeface="Symbol" charset="0"/>
              </a:rPr>
              <a:t>1</a:t>
            </a:r>
            <a:endParaRPr lang="en-US" sz="1600" baseline="-25000" dirty="0"/>
          </a:p>
        </p:txBody>
      </p:sp>
      <p:sp>
        <p:nvSpPr>
          <p:cNvPr id="82953" name="Line 10"/>
          <p:cNvSpPr>
            <a:spLocks noChangeShapeType="1"/>
          </p:cNvSpPr>
          <p:nvPr/>
        </p:nvSpPr>
        <p:spPr bwMode="auto">
          <a:xfrm flipV="1">
            <a:off x="2933700" y="2508250"/>
            <a:ext cx="2336800" cy="2097088"/>
          </a:xfrm>
          <a:prstGeom prst="line">
            <a:avLst/>
          </a:prstGeom>
          <a:noFill/>
          <a:ln w="28575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82954" name="Text Box 11"/>
          <p:cNvSpPr txBox="1">
            <a:spLocks noChangeArrowheads="1"/>
          </p:cNvSpPr>
          <p:nvPr/>
        </p:nvSpPr>
        <p:spPr bwMode="auto">
          <a:xfrm>
            <a:off x="2449927" y="1966912"/>
            <a:ext cx="1244600" cy="735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fr-FR" sz="2000" b="1" dirty="0" smtClean="0"/>
              <a:t>E(Y)</a:t>
            </a:r>
            <a:endParaRPr lang="en-US" sz="2000" dirty="0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2AFB2F-7E8C-264A-977C-2DC7A98E2F89}" type="slidenum">
              <a:rPr lang="en-GB" smtClean="0"/>
              <a:t>68</a:t>
            </a:fld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57189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57457" y="176318"/>
            <a:ext cx="8564721" cy="772188"/>
          </a:xfrm>
        </p:spPr>
        <p:txBody>
          <a:bodyPr>
            <a:normAutofit/>
          </a:bodyPr>
          <a:lstStyle/>
          <a:p>
            <a:r>
              <a:rPr lang="en-GB" sz="3200" dirty="0" smtClean="0">
                <a:solidFill>
                  <a:srgbClr val="008000"/>
                </a:solidFill>
              </a:rPr>
              <a:t>Example: Changes in mean sperm count over time</a:t>
            </a:r>
            <a:endParaRPr lang="en-GB" sz="3200" dirty="0">
              <a:solidFill>
                <a:srgbClr val="008000"/>
              </a:solidFill>
            </a:endParaRPr>
          </a:p>
        </p:txBody>
      </p:sp>
      <p:pic>
        <p:nvPicPr>
          <p:cNvPr id="5" name="Image 4" descr="Capture d’écran 2014-10-24 à 08.10.2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07888"/>
            <a:ext cx="4163055" cy="3485768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6213286" y="6504053"/>
            <a:ext cx="29307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400" dirty="0" smtClean="0"/>
              <a:t>(Swan, </a:t>
            </a:r>
            <a:r>
              <a:rPr lang="en-GB" sz="1400" i="1" dirty="0" smtClean="0"/>
              <a:t>EHP</a:t>
            </a:r>
            <a:r>
              <a:rPr lang="en-GB" sz="1400" dirty="0" smtClean="0"/>
              <a:t>, 2000)</a:t>
            </a:r>
            <a:endParaRPr lang="en-GB" sz="1400" dirty="0"/>
          </a:p>
        </p:txBody>
      </p:sp>
      <p:pic>
        <p:nvPicPr>
          <p:cNvPr id="8" name="Image 7" descr="Capture d’écran 2014-10-24 à 08.10.3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4219" y="1005380"/>
            <a:ext cx="4359597" cy="4897470"/>
          </a:xfrm>
          <a:prstGeom prst="rect">
            <a:avLst/>
          </a:prstGeom>
        </p:spPr>
      </p:pic>
      <p:sp>
        <p:nvSpPr>
          <p:cNvPr id="9" name="ZoneTexte 8"/>
          <p:cNvSpPr txBox="1"/>
          <p:nvPr/>
        </p:nvSpPr>
        <p:spPr>
          <a:xfrm>
            <a:off x="0" y="5908640"/>
            <a:ext cx="41630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 smtClean="0"/>
              <a:t>1. Linear </a:t>
            </a:r>
            <a:r>
              <a:rPr lang="en-GB" b="1" dirty="0"/>
              <a:t>regression analysis without interaction term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4980945" y="5725650"/>
            <a:ext cx="41630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 smtClean="0"/>
              <a:t>2. Linear </a:t>
            </a:r>
            <a:r>
              <a:rPr lang="en-GB" b="1" dirty="0"/>
              <a:t>regression analysis </a:t>
            </a:r>
            <a:r>
              <a:rPr lang="en-GB" b="1" dirty="0" smtClean="0"/>
              <a:t>with interaction terms between year and Continent</a:t>
            </a:r>
            <a:endParaRPr lang="en-GB" b="1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2AFB2F-7E8C-264A-977C-2DC7A98E2F89}" type="slidenum">
              <a:rPr lang="en-GB" smtClean="0"/>
              <a:t>69</a:t>
            </a:fld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53441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29680"/>
          </a:xfrm>
        </p:spPr>
        <p:txBody>
          <a:bodyPr/>
          <a:lstStyle/>
          <a:p>
            <a:r>
              <a:rPr lang="en-GB" dirty="0">
                <a:solidFill>
                  <a:srgbClr val="3366FF"/>
                </a:solidFill>
              </a:rPr>
              <a:t>The linear regression model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131721" y="1600201"/>
            <a:ext cx="5086298" cy="767466"/>
          </a:xfrm>
          <a:ln>
            <a:solidFill>
              <a:srgbClr val="3366FF"/>
            </a:solidFill>
          </a:ln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sz="3200" dirty="0" smtClean="0">
                <a:solidFill>
                  <a:srgbClr val="FF6600"/>
                </a:solidFill>
              </a:rPr>
              <a:t>E(Y)  = </a:t>
            </a:r>
            <a:r>
              <a:rPr lang="en-GB" sz="3200" dirty="0">
                <a:solidFill>
                  <a:srgbClr val="FF6600"/>
                </a:solidFill>
                <a:latin typeface="Symbol" charset="0"/>
                <a:cs typeface="Times New Roman" charset="0"/>
              </a:rPr>
              <a:t>a</a:t>
            </a:r>
            <a:r>
              <a:rPr lang="en-GB" sz="3200" dirty="0">
                <a:solidFill>
                  <a:srgbClr val="FF6600"/>
                </a:solidFill>
                <a:cs typeface="Times New Roman" charset="0"/>
              </a:rPr>
              <a:t> + </a:t>
            </a:r>
            <a:r>
              <a:rPr lang="en-GB" sz="3200" dirty="0" err="1" smtClean="0">
                <a:solidFill>
                  <a:srgbClr val="FF6600"/>
                </a:solidFill>
                <a:latin typeface="Symbol" charset="0"/>
                <a:cs typeface="Times New Roman" charset="0"/>
              </a:rPr>
              <a:t>b</a:t>
            </a:r>
            <a:r>
              <a:rPr lang="en-GB" sz="3200" b="1" dirty="0" err="1" smtClean="0">
                <a:solidFill>
                  <a:srgbClr val="FF6600"/>
                </a:solidFill>
                <a:cs typeface="Times New Roman" charset="0"/>
              </a:rPr>
              <a:t>X</a:t>
            </a:r>
            <a:endParaRPr lang="en-GB" sz="3200" dirty="0">
              <a:solidFill>
                <a:srgbClr val="FF6600"/>
              </a:solidFill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-17902" y="2940811"/>
            <a:ext cx="3233519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i="1" dirty="0" smtClean="0">
                <a:latin typeface="Corbel"/>
                <a:cs typeface="Corbel"/>
              </a:rPr>
              <a:t>Expected</a:t>
            </a:r>
            <a:r>
              <a:rPr lang="en-GB" sz="2400" dirty="0" smtClean="0">
                <a:latin typeface="Corbel"/>
                <a:cs typeface="Corbel"/>
              </a:rPr>
              <a:t> value of Y</a:t>
            </a:r>
          </a:p>
          <a:p>
            <a:pPr algn="ctr"/>
            <a:r>
              <a:rPr lang="en-GB" sz="2400" dirty="0" smtClean="0">
                <a:latin typeface="Corbel"/>
                <a:cs typeface="Corbel"/>
              </a:rPr>
              <a:t>It is also the value </a:t>
            </a:r>
            <a:r>
              <a:rPr lang="en-GB" sz="2400" i="1" dirty="0" smtClean="0">
                <a:latin typeface="Corbel"/>
                <a:cs typeface="Corbel"/>
              </a:rPr>
              <a:t>predicted</a:t>
            </a:r>
            <a:r>
              <a:rPr lang="en-GB" sz="2400" dirty="0" smtClean="0">
                <a:latin typeface="Corbel"/>
                <a:cs typeface="Corbel"/>
              </a:rPr>
              <a:t> by the model.</a:t>
            </a:r>
            <a:endParaRPr lang="en-GB" sz="2400" dirty="0">
              <a:latin typeface="Corbel"/>
              <a:cs typeface="Corbel"/>
            </a:endParaRPr>
          </a:p>
        </p:txBody>
      </p:sp>
      <p:cxnSp>
        <p:nvCxnSpPr>
          <p:cNvPr id="6" name="Connecteur droit avec flèche 5"/>
          <p:cNvCxnSpPr/>
          <p:nvPr/>
        </p:nvCxnSpPr>
        <p:spPr>
          <a:xfrm flipV="1">
            <a:off x="1717494" y="1938821"/>
            <a:ext cx="1742146" cy="879669"/>
          </a:xfrm>
          <a:prstGeom prst="straightConnector1">
            <a:avLst/>
          </a:prstGeom>
          <a:ln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ZoneTexte 6"/>
          <p:cNvSpPr txBox="1"/>
          <p:nvPr/>
        </p:nvSpPr>
        <p:spPr>
          <a:xfrm>
            <a:off x="814771" y="4795791"/>
            <a:ext cx="3233519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 smtClean="0">
                <a:latin typeface="Corbel"/>
                <a:cs typeface="Corbel"/>
              </a:rPr>
              <a:t>Y is called the </a:t>
            </a:r>
            <a:r>
              <a:rPr lang="en-GB" sz="2400" i="1" dirty="0" smtClean="0">
                <a:latin typeface="Corbel"/>
                <a:cs typeface="Corbel"/>
              </a:rPr>
              <a:t>dependent</a:t>
            </a:r>
            <a:r>
              <a:rPr lang="en-GB" sz="2400" dirty="0" smtClean="0">
                <a:latin typeface="Corbel"/>
                <a:cs typeface="Corbel"/>
              </a:rPr>
              <a:t> or </a:t>
            </a:r>
            <a:r>
              <a:rPr lang="en-GB" sz="2400" i="1" dirty="0" smtClean="0">
                <a:latin typeface="Corbel"/>
                <a:cs typeface="Corbel"/>
              </a:rPr>
              <a:t>explained</a:t>
            </a:r>
            <a:r>
              <a:rPr lang="en-GB" sz="2400" dirty="0" smtClean="0">
                <a:latin typeface="Corbel"/>
                <a:cs typeface="Corbel"/>
              </a:rPr>
              <a:t> variable</a:t>
            </a:r>
            <a:endParaRPr lang="en-GB" sz="2400" dirty="0">
              <a:latin typeface="Corbel"/>
              <a:cs typeface="Corbel"/>
            </a:endParaRPr>
          </a:p>
        </p:txBody>
      </p:sp>
      <p:cxnSp>
        <p:nvCxnSpPr>
          <p:cNvPr id="8" name="Connecteur droit avec flèche 7"/>
          <p:cNvCxnSpPr/>
          <p:nvPr/>
        </p:nvCxnSpPr>
        <p:spPr>
          <a:xfrm flipV="1">
            <a:off x="2780081" y="2148147"/>
            <a:ext cx="1164928" cy="2647644"/>
          </a:xfrm>
          <a:prstGeom prst="straightConnector1">
            <a:avLst/>
          </a:prstGeom>
          <a:ln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ZoneTexte 10"/>
          <p:cNvSpPr txBox="1"/>
          <p:nvPr/>
        </p:nvSpPr>
        <p:spPr>
          <a:xfrm>
            <a:off x="5910481" y="3362384"/>
            <a:ext cx="32335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 smtClean="0">
                <a:latin typeface="Corbel"/>
                <a:cs typeface="Corbel"/>
              </a:rPr>
              <a:t>X is called </a:t>
            </a:r>
            <a:r>
              <a:rPr lang="en-GB" sz="2400" i="1" dirty="0" smtClean="0">
                <a:latin typeface="Corbel"/>
                <a:cs typeface="Corbel"/>
              </a:rPr>
              <a:t>Independent variable,</a:t>
            </a:r>
            <a:r>
              <a:rPr lang="en-GB" sz="2400" dirty="0" smtClean="0">
                <a:latin typeface="Corbel"/>
                <a:cs typeface="Corbel"/>
              </a:rPr>
              <a:t> </a:t>
            </a:r>
            <a:r>
              <a:rPr lang="en-GB" sz="2400" i="1" dirty="0" smtClean="0">
                <a:latin typeface="Corbel"/>
                <a:cs typeface="Corbel"/>
              </a:rPr>
              <a:t>explanatory</a:t>
            </a:r>
            <a:r>
              <a:rPr lang="en-GB" sz="2400" dirty="0" smtClean="0">
                <a:latin typeface="Corbel"/>
                <a:cs typeface="Corbel"/>
              </a:rPr>
              <a:t> </a:t>
            </a:r>
            <a:r>
              <a:rPr lang="en-GB" sz="2400" dirty="0" smtClean="0">
                <a:latin typeface="Corbel"/>
                <a:cs typeface="Corbel"/>
              </a:rPr>
              <a:t>variable, </a:t>
            </a:r>
            <a:r>
              <a:rPr lang="en-GB" sz="2400" i="1" dirty="0" smtClean="0">
                <a:latin typeface="Corbel"/>
                <a:cs typeface="Corbel"/>
              </a:rPr>
              <a:t>covariate</a:t>
            </a:r>
            <a:endParaRPr lang="en-GB" sz="2400" i="1" dirty="0">
              <a:latin typeface="Corbel"/>
              <a:cs typeface="Corbel"/>
            </a:endParaRPr>
          </a:p>
        </p:txBody>
      </p:sp>
      <p:cxnSp>
        <p:nvCxnSpPr>
          <p:cNvPr id="12" name="Connecteur droit avec flèche 11"/>
          <p:cNvCxnSpPr/>
          <p:nvPr/>
        </p:nvCxnSpPr>
        <p:spPr>
          <a:xfrm flipH="1" flipV="1">
            <a:off x="5890101" y="2148147"/>
            <a:ext cx="1196991" cy="1214238"/>
          </a:xfrm>
          <a:prstGeom prst="straightConnector1">
            <a:avLst/>
          </a:prstGeom>
          <a:ln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15"/>
          <p:cNvCxnSpPr/>
          <p:nvPr/>
        </p:nvCxnSpPr>
        <p:spPr>
          <a:xfrm flipV="1">
            <a:off x="4674870" y="2148147"/>
            <a:ext cx="141212" cy="1340756"/>
          </a:xfrm>
          <a:prstGeom prst="straightConnector1">
            <a:avLst/>
          </a:prstGeom>
          <a:ln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ZoneTexte 13"/>
          <p:cNvSpPr txBox="1"/>
          <p:nvPr/>
        </p:nvSpPr>
        <p:spPr>
          <a:xfrm>
            <a:off x="3058110" y="3503006"/>
            <a:ext cx="32335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 smtClean="0">
                <a:latin typeface="Symbol" charset="0"/>
                <a:cs typeface="Times New Roman" charset="0"/>
              </a:rPr>
              <a:t>a</a:t>
            </a:r>
            <a:r>
              <a:rPr lang="en-GB" sz="2400" dirty="0" smtClean="0">
                <a:cs typeface="Times New Roman" charset="0"/>
              </a:rPr>
              <a:t>, </a:t>
            </a:r>
            <a:r>
              <a:rPr lang="en-GB" sz="2400" dirty="0" smtClean="0">
                <a:latin typeface="Symbol" charset="0"/>
                <a:cs typeface="Times New Roman" charset="0"/>
              </a:rPr>
              <a:t>b</a:t>
            </a:r>
            <a:r>
              <a:rPr lang="en-GB" sz="2400" b="1" dirty="0" smtClean="0">
                <a:cs typeface="Times New Roman" charset="0"/>
              </a:rPr>
              <a:t> </a:t>
            </a:r>
            <a:r>
              <a:rPr lang="en-GB" sz="2400" dirty="0" smtClean="0">
                <a:latin typeface="Corbel"/>
                <a:cs typeface="Corbel"/>
              </a:rPr>
              <a:t>are </a:t>
            </a:r>
            <a:r>
              <a:rPr lang="en-GB" sz="2400" dirty="0" smtClean="0">
                <a:latin typeface="Corbel"/>
                <a:cs typeface="Corbel"/>
              </a:rPr>
              <a:t>the model’s parameters.</a:t>
            </a:r>
            <a:endParaRPr lang="en-GB" sz="2400" dirty="0">
              <a:latin typeface="Corbel"/>
              <a:cs typeface="Corbel"/>
            </a:endParaRPr>
          </a:p>
        </p:txBody>
      </p:sp>
      <p:cxnSp>
        <p:nvCxnSpPr>
          <p:cNvPr id="19" name="Connecteur droit avec flèche 18"/>
          <p:cNvCxnSpPr>
            <a:stCxn id="14" idx="0"/>
          </p:cNvCxnSpPr>
          <p:nvPr/>
        </p:nvCxnSpPr>
        <p:spPr>
          <a:xfrm flipV="1">
            <a:off x="4674870" y="2122963"/>
            <a:ext cx="750242" cy="1380043"/>
          </a:xfrm>
          <a:prstGeom prst="straightConnector1">
            <a:avLst/>
          </a:prstGeom>
          <a:ln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Espace réservé du numéro de diapositive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2AFB2F-7E8C-264A-977C-2DC7A98E2F89}" type="slidenum">
              <a:rPr lang="en-GB" smtClean="0"/>
              <a:t>7</a:t>
            </a:fld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33473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1" grpId="0"/>
      <p:bldP spid="14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sz="3600" dirty="0" smtClean="0">
                <a:solidFill>
                  <a:schemeClr val="accent1"/>
                </a:solidFill>
              </a:rPr>
              <a:t>What if X</a:t>
            </a:r>
            <a:r>
              <a:rPr lang="en-GB" sz="3600" baseline="-25000" dirty="0" smtClean="0">
                <a:solidFill>
                  <a:schemeClr val="accent1"/>
                </a:solidFill>
              </a:rPr>
              <a:t>1</a:t>
            </a:r>
            <a:r>
              <a:rPr lang="en-GB" sz="3600" dirty="0" smtClean="0">
                <a:solidFill>
                  <a:schemeClr val="accent1"/>
                </a:solidFill>
              </a:rPr>
              <a:t> and X</a:t>
            </a:r>
            <a:r>
              <a:rPr lang="en-GB" sz="3600" baseline="-25000" dirty="0" smtClean="0">
                <a:solidFill>
                  <a:schemeClr val="accent1"/>
                </a:solidFill>
              </a:rPr>
              <a:t>2</a:t>
            </a:r>
            <a:r>
              <a:rPr lang="en-GB" sz="3600" dirty="0" smtClean="0">
                <a:solidFill>
                  <a:schemeClr val="accent1"/>
                </a:solidFill>
              </a:rPr>
              <a:t> are both binary variables?</a:t>
            </a:r>
            <a:endParaRPr lang="en-GB" sz="3600" dirty="0">
              <a:solidFill>
                <a:schemeClr val="accent1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538963"/>
          </a:xfrm>
        </p:spPr>
        <p:txBody>
          <a:bodyPr/>
          <a:lstStyle/>
          <a:p>
            <a:r>
              <a:rPr lang="en-GB" dirty="0" smtClean="0"/>
              <a:t>The same model can be used</a:t>
            </a:r>
            <a:endParaRPr lang="en-GB" dirty="0"/>
          </a:p>
          <a:p>
            <a:endParaRPr lang="en-GB" dirty="0"/>
          </a:p>
        </p:txBody>
      </p:sp>
      <p:sp>
        <p:nvSpPr>
          <p:cNvPr id="4" name="Rectangle 3"/>
          <p:cNvSpPr/>
          <p:nvPr/>
        </p:nvSpPr>
        <p:spPr>
          <a:xfrm>
            <a:off x="2424544" y="2331448"/>
            <a:ext cx="408709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/>
              <a:t>E(Y)=</a:t>
            </a:r>
            <a:r>
              <a:rPr lang="en-GB" sz="2400" dirty="0">
                <a:latin typeface="Symbol" charset="2"/>
                <a:cs typeface="Symbol" charset="2"/>
              </a:rPr>
              <a:t>a</a:t>
            </a:r>
            <a:r>
              <a:rPr lang="en-GB" sz="2400" dirty="0"/>
              <a:t>+</a:t>
            </a:r>
            <a:r>
              <a:rPr lang="en-GB" sz="2400" dirty="0" smtClean="0">
                <a:latin typeface="Symbol" charset="2"/>
                <a:cs typeface="Symbol" charset="2"/>
              </a:rPr>
              <a:t>b</a:t>
            </a:r>
            <a:r>
              <a:rPr lang="en-GB" sz="2400" baseline="-25000" dirty="0" smtClean="0">
                <a:latin typeface="Symbol" charset="2"/>
                <a:cs typeface="Symbol" charset="2"/>
              </a:rPr>
              <a:t>1</a:t>
            </a:r>
            <a:r>
              <a:rPr lang="en-GB" sz="2400" dirty="0" smtClean="0"/>
              <a:t>X</a:t>
            </a:r>
            <a:r>
              <a:rPr lang="en-GB" sz="2400" baseline="-25000" dirty="0" smtClean="0"/>
              <a:t>1 </a:t>
            </a:r>
            <a:r>
              <a:rPr lang="en-GB" sz="2400" dirty="0" smtClean="0"/>
              <a:t>+ </a:t>
            </a:r>
            <a:r>
              <a:rPr lang="en-GB" sz="2400" dirty="0" smtClean="0">
                <a:latin typeface="Symbol" charset="2"/>
                <a:cs typeface="Symbol" charset="2"/>
              </a:rPr>
              <a:t>b</a:t>
            </a:r>
            <a:r>
              <a:rPr lang="en-GB" sz="2400" baseline="-25000" dirty="0" smtClean="0"/>
              <a:t>2</a:t>
            </a:r>
            <a:r>
              <a:rPr lang="en-GB" sz="2400" dirty="0" smtClean="0"/>
              <a:t>X</a:t>
            </a:r>
            <a:r>
              <a:rPr lang="en-GB" sz="2400" baseline="-25000" dirty="0" smtClean="0"/>
              <a:t>2</a:t>
            </a:r>
            <a:r>
              <a:rPr lang="en-GB" sz="2400" dirty="0" smtClean="0"/>
              <a:t> + </a:t>
            </a:r>
            <a:r>
              <a:rPr lang="en-GB" sz="2400" dirty="0" smtClean="0">
                <a:solidFill>
                  <a:schemeClr val="accent1"/>
                </a:solidFill>
                <a:latin typeface="Symbol" charset="2"/>
                <a:cs typeface="Symbol" charset="2"/>
              </a:rPr>
              <a:t>g.</a:t>
            </a:r>
            <a:r>
              <a:rPr lang="en-GB" sz="2400" dirty="0">
                <a:solidFill>
                  <a:schemeClr val="accent1"/>
                </a:solidFill>
              </a:rPr>
              <a:t> </a:t>
            </a:r>
            <a:r>
              <a:rPr lang="en-GB" sz="2400" dirty="0" smtClean="0">
                <a:solidFill>
                  <a:schemeClr val="accent1"/>
                </a:solidFill>
              </a:rPr>
              <a:t>X</a:t>
            </a:r>
            <a:r>
              <a:rPr lang="en-GB" sz="2400" baseline="-25000" dirty="0">
                <a:solidFill>
                  <a:schemeClr val="accent1"/>
                </a:solidFill>
              </a:rPr>
              <a:t>1</a:t>
            </a:r>
            <a:r>
              <a:rPr lang="en-GB" sz="2400" baseline="-25000" dirty="0" smtClean="0">
                <a:solidFill>
                  <a:schemeClr val="accent1"/>
                </a:solidFill>
              </a:rPr>
              <a:t>.</a:t>
            </a:r>
            <a:r>
              <a:rPr lang="en-GB" sz="2400" dirty="0" smtClean="0">
                <a:solidFill>
                  <a:schemeClr val="accent1"/>
                </a:solidFill>
              </a:rPr>
              <a:t>X</a:t>
            </a:r>
            <a:r>
              <a:rPr lang="en-GB" sz="2400" baseline="-25000" dirty="0" smtClean="0">
                <a:solidFill>
                  <a:schemeClr val="accent1"/>
                </a:solidFill>
              </a:rPr>
              <a:t>2</a:t>
            </a:r>
            <a:endParaRPr lang="en-GB" sz="2400" dirty="0">
              <a:solidFill>
                <a:schemeClr val="accent1"/>
              </a:solidFill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7966364" y="2331448"/>
            <a:ext cx="808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(IV.1)</a:t>
            </a:r>
            <a:endParaRPr lang="en-GB" dirty="0"/>
          </a:p>
        </p:txBody>
      </p:sp>
      <p:sp>
        <p:nvSpPr>
          <p:cNvPr id="6" name="Rectangle 5"/>
          <p:cNvSpPr/>
          <p:nvPr/>
        </p:nvSpPr>
        <p:spPr>
          <a:xfrm>
            <a:off x="457200" y="3005952"/>
            <a:ext cx="8229600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200" i="1" dirty="0" smtClean="0"/>
              <a:t>Since </a:t>
            </a:r>
            <a:r>
              <a:rPr lang="en-GB" sz="2200" dirty="0" smtClean="0"/>
              <a:t>X</a:t>
            </a:r>
            <a:r>
              <a:rPr lang="en-GB" sz="2200" baseline="-25000" dirty="0" smtClean="0"/>
              <a:t>1</a:t>
            </a:r>
            <a:r>
              <a:rPr lang="en-GB" sz="2200" dirty="0" smtClean="0"/>
              <a:t> </a:t>
            </a:r>
            <a:r>
              <a:rPr lang="en-GB" sz="2200" dirty="0"/>
              <a:t>and X</a:t>
            </a:r>
            <a:r>
              <a:rPr lang="en-GB" sz="2200" baseline="-25000" dirty="0"/>
              <a:t>2</a:t>
            </a:r>
            <a:r>
              <a:rPr lang="en-GB" sz="2200" dirty="0"/>
              <a:t> </a:t>
            </a:r>
            <a:r>
              <a:rPr lang="en-GB" sz="2200" dirty="0" smtClean="0"/>
              <a:t>are both binary variables, we will assume that they are both coded with the values 0 and 1 (this is usually the safest option).</a:t>
            </a:r>
          </a:p>
          <a:p>
            <a:r>
              <a:rPr lang="en-GB" sz="2200" dirty="0" smtClean="0"/>
              <a:t>In this case, </a:t>
            </a:r>
            <a:r>
              <a:rPr lang="en-GB" sz="2200" dirty="0" smtClean="0">
                <a:solidFill>
                  <a:srgbClr val="FF6600"/>
                </a:solidFill>
              </a:rPr>
              <a:t>X</a:t>
            </a:r>
            <a:r>
              <a:rPr lang="en-GB" sz="2200" baseline="-25000" dirty="0" smtClean="0">
                <a:solidFill>
                  <a:srgbClr val="FF6600"/>
                </a:solidFill>
              </a:rPr>
              <a:t>1</a:t>
            </a:r>
            <a:r>
              <a:rPr lang="en-GB" sz="2200" dirty="0" smtClean="0">
                <a:solidFill>
                  <a:srgbClr val="FF6600"/>
                </a:solidFill>
              </a:rPr>
              <a:t>.X</a:t>
            </a:r>
            <a:r>
              <a:rPr lang="en-GB" sz="2200" baseline="-25000" dirty="0" smtClean="0">
                <a:solidFill>
                  <a:srgbClr val="FF6600"/>
                </a:solidFill>
              </a:rPr>
              <a:t>2</a:t>
            </a:r>
            <a:r>
              <a:rPr lang="en-GB" sz="2200" dirty="0" smtClean="0">
                <a:solidFill>
                  <a:srgbClr val="FF6600"/>
                </a:solidFill>
              </a:rPr>
              <a:t> is an indicator variable </a:t>
            </a:r>
            <a:r>
              <a:rPr lang="en-GB" sz="2200" dirty="0" smtClean="0"/>
              <a:t>with a value of 1 if and only if both </a:t>
            </a:r>
            <a:r>
              <a:rPr lang="en-GB" sz="2200" dirty="0"/>
              <a:t>X</a:t>
            </a:r>
            <a:r>
              <a:rPr lang="en-GB" sz="2200" baseline="-25000" dirty="0"/>
              <a:t>1</a:t>
            </a:r>
            <a:r>
              <a:rPr lang="en-GB" sz="2200" dirty="0"/>
              <a:t> and X</a:t>
            </a:r>
            <a:r>
              <a:rPr lang="en-GB" sz="2200" baseline="-25000" dirty="0"/>
              <a:t>2</a:t>
            </a:r>
            <a:r>
              <a:rPr lang="en-GB" sz="2200" dirty="0"/>
              <a:t> </a:t>
            </a:r>
            <a:r>
              <a:rPr lang="en-GB" sz="2200" dirty="0" smtClean="0"/>
              <a:t> have a value of 1.</a:t>
            </a:r>
            <a:endParaRPr lang="en-GB" sz="2200" dirty="0"/>
          </a:p>
        </p:txBody>
      </p:sp>
      <p:sp>
        <p:nvSpPr>
          <p:cNvPr id="9" name="Espace réservé du contenu 2"/>
          <p:cNvSpPr txBox="1">
            <a:spLocks/>
          </p:cNvSpPr>
          <p:nvPr/>
        </p:nvSpPr>
        <p:spPr>
          <a:xfrm>
            <a:off x="457200" y="4307335"/>
            <a:ext cx="8229600" cy="1538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 smtClean="0"/>
              <a:t>Let us write the values predicted by this model in the 4 categories defined by all the possible combinations of X</a:t>
            </a:r>
            <a:r>
              <a:rPr lang="en-GB" baseline="-25000" dirty="0" smtClean="0"/>
              <a:t>1</a:t>
            </a:r>
            <a:r>
              <a:rPr lang="en-GB" dirty="0" smtClean="0"/>
              <a:t> and X</a:t>
            </a:r>
            <a:r>
              <a:rPr lang="en-GB" baseline="-25000" dirty="0" smtClean="0"/>
              <a:t>2</a:t>
            </a:r>
            <a:r>
              <a:rPr lang="en-GB" dirty="0" smtClean="0"/>
              <a:t>:</a:t>
            </a:r>
          </a:p>
          <a:p>
            <a:endParaRPr lang="en-GB" dirty="0"/>
          </a:p>
        </p:txBody>
      </p:sp>
      <p:graphicFrame>
        <p:nvGraphicFramePr>
          <p:cNvPr id="7" name="Tableau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7417210"/>
              </p:ext>
            </p:extLst>
          </p:nvPr>
        </p:nvGraphicFramePr>
        <p:xfrm>
          <a:off x="3693158" y="5156168"/>
          <a:ext cx="3609911" cy="1539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56455"/>
                <a:gridCol w="670727"/>
                <a:gridCol w="1063529"/>
                <a:gridCol w="1219200"/>
              </a:tblGrid>
              <a:tr h="37084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GB" sz="2200" b="1" dirty="0" smtClean="0"/>
                        <a:t>X</a:t>
                      </a:r>
                      <a:r>
                        <a:rPr lang="en-GB" sz="2200" b="1" baseline="-25000" dirty="0" smtClean="0"/>
                        <a:t>1</a:t>
                      </a:r>
                      <a:endParaRPr lang="en-GB" sz="2200" b="1" baseline="-25000" dirty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0</a:t>
                      </a:r>
                      <a:endParaRPr lang="en-GB" dirty="0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1</a:t>
                      </a:r>
                      <a:endParaRPr lang="en-GB" dirty="0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 rowSpan="2"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1" dirty="0" smtClean="0"/>
                        <a:t>X</a:t>
                      </a:r>
                      <a:r>
                        <a:rPr lang="en-GB" sz="1800" b="1" baseline="-25000" dirty="0" smtClean="0"/>
                        <a:t>2</a:t>
                      </a:r>
                    </a:p>
                  </a:txBody>
                  <a:tcPr anchor="ctr"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 smtClean="0"/>
                        <a:t>0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 smtClean="0">
                          <a:solidFill>
                            <a:srgbClr val="FF6600"/>
                          </a:solidFill>
                          <a:latin typeface="Symbol" charset="2"/>
                          <a:cs typeface="Symbol" charset="2"/>
                        </a:rPr>
                        <a:t>a</a:t>
                      </a:r>
                      <a:endParaRPr lang="en-GB" dirty="0">
                        <a:solidFill>
                          <a:srgbClr val="FF66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 smtClean="0">
                          <a:solidFill>
                            <a:srgbClr val="FF6600"/>
                          </a:solidFill>
                          <a:latin typeface="Symbol" charset="2"/>
                          <a:cs typeface="Symbol" charset="2"/>
                        </a:rPr>
                        <a:t>a</a:t>
                      </a:r>
                      <a:r>
                        <a:rPr lang="en-GB" sz="1800" dirty="0" smtClean="0">
                          <a:solidFill>
                            <a:srgbClr val="FF6600"/>
                          </a:solidFill>
                        </a:rPr>
                        <a:t>+</a:t>
                      </a:r>
                      <a:r>
                        <a:rPr lang="en-GB" sz="1800" dirty="0" smtClean="0">
                          <a:solidFill>
                            <a:srgbClr val="FF6600"/>
                          </a:solidFill>
                          <a:latin typeface="Symbol" charset="2"/>
                          <a:cs typeface="Symbol" charset="2"/>
                        </a:rPr>
                        <a:t>b</a:t>
                      </a:r>
                      <a:r>
                        <a:rPr lang="en-GB" sz="1800" baseline="-25000" dirty="0" smtClean="0">
                          <a:solidFill>
                            <a:srgbClr val="FF6600"/>
                          </a:solidFill>
                          <a:latin typeface="Symbol" charset="2"/>
                          <a:cs typeface="Symbol" charset="2"/>
                        </a:rPr>
                        <a:t>1</a:t>
                      </a:r>
                      <a:endParaRPr lang="en-GB" dirty="0">
                        <a:solidFill>
                          <a:srgbClr val="FF6600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 smtClean="0"/>
                        <a:t>1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 smtClean="0">
                          <a:solidFill>
                            <a:srgbClr val="FF6600"/>
                          </a:solidFill>
                          <a:latin typeface="Symbol" charset="2"/>
                          <a:cs typeface="Symbol" charset="2"/>
                        </a:rPr>
                        <a:t>a</a:t>
                      </a:r>
                      <a:r>
                        <a:rPr lang="en-GB" sz="1800" dirty="0" smtClean="0">
                          <a:solidFill>
                            <a:srgbClr val="FF6600"/>
                          </a:solidFill>
                        </a:rPr>
                        <a:t>+</a:t>
                      </a:r>
                      <a:r>
                        <a:rPr lang="en-GB" sz="1800" dirty="0" smtClean="0">
                          <a:solidFill>
                            <a:srgbClr val="FF6600"/>
                          </a:solidFill>
                          <a:latin typeface="Symbol" charset="2"/>
                          <a:cs typeface="Symbol" charset="2"/>
                        </a:rPr>
                        <a:t>b</a:t>
                      </a:r>
                      <a:r>
                        <a:rPr lang="en-GB" sz="1800" baseline="-25000" dirty="0" smtClean="0">
                          <a:solidFill>
                            <a:srgbClr val="FF6600"/>
                          </a:solidFill>
                          <a:latin typeface="Symbol" charset="2"/>
                          <a:cs typeface="Symbol" charset="2"/>
                        </a:rPr>
                        <a:t>2</a:t>
                      </a:r>
                      <a:endParaRPr lang="en-GB" dirty="0">
                        <a:solidFill>
                          <a:srgbClr val="FF66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 smtClean="0">
                          <a:solidFill>
                            <a:srgbClr val="FF6600"/>
                          </a:solidFill>
                          <a:latin typeface="Symbol" charset="2"/>
                          <a:cs typeface="Symbol" charset="2"/>
                        </a:rPr>
                        <a:t>a</a:t>
                      </a:r>
                      <a:r>
                        <a:rPr lang="en-GB" sz="1800" dirty="0" smtClean="0">
                          <a:solidFill>
                            <a:srgbClr val="FF6600"/>
                          </a:solidFill>
                        </a:rPr>
                        <a:t>+</a:t>
                      </a:r>
                      <a:r>
                        <a:rPr lang="en-GB" sz="1800" dirty="0" smtClean="0">
                          <a:solidFill>
                            <a:srgbClr val="FF6600"/>
                          </a:solidFill>
                          <a:latin typeface="Symbol" charset="2"/>
                          <a:cs typeface="Symbol" charset="2"/>
                        </a:rPr>
                        <a:t>b</a:t>
                      </a:r>
                      <a:r>
                        <a:rPr lang="en-GB" sz="1800" baseline="-25000" dirty="0" smtClean="0">
                          <a:solidFill>
                            <a:srgbClr val="FF6600"/>
                          </a:solidFill>
                          <a:latin typeface="Symbol" charset="2"/>
                          <a:cs typeface="Symbol" charset="2"/>
                        </a:rPr>
                        <a:t>1</a:t>
                      </a:r>
                      <a:r>
                        <a:rPr lang="en-GB" sz="1800" dirty="0" smtClean="0">
                          <a:solidFill>
                            <a:srgbClr val="FF6600"/>
                          </a:solidFill>
                        </a:rPr>
                        <a:t>+</a:t>
                      </a:r>
                      <a:r>
                        <a:rPr lang="en-GB" sz="1800" dirty="0" smtClean="0">
                          <a:solidFill>
                            <a:srgbClr val="FF6600"/>
                          </a:solidFill>
                          <a:latin typeface="Symbol" charset="2"/>
                          <a:cs typeface="Symbol" charset="2"/>
                        </a:rPr>
                        <a:t>b</a:t>
                      </a:r>
                      <a:r>
                        <a:rPr lang="en-GB" sz="1800" baseline="-25000" dirty="0" smtClean="0">
                          <a:solidFill>
                            <a:srgbClr val="FF6600"/>
                          </a:solidFill>
                          <a:latin typeface="Symbol" charset="2"/>
                          <a:cs typeface="Symbol" charset="2"/>
                        </a:rPr>
                        <a:t>2</a:t>
                      </a:r>
                      <a:r>
                        <a:rPr lang="en-GB" sz="1800" dirty="0" smtClean="0">
                          <a:solidFill>
                            <a:srgbClr val="FF6600"/>
                          </a:solidFill>
                        </a:rPr>
                        <a:t>+</a:t>
                      </a:r>
                      <a:r>
                        <a:rPr lang="en-GB" sz="1800" dirty="0" smtClean="0">
                          <a:solidFill>
                            <a:srgbClr val="FF6600"/>
                          </a:solidFill>
                          <a:latin typeface="Symbol" charset="2"/>
                          <a:cs typeface="Symbol" charset="2"/>
                        </a:rPr>
                        <a:t>g</a:t>
                      </a:r>
                      <a:endParaRPr lang="en-GB" dirty="0">
                        <a:solidFill>
                          <a:srgbClr val="FF66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0" name="Espace réservé du contenu 2"/>
          <p:cNvSpPr txBox="1">
            <a:spLocks/>
          </p:cNvSpPr>
          <p:nvPr/>
        </p:nvSpPr>
        <p:spPr>
          <a:xfrm>
            <a:off x="544945" y="5846298"/>
            <a:ext cx="3148213" cy="9218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 smtClean="0">
                <a:solidFill>
                  <a:srgbClr val="FF6600"/>
                </a:solidFill>
              </a:rPr>
              <a:t>Predicted values E(Y):</a:t>
            </a:r>
            <a:endParaRPr lang="en-GB" dirty="0">
              <a:solidFill>
                <a:srgbClr val="FF6600"/>
              </a:solidFill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2AFB2F-7E8C-264A-977C-2DC7A98E2F89}" type="slidenum">
              <a:rPr lang="en-GB" smtClean="0"/>
              <a:t>70</a:t>
            </a:fld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59956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0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dirty="0" smtClean="0">
                <a:solidFill>
                  <a:schemeClr val="accent1"/>
                </a:solidFill>
              </a:rPr>
              <a:t>More interesting interactions…</a:t>
            </a:r>
            <a:endParaRPr lang="en-GB" sz="3600" dirty="0">
              <a:solidFill>
                <a:schemeClr val="accent1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5331561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GB" dirty="0"/>
              <a:t>If </a:t>
            </a:r>
            <a:r>
              <a:rPr lang="en-GB" dirty="0">
                <a:solidFill>
                  <a:srgbClr val="FF6600"/>
                </a:solidFill>
              </a:rPr>
              <a:t>X</a:t>
            </a:r>
            <a:r>
              <a:rPr lang="en-GB" baseline="-25000" dirty="0">
                <a:solidFill>
                  <a:srgbClr val="FF6600"/>
                </a:solidFill>
              </a:rPr>
              <a:t>1</a:t>
            </a:r>
            <a:r>
              <a:rPr lang="en-GB" dirty="0">
                <a:solidFill>
                  <a:srgbClr val="FF6600"/>
                </a:solidFill>
              </a:rPr>
              <a:t> </a:t>
            </a:r>
            <a:r>
              <a:rPr lang="en-GB" dirty="0"/>
              <a:t>is a </a:t>
            </a:r>
            <a:r>
              <a:rPr lang="en-GB" dirty="0" smtClean="0">
                <a:solidFill>
                  <a:srgbClr val="FF6600"/>
                </a:solidFill>
              </a:rPr>
              <a:t>continuous</a:t>
            </a:r>
            <a:r>
              <a:rPr lang="en-GB" dirty="0" smtClean="0"/>
              <a:t> variable </a:t>
            </a:r>
            <a:r>
              <a:rPr lang="en-GB" dirty="0"/>
              <a:t>and </a:t>
            </a:r>
            <a:r>
              <a:rPr lang="en-GB" dirty="0">
                <a:solidFill>
                  <a:srgbClr val="FF6600"/>
                </a:solidFill>
              </a:rPr>
              <a:t>X</a:t>
            </a:r>
            <a:r>
              <a:rPr lang="en-GB" baseline="-25000" dirty="0">
                <a:solidFill>
                  <a:srgbClr val="FF6600"/>
                </a:solidFill>
              </a:rPr>
              <a:t>2</a:t>
            </a:r>
            <a:r>
              <a:rPr lang="en-GB" dirty="0">
                <a:solidFill>
                  <a:srgbClr val="FF6600"/>
                </a:solidFill>
              </a:rPr>
              <a:t> </a:t>
            </a:r>
            <a:r>
              <a:rPr lang="en-GB" dirty="0" smtClean="0">
                <a:solidFill>
                  <a:srgbClr val="FF6600"/>
                </a:solidFill>
              </a:rPr>
              <a:t>is a binary </a:t>
            </a:r>
            <a:r>
              <a:rPr lang="en-GB" dirty="0" smtClean="0"/>
              <a:t>variable</a:t>
            </a:r>
            <a:endParaRPr lang="en-GB" dirty="0"/>
          </a:p>
          <a:p>
            <a:pPr marL="457200" lvl="1" indent="0">
              <a:buNone/>
            </a:pPr>
            <a:r>
              <a:rPr lang="en-GB" dirty="0" smtClean="0"/>
              <a:t>Simple interaction term (</a:t>
            </a:r>
            <a:r>
              <a:rPr lang="en-GB" i="1" dirty="0" smtClean="0"/>
              <a:t>see above</a:t>
            </a:r>
            <a:r>
              <a:rPr lang="en-GB" dirty="0" smtClean="0"/>
              <a:t>)</a:t>
            </a:r>
          </a:p>
          <a:p>
            <a:pPr marL="457200" lvl="1" indent="0">
              <a:buNone/>
            </a:pPr>
            <a:endParaRPr lang="en-GB" dirty="0" smtClean="0"/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If </a:t>
            </a:r>
            <a:r>
              <a:rPr lang="en-GB" dirty="0" smtClean="0">
                <a:solidFill>
                  <a:srgbClr val="FF6600"/>
                </a:solidFill>
              </a:rPr>
              <a:t>X</a:t>
            </a:r>
            <a:r>
              <a:rPr lang="en-GB" baseline="-25000" dirty="0" smtClean="0">
                <a:solidFill>
                  <a:srgbClr val="FF6600"/>
                </a:solidFill>
              </a:rPr>
              <a:t>1 </a:t>
            </a:r>
            <a:r>
              <a:rPr lang="en-GB" dirty="0" smtClean="0">
                <a:solidFill>
                  <a:srgbClr val="FF6600"/>
                </a:solidFill>
              </a:rPr>
              <a:t>and </a:t>
            </a:r>
            <a:r>
              <a:rPr lang="en-GB" dirty="0">
                <a:solidFill>
                  <a:srgbClr val="FF6600"/>
                </a:solidFill>
              </a:rPr>
              <a:t>X</a:t>
            </a:r>
            <a:r>
              <a:rPr lang="en-GB" baseline="-25000" dirty="0">
                <a:solidFill>
                  <a:srgbClr val="FF6600"/>
                </a:solidFill>
              </a:rPr>
              <a:t>2</a:t>
            </a:r>
            <a:r>
              <a:rPr lang="en-GB" dirty="0">
                <a:solidFill>
                  <a:srgbClr val="FF6600"/>
                </a:solidFill>
              </a:rPr>
              <a:t> </a:t>
            </a:r>
            <a:r>
              <a:rPr lang="en-GB" dirty="0" smtClean="0">
                <a:solidFill>
                  <a:srgbClr val="FF6600"/>
                </a:solidFill>
              </a:rPr>
              <a:t>are binary</a:t>
            </a:r>
            <a:endParaRPr lang="en-GB" dirty="0">
              <a:solidFill>
                <a:srgbClr val="FF6600"/>
              </a:solidFill>
            </a:endParaRPr>
          </a:p>
          <a:p>
            <a:pPr marL="0" lvl="1" indent="0">
              <a:buNone/>
            </a:pPr>
            <a:r>
              <a:rPr lang="en-GB" dirty="0" smtClean="0"/>
              <a:t>	Simple </a:t>
            </a:r>
            <a:r>
              <a:rPr lang="en-GB" dirty="0"/>
              <a:t>interaction term (</a:t>
            </a:r>
            <a:r>
              <a:rPr lang="en-GB" i="1" dirty="0"/>
              <a:t>see above</a:t>
            </a:r>
            <a:r>
              <a:rPr lang="en-GB" dirty="0"/>
              <a:t>)</a:t>
            </a:r>
          </a:p>
          <a:p>
            <a:endParaRPr lang="en-GB" dirty="0" smtClean="0"/>
          </a:p>
          <a:p>
            <a:pPr marL="514350" indent="-514350">
              <a:buFont typeface="+mj-lt"/>
              <a:buAutoNum type="arabicPeriod" startAt="3"/>
            </a:pPr>
            <a:r>
              <a:rPr lang="en-GB" dirty="0" smtClean="0"/>
              <a:t>If </a:t>
            </a:r>
            <a:r>
              <a:rPr lang="en-GB" dirty="0" smtClean="0">
                <a:solidFill>
                  <a:srgbClr val="FF6600"/>
                </a:solidFill>
              </a:rPr>
              <a:t>X</a:t>
            </a:r>
            <a:r>
              <a:rPr lang="en-GB" baseline="-25000" dirty="0" smtClean="0">
                <a:solidFill>
                  <a:srgbClr val="FF6600"/>
                </a:solidFill>
              </a:rPr>
              <a:t>1 </a:t>
            </a:r>
            <a:r>
              <a:rPr lang="en-GB" dirty="0" smtClean="0"/>
              <a:t>is a </a:t>
            </a:r>
            <a:r>
              <a:rPr lang="en-GB" dirty="0" smtClean="0">
                <a:solidFill>
                  <a:srgbClr val="FF6600"/>
                </a:solidFill>
              </a:rPr>
              <a:t>categorical</a:t>
            </a:r>
            <a:r>
              <a:rPr lang="en-GB" dirty="0" smtClean="0"/>
              <a:t> variable and </a:t>
            </a:r>
            <a:r>
              <a:rPr lang="en-GB" dirty="0" smtClean="0">
                <a:solidFill>
                  <a:srgbClr val="FF6600"/>
                </a:solidFill>
              </a:rPr>
              <a:t>X</a:t>
            </a:r>
            <a:r>
              <a:rPr lang="en-GB" baseline="-25000" dirty="0" smtClean="0">
                <a:solidFill>
                  <a:srgbClr val="FF6600"/>
                </a:solidFill>
              </a:rPr>
              <a:t>2 </a:t>
            </a:r>
            <a:r>
              <a:rPr lang="en-GB" dirty="0" smtClean="0">
                <a:solidFill>
                  <a:srgbClr val="FF6600"/>
                </a:solidFill>
              </a:rPr>
              <a:t>binary</a:t>
            </a:r>
          </a:p>
          <a:p>
            <a:pPr marL="400050" lvl="2" indent="0">
              <a:buNone/>
            </a:pPr>
            <a:r>
              <a:rPr lang="en-GB" dirty="0" smtClean="0"/>
              <a:t>It is safer to code X</a:t>
            </a:r>
            <a:r>
              <a:rPr lang="en-GB" baseline="-25000" dirty="0" smtClean="0"/>
              <a:t>1</a:t>
            </a:r>
            <a:r>
              <a:rPr lang="en-GB" dirty="0" smtClean="0"/>
              <a:t> with dummy variables (k-1 if X</a:t>
            </a:r>
            <a:r>
              <a:rPr lang="en-GB" baseline="-25000" dirty="0" smtClean="0"/>
              <a:t>1</a:t>
            </a:r>
            <a:r>
              <a:rPr lang="en-GB" dirty="0" smtClean="0"/>
              <a:t> has k categories)</a:t>
            </a:r>
          </a:p>
          <a:p>
            <a:pPr marL="400050" lvl="2" indent="0">
              <a:buNone/>
            </a:pPr>
            <a:r>
              <a:rPr lang="en-GB" dirty="0" smtClean="0"/>
              <a:t>And to add an interaction term with each of these dummy covariates</a:t>
            </a:r>
            <a:endParaRPr lang="en-GB" dirty="0"/>
          </a:p>
          <a:p>
            <a:endParaRPr lang="en-GB" dirty="0" smtClean="0"/>
          </a:p>
          <a:p>
            <a:pPr marL="514350" indent="-514350">
              <a:buFont typeface="+mj-lt"/>
              <a:buAutoNum type="arabicPeriod" startAt="4"/>
            </a:pPr>
            <a:r>
              <a:rPr lang="en-GB" dirty="0"/>
              <a:t>If </a:t>
            </a:r>
            <a:r>
              <a:rPr lang="en-GB" dirty="0">
                <a:solidFill>
                  <a:srgbClr val="FF6600"/>
                </a:solidFill>
              </a:rPr>
              <a:t>X</a:t>
            </a:r>
            <a:r>
              <a:rPr lang="en-GB" baseline="-25000" dirty="0">
                <a:solidFill>
                  <a:srgbClr val="FF6600"/>
                </a:solidFill>
              </a:rPr>
              <a:t>1 </a:t>
            </a:r>
            <a:r>
              <a:rPr lang="en-GB" dirty="0" smtClean="0"/>
              <a:t>and </a:t>
            </a:r>
            <a:r>
              <a:rPr lang="en-GB" dirty="0" smtClean="0">
                <a:solidFill>
                  <a:srgbClr val="FF6600"/>
                </a:solidFill>
              </a:rPr>
              <a:t>X</a:t>
            </a:r>
            <a:r>
              <a:rPr lang="en-GB" baseline="-25000" dirty="0" smtClean="0">
                <a:solidFill>
                  <a:srgbClr val="FF6600"/>
                </a:solidFill>
              </a:rPr>
              <a:t>2 </a:t>
            </a:r>
            <a:r>
              <a:rPr lang="en-GB" dirty="0" smtClean="0">
                <a:solidFill>
                  <a:srgbClr val="FF6600"/>
                </a:solidFill>
              </a:rPr>
              <a:t>are continuous covariates</a:t>
            </a:r>
            <a:endParaRPr lang="en-GB" dirty="0">
              <a:solidFill>
                <a:srgbClr val="FF6600"/>
              </a:solidFill>
            </a:endParaRPr>
          </a:p>
          <a:p>
            <a:pPr marL="457200" lvl="1" indent="0">
              <a:buNone/>
            </a:pPr>
            <a:r>
              <a:rPr lang="en-GB" dirty="0" smtClean="0"/>
              <a:t>A safe option is to transform them in categories, code them by dummy variables, and create interaction terms for all the pairwise combinations of the dummy covariates. This means (j-1)x(k-1) terms for the interaction if X</a:t>
            </a:r>
            <a:r>
              <a:rPr lang="en-GB" baseline="-25000" dirty="0" smtClean="0"/>
              <a:t>1</a:t>
            </a:r>
            <a:r>
              <a:rPr lang="en-GB" dirty="0" smtClean="0"/>
              <a:t> and X</a:t>
            </a:r>
            <a:r>
              <a:rPr lang="en-GB" baseline="-25000" dirty="0" smtClean="0"/>
              <a:t>2</a:t>
            </a:r>
            <a:r>
              <a:rPr lang="en-GB" dirty="0" smtClean="0"/>
              <a:t> are coded with j and k categories.</a:t>
            </a:r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2AFB2F-7E8C-264A-977C-2DC7A98E2F89}" type="slidenum">
              <a:rPr lang="en-GB" smtClean="0"/>
              <a:t>71</a:t>
            </a:fld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4191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478478"/>
            <a:ext cx="8229600" cy="1143000"/>
          </a:xfr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r>
              <a:rPr lang="en-GB" dirty="0" smtClean="0"/>
              <a:t>V. As a conclusion</a:t>
            </a:r>
            <a:br>
              <a:rPr lang="en-GB" dirty="0" smtClean="0"/>
            </a:br>
            <a:r>
              <a:rPr lang="en-GB" dirty="0" smtClean="0"/>
              <a:t>Regression models are flexible…</a:t>
            </a:r>
            <a:endParaRPr lang="en-GB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Image 3" descr="Capture d’écran 2012-10-03 à 16.07.3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2595" y="2761123"/>
            <a:ext cx="2110467" cy="2243360"/>
          </a:xfrm>
          <a:prstGeom prst="rect">
            <a:avLst/>
          </a:prstGeom>
        </p:spPr>
      </p:pic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2AFB2F-7E8C-264A-977C-2DC7A98E2F89}" type="slidenum">
              <a:rPr lang="en-GB" smtClean="0"/>
              <a:t>72</a:t>
            </a:fld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52170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sz="3600" dirty="0" smtClean="0">
                <a:solidFill>
                  <a:schemeClr val="accent1"/>
                </a:solidFill>
              </a:rPr>
              <a:t>…Flexible in terms of </a:t>
            </a:r>
            <a:r>
              <a:rPr lang="en-GB" sz="3600" dirty="0" smtClean="0">
                <a:solidFill>
                  <a:srgbClr val="FF6600"/>
                </a:solidFill>
              </a:rPr>
              <a:t>ability to </a:t>
            </a:r>
            <a:r>
              <a:rPr lang="en-GB" sz="3600" b="1" dirty="0" smtClean="0">
                <a:solidFill>
                  <a:srgbClr val="FF6600"/>
                </a:solidFill>
              </a:rPr>
              <a:t>take into account </a:t>
            </a:r>
            <a:r>
              <a:rPr lang="en-GB" sz="3600" dirty="0" smtClean="0">
                <a:solidFill>
                  <a:srgbClr val="FF6600"/>
                </a:solidFill>
              </a:rPr>
              <a:t>potential </a:t>
            </a:r>
            <a:r>
              <a:rPr lang="en-GB" sz="3600" b="1" dirty="0" smtClean="0">
                <a:solidFill>
                  <a:srgbClr val="FF6600"/>
                </a:solidFill>
              </a:rPr>
              <a:t>confounders</a:t>
            </a:r>
            <a:endParaRPr lang="en-GB" sz="3600" b="1" dirty="0">
              <a:solidFill>
                <a:srgbClr val="FF6600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433916"/>
          </a:xfrm>
        </p:spPr>
        <p:txBody>
          <a:bodyPr>
            <a:normAutofit/>
          </a:bodyPr>
          <a:lstStyle/>
          <a:p>
            <a:r>
              <a:rPr lang="en-GB" sz="2400" dirty="0" smtClean="0"/>
              <a:t>We have seen that various types of adjustment covariates can be taken into account</a:t>
            </a:r>
          </a:p>
          <a:p>
            <a:pPr lvl="1"/>
            <a:r>
              <a:rPr lang="en-GB" sz="2000" dirty="0" smtClean="0"/>
              <a:t>Binary, categorical, continuous covariates</a:t>
            </a:r>
          </a:p>
          <a:p>
            <a:pPr lvl="1"/>
            <a:r>
              <a:rPr lang="en-GB" sz="2000" dirty="0" smtClean="0"/>
              <a:t>Beware of the coding of categorical and continuous covariates in the model!</a:t>
            </a:r>
          </a:p>
          <a:p>
            <a:pPr lvl="1"/>
            <a:r>
              <a:rPr lang="en-GB" sz="2000" dirty="0" smtClean="0"/>
              <a:t>Do not ask the model to estimate too many parameters at the same time</a:t>
            </a:r>
          </a:p>
          <a:p>
            <a:pPr marL="914400" lvl="2" indent="0">
              <a:buNone/>
            </a:pPr>
            <a:r>
              <a:rPr lang="en-GB" sz="2000" dirty="0" smtClean="0">
                <a:solidFill>
                  <a:schemeClr val="accent6"/>
                </a:solidFill>
              </a:rPr>
              <a:t>Limit to n/10</a:t>
            </a:r>
            <a:r>
              <a:rPr lang="en-GB" sz="2000" dirty="0" smtClean="0"/>
              <a:t>, where n is the number of observations in the regression model</a:t>
            </a:r>
            <a:endParaRPr lang="en-GB" sz="2000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9389" y="4705960"/>
            <a:ext cx="2354219" cy="1795436"/>
          </a:xfrm>
          <a:prstGeom prst="rect">
            <a:avLst/>
          </a:prstGeom>
        </p:spPr>
      </p:pic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2AFB2F-7E8C-264A-977C-2DC7A98E2F89}" type="slidenum">
              <a:rPr lang="en-GB" smtClean="0"/>
              <a:t>73</a:t>
            </a:fld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04605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 smtClean="0"/>
              <a:t>One speaks of effect measure modification when the apparent effect of a variable X is different in subgroups defined by another covariates</a:t>
            </a:r>
          </a:p>
          <a:p>
            <a:pPr lvl="1"/>
            <a:r>
              <a:rPr lang="en-GB" dirty="0" smtClean="0"/>
              <a:t>For example, the effect of smoking on cardiovascular diseases may be stronger (or weaker) in men than in women</a:t>
            </a:r>
          </a:p>
          <a:p>
            <a:pPr marL="0" indent="0">
              <a:buNone/>
            </a:pPr>
            <a:r>
              <a:rPr lang="en-GB" dirty="0" smtClean="0"/>
              <a:t>	</a:t>
            </a:r>
            <a:r>
              <a:rPr lang="en-GB" sz="1900" dirty="0" smtClean="0"/>
              <a:t>(this is sometimes called interaction, but this term has many different 	meanings and should be avoided)</a:t>
            </a:r>
          </a:p>
          <a:p>
            <a:r>
              <a:rPr lang="en-GB" dirty="0" smtClean="0"/>
              <a:t>By default, the regression model E(Y)=</a:t>
            </a:r>
            <a:r>
              <a:rPr lang="en-GB" dirty="0" smtClean="0">
                <a:latin typeface="Symbol" charset="2"/>
                <a:cs typeface="Symbol" charset="2"/>
              </a:rPr>
              <a:t>a</a:t>
            </a:r>
            <a:r>
              <a:rPr lang="en-GB" dirty="0" smtClean="0"/>
              <a:t>+</a:t>
            </a:r>
            <a:r>
              <a:rPr lang="en-GB" dirty="0" smtClean="0">
                <a:latin typeface="Symbol" charset="2"/>
                <a:cs typeface="Symbol" charset="2"/>
              </a:rPr>
              <a:t>b</a:t>
            </a:r>
            <a:r>
              <a:rPr lang="en-GB" baseline="-25000" dirty="0" smtClean="0">
                <a:latin typeface="Symbol" charset="2"/>
                <a:cs typeface="Symbol" charset="2"/>
              </a:rPr>
              <a:t>1</a:t>
            </a:r>
            <a:r>
              <a:rPr lang="en-GB" dirty="0" smtClean="0"/>
              <a:t>X</a:t>
            </a:r>
            <a:r>
              <a:rPr lang="en-GB" baseline="-25000" dirty="0" smtClean="0"/>
              <a:t>1</a:t>
            </a:r>
            <a:r>
              <a:rPr lang="en-GB" dirty="0" smtClean="0"/>
              <a:t>+</a:t>
            </a:r>
            <a:r>
              <a:rPr lang="en-GB" dirty="0" smtClean="0">
                <a:latin typeface="Symbol" charset="2"/>
                <a:cs typeface="Symbol" charset="2"/>
              </a:rPr>
              <a:t>b</a:t>
            </a:r>
            <a:r>
              <a:rPr lang="en-GB" baseline="-25000" dirty="0" smtClean="0"/>
              <a:t>2</a:t>
            </a:r>
            <a:r>
              <a:rPr lang="en-GB" dirty="0" smtClean="0"/>
              <a:t>X</a:t>
            </a:r>
            <a:r>
              <a:rPr lang="en-GB" baseline="-25000" dirty="0" smtClean="0"/>
              <a:t>2</a:t>
            </a:r>
            <a:r>
              <a:rPr lang="en-GB" dirty="0" smtClean="0"/>
              <a:t> will not be able to tell you that the effect measure of X</a:t>
            </a:r>
            <a:r>
              <a:rPr lang="en-GB" baseline="-25000" dirty="0"/>
              <a:t>1</a:t>
            </a:r>
            <a:r>
              <a:rPr lang="en-GB" dirty="0" smtClean="0"/>
              <a:t> varies with X</a:t>
            </a:r>
            <a:r>
              <a:rPr lang="en-GB" baseline="-25000" dirty="0" smtClean="0"/>
              <a:t>2</a:t>
            </a:r>
            <a:r>
              <a:rPr lang="en-GB" dirty="0" smtClean="0"/>
              <a:t> if you do not ask him…</a:t>
            </a:r>
          </a:p>
          <a:p>
            <a:r>
              <a:rPr lang="en-GB" dirty="0" smtClean="0"/>
              <a:t>A solution is to add another variable in the model that simultaneously depends on X</a:t>
            </a:r>
            <a:r>
              <a:rPr lang="en-GB" baseline="-25000" dirty="0"/>
              <a:t>1</a:t>
            </a:r>
            <a:r>
              <a:rPr lang="en-GB" dirty="0" smtClean="0"/>
              <a:t> and X</a:t>
            </a:r>
            <a:r>
              <a:rPr lang="en-GB" baseline="-25000" dirty="0" smtClean="0"/>
              <a:t>2</a:t>
            </a:r>
            <a:r>
              <a:rPr lang="en-GB" dirty="0" smtClean="0"/>
              <a:t>.</a:t>
            </a:r>
          </a:p>
          <a:p>
            <a:pPr lvl="1"/>
            <a:r>
              <a:rPr lang="en-GB" dirty="0" smtClean="0"/>
              <a:t>For example, the product of X</a:t>
            </a:r>
            <a:r>
              <a:rPr lang="en-GB" baseline="-25000" dirty="0"/>
              <a:t>1</a:t>
            </a:r>
            <a:r>
              <a:rPr lang="en-GB" dirty="0" smtClean="0"/>
              <a:t> and X</a:t>
            </a:r>
            <a:r>
              <a:rPr lang="en-GB" baseline="-25000" dirty="0" smtClean="0"/>
              <a:t>2</a:t>
            </a:r>
            <a:r>
              <a:rPr lang="en-GB" dirty="0" smtClean="0"/>
              <a:t> can sometimes be used:</a:t>
            </a:r>
            <a:endParaRPr lang="en-GB" dirty="0"/>
          </a:p>
        </p:txBody>
      </p:sp>
      <p:sp>
        <p:nvSpPr>
          <p:cNvPr id="4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sz="3600" dirty="0">
                <a:solidFill>
                  <a:schemeClr val="accent1"/>
                </a:solidFill>
              </a:rPr>
              <a:t>…Flexible in terms of </a:t>
            </a:r>
            <a:r>
              <a:rPr lang="en-GB" sz="3600" b="1" dirty="0" smtClean="0">
                <a:solidFill>
                  <a:srgbClr val="FF6600"/>
                </a:solidFill>
              </a:rPr>
              <a:t>allowing effect measure modification between covariates</a:t>
            </a:r>
            <a:endParaRPr lang="en-GB" sz="3600" b="1" dirty="0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2AFB2F-7E8C-264A-977C-2DC7A98E2F89}" type="slidenum">
              <a:rPr lang="en-GB" smtClean="0"/>
              <a:t>74</a:t>
            </a:fld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80944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5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sz="2400" b="1" i="1" dirty="0" smtClean="0">
                <a:solidFill>
                  <a:schemeClr val="accent1"/>
                </a:solidFill>
                <a:latin typeface="Arial" charset="0"/>
              </a:rPr>
              <a:t>Effect measure modification</a:t>
            </a:r>
            <a:r>
              <a:rPr lang="en-US" sz="2400" dirty="0">
                <a:solidFill>
                  <a:schemeClr val="accent1"/>
                </a:solidFill>
                <a:latin typeface="Arial" charset="0"/>
              </a:rPr>
              <a:t/>
            </a:r>
            <a:br>
              <a:rPr lang="en-US" sz="2400" dirty="0">
                <a:solidFill>
                  <a:schemeClr val="accent1"/>
                </a:solidFill>
                <a:latin typeface="Arial" charset="0"/>
              </a:rPr>
            </a:br>
            <a:r>
              <a:rPr lang="en-US" sz="2400" dirty="0" smtClean="0">
                <a:solidFill>
                  <a:schemeClr val="accent1"/>
                </a:solidFill>
                <a:latin typeface="Arial" charset="0"/>
              </a:rPr>
              <a:t>Plot of the predicted values with one continuous covariate (X) and a binary covariate (X</a:t>
            </a:r>
            <a:r>
              <a:rPr lang="en-US" sz="2400" baseline="-25000" dirty="0" smtClean="0">
                <a:solidFill>
                  <a:schemeClr val="accent1"/>
                </a:solidFill>
                <a:latin typeface="Arial" charset="0"/>
              </a:rPr>
              <a:t>2</a:t>
            </a:r>
            <a:r>
              <a:rPr lang="en-US" sz="2400" dirty="0" smtClean="0">
                <a:solidFill>
                  <a:schemeClr val="accent1"/>
                </a:solidFill>
                <a:latin typeface="Arial" charset="0"/>
              </a:rPr>
              <a:t>)</a:t>
            </a:r>
            <a:endParaRPr lang="en-US" sz="2400" dirty="0">
              <a:solidFill>
                <a:schemeClr val="accent1"/>
              </a:solidFill>
              <a:latin typeface="Arial" charset="0"/>
            </a:endParaRPr>
          </a:p>
        </p:txBody>
      </p:sp>
      <p:sp>
        <p:nvSpPr>
          <p:cNvPr id="8294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9097" y="6133812"/>
            <a:ext cx="8229600" cy="598262"/>
          </a:xfrm>
        </p:spPr>
        <p:txBody>
          <a:bodyPr>
            <a:normAutofit fontScale="92500" lnSpcReduction="20000"/>
          </a:bodyPr>
          <a:lstStyle/>
          <a:p>
            <a:pPr marL="0" indent="0" eaLnBrk="1" hangingPunct="1">
              <a:buNone/>
            </a:pPr>
            <a:r>
              <a:rPr lang="en-GB" sz="2000" dirty="0" smtClean="0">
                <a:latin typeface="Arial" charset="0"/>
              </a:rPr>
              <a:t>The estimated effect of X is different for subjects with X</a:t>
            </a:r>
            <a:r>
              <a:rPr lang="en-GB" sz="2000" baseline="-25000" dirty="0" smtClean="0">
                <a:latin typeface="Arial" charset="0"/>
              </a:rPr>
              <a:t>2</a:t>
            </a:r>
            <a:r>
              <a:rPr lang="en-GB" sz="2000" dirty="0" smtClean="0">
                <a:latin typeface="Arial" charset="0"/>
              </a:rPr>
              <a:t>=0 and for those with X</a:t>
            </a:r>
            <a:r>
              <a:rPr lang="en-GB" sz="2000" baseline="-25000" dirty="0" smtClean="0">
                <a:latin typeface="Arial" charset="0"/>
              </a:rPr>
              <a:t>2</a:t>
            </a:r>
            <a:r>
              <a:rPr lang="en-GB" sz="2000" dirty="0" smtClean="0">
                <a:latin typeface="Arial" charset="0"/>
              </a:rPr>
              <a:t>=1.</a:t>
            </a:r>
            <a:endParaRPr lang="en-GB" sz="2000" dirty="0">
              <a:latin typeface="Arial" charset="0"/>
            </a:endParaRPr>
          </a:p>
        </p:txBody>
      </p:sp>
      <p:sp>
        <p:nvSpPr>
          <p:cNvPr id="82947" name="Text Box 4"/>
          <p:cNvSpPr txBox="1">
            <a:spLocks noChangeArrowheads="1"/>
          </p:cNvSpPr>
          <p:nvPr/>
        </p:nvSpPr>
        <p:spPr bwMode="auto">
          <a:xfrm>
            <a:off x="4632325" y="1981200"/>
            <a:ext cx="1295400" cy="55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fr-FR" sz="1600" b="1" dirty="0" smtClean="0">
                <a:solidFill>
                  <a:schemeClr val="accent1"/>
                </a:solidFill>
              </a:rPr>
              <a:t>X</a:t>
            </a:r>
            <a:r>
              <a:rPr lang="fr-FR" sz="1600" b="1" baseline="-25000" dirty="0" smtClean="0">
                <a:solidFill>
                  <a:schemeClr val="accent1"/>
                </a:solidFill>
              </a:rPr>
              <a:t>2</a:t>
            </a:r>
            <a:r>
              <a:rPr lang="fr-FR" sz="1600" b="1" dirty="0" smtClean="0">
                <a:solidFill>
                  <a:schemeClr val="accent1"/>
                </a:solidFill>
              </a:rPr>
              <a:t> </a:t>
            </a:r>
            <a:r>
              <a:rPr lang="fr-FR" sz="1600" b="1" dirty="0">
                <a:solidFill>
                  <a:schemeClr val="accent1"/>
                </a:solidFill>
              </a:rPr>
              <a:t>=1</a:t>
            </a:r>
          </a:p>
          <a:p>
            <a:pPr eaLnBrk="1" hangingPunct="1"/>
            <a:r>
              <a:rPr lang="fr-FR" sz="1600" dirty="0" err="1" smtClean="0"/>
              <a:t>slope</a:t>
            </a:r>
            <a:r>
              <a:rPr lang="fr-FR" sz="1600" dirty="0" smtClean="0"/>
              <a:t>: </a:t>
            </a:r>
            <a:r>
              <a:rPr lang="fr-FR" sz="1600" dirty="0" smtClean="0">
                <a:latin typeface="Symbol" charset="0"/>
              </a:rPr>
              <a:t>b</a:t>
            </a:r>
            <a:r>
              <a:rPr lang="fr-FR" sz="1600" baseline="-25000" dirty="0">
                <a:latin typeface="Symbol" charset="0"/>
              </a:rPr>
              <a:t>1</a:t>
            </a:r>
            <a:r>
              <a:rPr lang="fr-FR" sz="1600" dirty="0" smtClean="0">
                <a:latin typeface="Symbol" charset="0"/>
              </a:rPr>
              <a:t>+</a:t>
            </a:r>
            <a:r>
              <a:rPr lang="fr-FR" sz="1600" dirty="0">
                <a:latin typeface="Symbol" charset="0"/>
              </a:rPr>
              <a:t>g</a:t>
            </a:r>
            <a:endParaRPr lang="en-US" sz="1600" dirty="0"/>
          </a:p>
        </p:txBody>
      </p:sp>
      <p:sp>
        <p:nvSpPr>
          <p:cNvPr id="82948" name="Line 5"/>
          <p:cNvSpPr>
            <a:spLocks noChangeShapeType="1"/>
          </p:cNvSpPr>
          <p:nvPr/>
        </p:nvSpPr>
        <p:spPr bwMode="auto">
          <a:xfrm>
            <a:off x="3327400" y="2508250"/>
            <a:ext cx="0" cy="285750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82949" name="Line 6"/>
          <p:cNvSpPr>
            <a:spLocks noChangeShapeType="1"/>
          </p:cNvSpPr>
          <p:nvPr/>
        </p:nvSpPr>
        <p:spPr bwMode="auto">
          <a:xfrm>
            <a:off x="2184400" y="4913313"/>
            <a:ext cx="4343400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82950" name="Text Box 7"/>
          <p:cNvSpPr txBox="1">
            <a:spLocks noChangeArrowheads="1"/>
          </p:cNvSpPr>
          <p:nvPr/>
        </p:nvSpPr>
        <p:spPr bwMode="auto">
          <a:xfrm>
            <a:off x="6438079" y="4893904"/>
            <a:ext cx="604274" cy="5161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fr-FR" sz="1800" b="1" dirty="0" smtClean="0"/>
              <a:t>X</a:t>
            </a:r>
            <a:r>
              <a:rPr lang="fr-FR" sz="1800" b="1" baseline="-25000" dirty="0" smtClean="0"/>
              <a:t>1</a:t>
            </a:r>
            <a:endParaRPr lang="en-US" sz="1800" baseline="-25000" dirty="0"/>
          </a:p>
        </p:txBody>
      </p:sp>
      <p:sp>
        <p:nvSpPr>
          <p:cNvPr id="82951" name="Line 8"/>
          <p:cNvSpPr>
            <a:spLocks noChangeShapeType="1"/>
          </p:cNvSpPr>
          <p:nvPr/>
        </p:nvSpPr>
        <p:spPr bwMode="auto">
          <a:xfrm flipV="1">
            <a:off x="2552700" y="2736850"/>
            <a:ext cx="3314700" cy="1485900"/>
          </a:xfrm>
          <a:prstGeom prst="line">
            <a:avLst/>
          </a:prstGeom>
          <a:noFill/>
          <a:ln w="19050">
            <a:solidFill>
              <a:schemeClr val="accent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82952" name="Text Box 9"/>
          <p:cNvSpPr txBox="1">
            <a:spLocks noChangeArrowheads="1"/>
          </p:cNvSpPr>
          <p:nvPr/>
        </p:nvSpPr>
        <p:spPr bwMode="auto">
          <a:xfrm>
            <a:off x="5784850" y="2701925"/>
            <a:ext cx="1028700" cy="102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fr-FR" sz="1600" b="1" dirty="0" smtClean="0">
                <a:solidFill>
                  <a:schemeClr val="accent6"/>
                </a:solidFill>
              </a:rPr>
              <a:t>X</a:t>
            </a:r>
            <a:r>
              <a:rPr lang="fr-FR" sz="1600" b="1" baseline="-25000" dirty="0" smtClean="0">
                <a:solidFill>
                  <a:schemeClr val="accent6"/>
                </a:solidFill>
              </a:rPr>
              <a:t>2</a:t>
            </a:r>
            <a:r>
              <a:rPr lang="fr-FR" sz="1600" b="1" dirty="0" smtClean="0">
                <a:solidFill>
                  <a:schemeClr val="accent6"/>
                </a:solidFill>
              </a:rPr>
              <a:t> </a:t>
            </a:r>
            <a:r>
              <a:rPr lang="fr-FR" sz="1600" b="1" dirty="0">
                <a:solidFill>
                  <a:schemeClr val="accent6"/>
                </a:solidFill>
              </a:rPr>
              <a:t>=0</a:t>
            </a:r>
          </a:p>
          <a:p>
            <a:pPr eaLnBrk="1" hangingPunct="1"/>
            <a:r>
              <a:rPr lang="fr-FR" sz="1600" dirty="0" err="1" smtClean="0"/>
              <a:t>slope</a:t>
            </a:r>
            <a:r>
              <a:rPr lang="fr-FR" sz="1600" dirty="0" smtClean="0"/>
              <a:t>: </a:t>
            </a:r>
            <a:r>
              <a:rPr lang="fr-FR" sz="1600" dirty="0" smtClean="0">
                <a:latin typeface="Symbol" charset="0"/>
              </a:rPr>
              <a:t>b</a:t>
            </a:r>
            <a:r>
              <a:rPr lang="fr-FR" sz="1600" baseline="-25000" dirty="0" smtClean="0">
                <a:latin typeface="Symbol" charset="0"/>
              </a:rPr>
              <a:t>1</a:t>
            </a:r>
            <a:endParaRPr lang="en-US" sz="1600" baseline="-25000" dirty="0"/>
          </a:p>
        </p:txBody>
      </p:sp>
      <p:sp>
        <p:nvSpPr>
          <p:cNvPr id="82953" name="Line 10"/>
          <p:cNvSpPr>
            <a:spLocks noChangeShapeType="1"/>
          </p:cNvSpPr>
          <p:nvPr/>
        </p:nvSpPr>
        <p:spPr bwMode="auto">
          <a:xfrm flipV="1">
            <a:off x="2933700" y="2508250"/>
            <a:ext cx="2336800" cy="2097088"/>
          </a:xfrm>
          <a:prstGeom prst="line">
            <a:avLst/>
          </a:prstGeom>
          <a:noFill/>
          <a:ln w="28575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82954" name="Text Box 11"/>
          <p:cNvSpPr txBox="1">
            <a:spLocks noChangeArrowheads="1"/>
          </p:cNvSpPr>
          <p:nvPr/>
        </p:nvSpPr>
        <p:spPr bwMode="auto">
          <a:xfrm>
            <a:off x="2449927" y="1966912"/>
            <a:ext cx="1244600" cy="735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fr-FR" sz="2000" b="1" dirty="0" smtClean="0"/>
              <a:t>E(Y)</a:t>
            </a:r>
            <a:endParaRPr lang="en-US" sz="2000" dirty="0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2AFB2F-7E8C-264A-977C-2DC7A98E2F89}" type="slidenum">
              <a:rPr lang="en-GB" smtClean="0"/>
              <a:t>75</a:t>
            </a:fld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48245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136092"/>
            <a:ext cx="8229600" cy="1143000"/>
          </a:xfrm>
        </p:spPr>
        <p:txBody>
          <a:bodyPr>
            <a:normAutofit/>
          </a:bodyPr>
          <a:lstStyle/>
          <a:p>
            <a:r>
              <a:rPr lang="en-GB" sz="3200" dirty="0" smtClean="0">
                <a:solidFill>
                  <a:srgbClr val="4F81BD"/>
                </a:solidFill>
              </a:rPr>
              <a:t>When contemplating the output of a regression model, what should you look at in priority?</a:t>
            </a:r>
            <a:endParaRPr lang="en-GB" sz="3200" dirty="0">
              <a:solidFill>
                <a:srgbClr val="4F81BD"/>
              </a:solidFill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230909" y="1989307"/>
            <a:ext cx="8806794" cy="22348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GB" sz="1400" dirty="0" smtClean="0">
                <a:latin typeface="Courier New" charset="0"/>
                <a:cs typeface="Courier New" charset="0"/>
              </a:rPr>
              <a:t>Coefficients:</a:t>
            </a:r>
            <a:endParaRPr lang="en-GB" sz="1400" dirty="0" smtClean="0">
              <a:cs typeface="Times New Roman" charset="0"/>
            </a:endParaRPr>
          </a:p>
          <a:p>
            <a:pPr marL="0" indent="0">
              <a:buFont typeface="Arial"/>
              <a:buNone/>
            </a:pPr>
            <a:endParaRPr lang="en-US" sz="1400" dirty="0" smtClean="0">
              <a:latin typeface="Courier New" charset="0"/>
              <a:cs typeface="Courier New" charset="0"/>
            </a:endParaRPr>
          </a:p>
          <a:p>
            <a:pPr marL="0" indent="0">
              <a:buFont typeface="Arial"/>
              <a:buNone/>
            </a:pPr>
            <a:r>
              <a:rPr lang="en-US" sz="1400" dirty="0" smtClean="0">
                <a:latin typeface="Courier New" charset="0"/>
                <a:cs typeface="Courier New" charset="0"/>
              </a:rPr>
              <a:t>      Source |       SS       </a:t>
            </a:r>
            <a:r>
              <a:rPr lang="en-US" sz="1400" dirty="0" err="1" smtClean="0">
                <a:latin typeface="Courier New" charset="0"/>
                <a:cs typeface="Courier New" charset="0"/>
              </a:rPr>
              <a:t>df</a:t>
            </a:r>
            <a:r>
              <a:rPr lang="en-US" sz="1400" dirty="0" smtClean="0">
                <a:latin typeface="Courier New" charset="0"/>
                <a:cs typeface="Courier New" charset="0"/>
              </a:rPr>
              <a:t>       MS              Number of </a:t>
            </a:r>
            <a:r>
              <a:rPr lang="en-US" sz="1400" dirty="0" err="1" smtClean="0">
                <a:latin typeface="Courier New" charset="0"/>
                <a:cs typeface="Courier New" charset="0"/>
              </a:rPr>
              <a:t>obs</a:t>
            </a:r>
            <a:r>
              <a:rPr lang="en-US" sz="1400" dirty="0" smtClean="0">
                <a:latin typeface="Courier New" charset="0"/>
                <a:cs typeface="Courier New" charset="0"/>
              </a:rPr>
              <a:t> =    1853</a:t>
            </a:r>
          </a:p>
          <a:p>
            <a:pPr marL="0" indent="0">
              <a:buFont typeface="Arial"/>
              <a:buNone/>
            </a:pPr>
            <a:r>
              <a:rPr lang="en-US" sz="1400" dirty="0" smtClean="0">
                <a:latin typeface="Courier New" charset="0"/>
                <a:cs typeface="Courier New" charset="0"/>
              </a:rPr>
              <a:t>-------------+------------------------------           F(  1,  1851) =   13.57</a:t>
            </a:r>
          </a:p>
          <a:p>
            <a:pPr marL="0" indent="0">
              <a:buFont typeface="Arial"/>
              <a:buNone/>
            </a:pPr>
            <a:r>
              <a:rPr lang="en-US" sz="1400" dirty="0" smtClean="0">
                <a:latin typeface="Courier New" charset="0"/>
                <a:cs typeface="Courier New" charset="0"/>
              </a:rPr>
              <a:t>       Model |  3527802.39     1  3527802.39           </a:t>
            </a:r>
            <a:r>
              <a:rPr lang="en-US" sz="1400" dirty="0" err="1" smtClean="0">
                <a:latin typeface="Courier New" charset="0"/>
                <a:cs typeface="Courier New" charset="0"/>
              </a:rPr>
              <a:t>Prob</a:t>
            </a:r>
            <a:r>
              <a:rPr lang="en-US" sz="1400" dirty="0" smtClean="0">
                <a:latin typeface="Courier New" charset="0"/>
                <a:cs typeface="Courier New" charset="0"/>
              </a:rPr>
              <a:t> &gt; F      =  0.0002</a:t>
            </a:r>
          </a:p>
          <a:p>
            <a:pPr marL="0" indent="0">
              <a:buFont typeface="Arial"/>
              <a:buNone/>
            </a:pPr>
            <a:r>
              <a:rPr lang="en-US" sz="1400" dirty="0" smtClean="0">
                <a:latin typeface="Courier New" charset="0"/>
                <a:cs typeface="Courier New" charset="0"/>
              </a:rPr>
              <a:t>    Residual |   481362511  1851  260055.381           </a:t>
            </a:r>
            <a:r>
              <a:rPr lang="en-US" sz="1400" b="1" dirty="0" smtClean="0">
                <a:latin typeface="Courier New" charset="0"/>
                <a:cs typeface="Courier New" charset="0"/>
              </a:rPr>
              <a:t>R-squared     =  0.0073</a:t>
            </a:r>
          </a:p>
          <a:p>
            <a:pPr marL="0" indent="0">
              <a:buFont typeface="Arial"/>
              <a:buNone/>
            </a:pPr>
            <a:r>
              <a:rPr lang="en-US" sz="1400" dirty="0" smtClean="0">
                <a:latin typeface="Courier New" charset="0"/>
                <a:cs typeface="Courier New" charset="0"/>
              </a:rPr>
              <a:t>-------------+------------------------------           </a:t>
            </a:r>
            <a:r>
              <a:rPr lang="en-US" sz="1400" dirty="0" err="1" smtClean="0">
                <a:latin typeface="Courier New" charset="0"/>
                <a:cs typeface="Courier New" charset="0"/>
              </a:rPr>
              <a:t>Adj</a:t>
            </a:r>
            <a:r>
              <a:rPr lang="en-US" sz="1400" dirty="0" smtClean="0">
                <a:latin typeface="Courier New" charset="0"/>
                <a:cs typeface="Courier New" charset="0"/>
              </a:rPr>
              <a:t> R-squared =  0.0067</a:t>
            </a:r>
          </a:p>
          <a:p>
            <a:pPr marL="0" indent="0">
              <a:buFont typeface="Arial"/>
              <a:buNone/>
            </a:pPr>
            <a:r>
              <a:rPr lang="en-US" sz="1400" dirty="0" smtClean="0">
                <a:latin typeface="Courier New" charset="0"/>
                <a:cs typeface="Courier New" charset="0"/>
              </a:rPr>
              <a:t>       Total |   484890313  1852  261819.823           Root MSE      =  509.96</a:t>
            </a:r>
          </a:p>
          <a:p>
            <a:pPr marL="0" indent="0">
              <a:buFont typeface="Arial"/>
              <a:buNone/>
            </a:pPr>
            <a:endParaRPr lang="en-US" sz="1400" dirty="0" smtClean="0">
              <a:latin typeface="Courier New" charset="0"/>
              <a:cs typeface="Courier New" charset="0"/>
            </a:endParaRPr>
          </a:p>
          <a:p>
            <a:pPr marL="0" indent="0">
              <a:buFont typeface="Arial"/>
              <a:buNone/>
            </a:pPr>
            <a:r>
              <a:rPr lang="en-US" sz="1400" dirty="0" smtClean="0">
                <a:latin typeface="Courier New" charset="0"/>
                <a:cs typeface="Courier New" charset="0"/>
              </a:rPr>
              <a:t>------------------------------------------------------------------------------</a:t>
            </a:r>
          </a:p>
          <a:p>
            <a:pPr marL="0" indent="0">
              <a:buFont typeface="Arial"/>
              <a:buNone/>
            </a:pPr>
            <a:r>
              <a:rPr lang="en-US" sz="1400" dirty="0" smtClean="0">
                <a:latin typeface="Courier New" charset="0"/>
                <a:cs typeface="Courier New" charset="0"/>
              </a:rPr>
              <a:t>Birth weight |      </a:t>
            </a:r>
            <a:r>
              <a:rPr lang="en-US" sz="1400" dirty="0" err="1" smtClean="0">
                <a:latin typeface="Courier New" charset="0"/>
                <a:cs typeface="Courier New" charset="0"/>
              </a:rPr>
              <a:t>Coef</a:t>
            </a:r>
            <a:r>
              <a:rPr lang="en-US" sz="1400" dirty="0" smtClean="0">
                <a:latin typeface="Courier New" charset="0"/>
                <a:cs typeface="Courier New" charset="0"/>
              </a:rPr>
              <a:t>.   Std. Err.      t    P&gt;|t|     [95% Conf. Interval]</a:t>
            </a:r>
          </a:p>
          <a:p>
            <a:pPr marL="0" indent="0">
              <a:buFont typeface="Arial"/>
              <a:buNone/>
            </a:pPr>
            <a:r>
              <a:rPr lang="en-US" sz="1400" dirty="0" smtClean="0">
                <a:latin typeface="Courier New" charset="0"/>
                <a:cs typeface="Courier New" charset="0"/>
              </a:rPr>
              <a:t>-------------+----------------------------------------------------------------</a:t>
            </a:r>
          </a:p>
          <a:p>
            <a:pPr marL="0" indent="0">
              <a:buFont typeface="Arial"/>
              <a:buNone/>
            </a:pPr>
            <a:r>
              <a:rPr lang="en-US" sz="1400" dirty="0" smtClean="0">
                <a:latin typeface="Courier New" charset="0"/>
                <a:cs typeface="Courier New" charset="0"/>
              </a:rPr>
              <a:t>    </a:t>
            </a:r>
            <a:r>
              <a:rPr lang="en-US" sz="1600" b="1" dirty="0" smtClean="0">
                <a:latin typeface="Symbol" charset="2"/>
                <a:cs typeface="Symbol" charset="2"/>
              </a:rPr>
              <a:t>b</a:t>
            </a:r>
            <a:r>
              <a:rPr lang="en-US" sz="1400" dirty="0" smtClean="0">
                <a:latin typeface="Courier New" charset="0"/>
                <a:cs typeface="Courier New" charset="0"/>
              </a:rPr>
              <a:t>    </a:t>
            </a:r>
            <a:r>
              <a:rPr lang="en-US" sz="1400" dirty="0" err="1" smtClean="0">
                <a:latin typeface="Courier New" charset="0"/>
                <a:cs typeface="Courier New" charset="0"/>
              </a:rPr>
              <a:t>bmi</a:t>
            </a:r>
            <a:r>
              <a:rPr lang="en-US" sz="1400" dirty="0" smtClean="0">
                <a:latin typeface="Courier New" charset="0"/>
                <a:cs typeface="Courier New" charset="0"/>
              </a:rPr>
              <a:t> |   9.518238   2.584267     3.68   </a:t>
            </a:r>
            <a:r>
              <a:rPr lang="en-US" sz="1400" b="1" dirty="0" smtClean="0">
                <a:latin typeface="Courier New" charset="0"/>
                <a:cs typeface="Courier New" charset="0"/>
              </a:rPr>
              <a:t>0.000 </a:t>
            </a:r>
            <a:r>
              <a:rPr lang="en-US" sz="1400" dirty="0" smtClean="0">
                <a:latin typeface="Courier New" charset="0"/>
                <a:cs typeface="Courier New" charset="0"/>
              </a:rPr>
              <a:t>    4.449854    14.58662</a:t>
            </a:r>
          </a:p>
          <a:p>
            <a:pPr marL="0" indent="0">
              <a:buFont typeface="Arial"/>
              <a:buNone/>
            </a:pPr>
            <a:r>
              <a:rPr lang="en-US" sz="1400" dirty="0" smtClean="0">
                <a:latin typeface="Courier New" charset="0"/>
                <a:cs typeface="Courier New" charset="0"/>
              </a:rPr>
              <a:t>    </a:t>
            </a:r>
            <a:r>
              <a:rPr lang="en-US" sz="1600" b="1" dirty="0" smtClean="0">
                <a:latin typeface="Symbol" charset="2"/>
                <a:cs typeface="Symbol" charset="2"/>
              </a:rPr>
              <a:t>a</a:t>
            </a:r>
            <a:r>
              <a:rPr lang="en-US" sz="1400" dirty="0" smtClean="0">
                <a:latin typeface="Courier New" charset="0"/>
                <a:cs typeface="Courier New" charset="0"/>
              </a:rPr>
              <a:t>  _cons |   3056.665   61.14635    49.99   0.000     2936.742    3176.588</a:t>
            </a:r>
          </a:p>
          <a:p>
            <a:pPr marL="0" indent="0">
              <a:buFont typeface="Arial"/>
              <a:buNone/>
            </a:pPr>
            <a:r>
              <a:rPr lang="en-US" sz="1400" dirty="0" smtClean="0">
                <a:latin typeface="Courier New" charset="0"/>
                <a:cs typeface="Courier New" charset="0"/>
              </a:rPr>
              <a:t>------------------------------------------------------------------------------</a:t>
            </a:r>
          </a:p>
          <a:p>
            <a:pPr marL="0" indent="0">
              <a:buFont typeface="Arial"/>
              <a:buNone/>
            </a:pPr>
            <a:endParaRPr lang="en-US" sz="1400" dirty="0">
              <a:latin typeface="Courier New" charset="0"/>
              <a:cs typeface="Courier New" charset="0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3706091" y="1342976"/>
            <a:ext cx="23090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rgbClr val="FF6600"/>
                </a:solidFill>
              </a:rPr>
              <a:t>The number of observations</a:t>
            </a:r>
            <a:endParaRPr lang="en-GB" dirty="0">
              <a:solidFill>
                <a:srgbClr val="FF6600"/>
              </a:solidFill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191665" y="5800446"/>
            <a:ext cx="37453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rgbClr val="FF6600"/>
                </a:solidFill>
              </a:rPr>
              <a:t>Check that the expected covariates are in the model </a:t>
            </a:r>
          </a:p>
          <a:p>
            <a:r>
              <a:rPr lang="en-GB" dirty="0" smtClean="0">
                <a:solidFill>
                  <a:srgbClr val="FF6600"/>
                </a:solidFill>
              </a:rPr>
              <a:t>(here, only one: </a:t>
            </a:r>
            <a:r>
              <a:rPr lang="en-GB" dirty="0" err="1" smtClean="0">
                <a:solidFill>
                  <a:srgbClr val="FF6600"/>
                </a:solidFill>
              </a:rPr>
              <a:t>bmi</a:t>
            </a:r>
            <a:r>
              <a:rPr lang="en-GB" dirty="0" smtClean="0">
                <a:solidFill>
                  <a:srgbClr val="FF6600"/>
                </a:solidFill>
              </a:rPr>
              <a:t>)</a:t>
            </a:r>
            <a:endParaRPr lang="en-GB" dirty="0">
              <a:solidFill>
                <a:srgbClr val="FF6600"/>
              </a:solidFill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4341092" y="5809682"/>
            <a:ext cx="46966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rgbClr val="FF6600"/>
                </a:solidFill>
              </a:rPr>
              <a:t>Look at the estimated parameters, and their confidence interval (</a:t>
            </a:r>
            <a:r>
              <a:rPr lang="en-GB" i="1" dirty="0" smtClean="0">
                <a:solidFill>
                  <a:srgbClr val="FF6600"/>
                </a:solidFill>
              </a:rPr>
              <a:t>p-values</a:t>
            </a:r>
            <a:r>
              <a:rPr lang="en-GB" dirty="0" smtClean="0">
                <a:solidFill>
                  <a:srgbClr val="FF6600"/>
                </a:solidFill>
              </a:rPr>
              <a:t> are not so important)</a:t>
            </a:r>
            <a:endParaRPr lang="en-GB" dirty="0">
              <a:solidFill>
                <a:srgbClr val="FF6600"/>
              </a:solidFill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6834909" y="1804641"/>
            <a:ext cx="2309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 smtClean="0">
                <a:solidFill>
                  <a:srgbClr val="FF6600"/>
                </a:solidFill>
              </a:rPr>
              <a:t>The model’s R</a:t>
            </a:r>
            <a:r>
              <a:rPr lang="en-GB" baseline="30000" dirty="0" smtClean="0">
                <a:solidFill>
                  <a:srgbClr val="FF6600"/>
                </a:solidFill>
              </a:rPr>
              <a:t>2</a:t>
            </a:r>
            <a:endParaRPr lang="en-GB" baseline="30000" dirty="0">
              <a:solidFill>
                <a:srgbClr val="FF6600"/>
              </a:solidFill>
            </a:endParaRPr>
          </a:p>
        </p:txBody>
      </p:sp>
      <p:sp>
        <p:nvSpPr>
          <p:cNvPr id="9" name="Ellipse 8"/>
          <p:cNvSpPr/>
          <p:nvPr/>
        </p:nvSpPr>
        <p:spPr>
          <a:xfrm>
            <a:off x="6015182" y="2482289"/>
            <a:ext cx="2782454" cy="334818"/>
          </a:xfrm>
          <a:prstGeom prst="ellipse">
            <a:avLst/>
          </a:prstGeom>
          <a:noFill/>
          <a:ln w="19050" cmpd="sng">
            <a:solidFill>
              <a:srgbClr val="FF66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1" name="Connecteur droit avec flèche 10"/>
          <p:cNvCxnSpPr/>
          <p:nvPr/>
        </p:nvCxnSpPr>
        <p:spPr>
          <a:xfrm>
            <a:off x="5091545" y="1824198"/>
            <a:ext cx="1177637" cy="750454"/>
          </a:xfrm>
          <a:prstGeom prst="straightConnector1">
            <a:avLst/>
          </a:prstGeom>
          <a:ln>
            <a:solidFill>
              <a:srgbClr val="FF66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Ellipse 11"/>
          <p:cNvSpPr/>
          <p:nvPr/>
        </p:nvSpPr>
        <p:spPr>
          <a:xfrm>
            <a:off x="845128" y="5059235"/>
            <a:ext cx="1002145" cy="598054"/>
          </a:xfrm>
          <a:prstGeom prst="ellipse">
            <a:avLst/>
          </a:prstGeom>
          <a:noFill/>
          <a:ln w="19050" cmpd="sng">
            <a:solidFill>
              <a:srgbClr val="FF66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3" name="Connecteur droit avec flèche 12"/>
          <p:cNvCxnSpPr/>
          <p:nvPr/>
        </p:nvCxnSpPr>
        <p:spPr>
          <a:xfrm flipV="1">
            <a:off x="845128" y="5657289"/>
            <a:ext cx="332508" cy="311727"/>
          </a:xfrm>
          <a:prstGeom prst="straightConnector1">
            <a:avLst/>
          </a:prstGeom>
          <a:ln>
            <a:solidFill>
              <a:srgbClr val="FF66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Ellipse 16"/>
          <p:cNvSpPr/>
          <p:nvPr/>
        </p:nvSpPr>
        <p:spPr>
          <a:xfrm>
            <a:off x="1847273" y="5059235"/>
            <a:ext cx="1258454" cy="334818"/>
          </a:xfrm>
          <a:prstGeom prst="ellipse">
            <a:avLst/>
          </a:prstGeom>
          <a:noFill/>
          <a:ln w="19050" cmpd="sng">
            <a:solidFill>
              <a:srgbClr val="FF66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8" name="Connecteur droit avec flèche 17"/>
          <p:cNvCxnSpPr>
            <a:endCxn id="17" idx="5"/>
          </p:cNvCxnSpPr>
          <p:nvPr/>
        </p:nvCxnSpPr>
        <p:spPr>
          <a:xfrm flipH="1" flipV="1">
            <a:off x="2921431" y="5345020"/>
            <a:ext cx="1962296" cy="623996"/>
          </a:xfrm>
          <a:prstGeom prst="straightConnector1">
            <a:avLst/>
          </a:prstGeom>
          <a:ln>
            <a:solidFill>
              <a:srgbClr val="FF66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Ellipse 21"/>
          <p:cNvSpPr/>
          <p:nvPr/>
        </p:nvSpPr>
        <p:spPr>
          <a:xfrm>
            <a:off x="6015182" y="3269689"/>
            <a:ext cx="2782454" cy="334818"/>
          </a:xfrm>
          <a:prstGeom prst="ellipse">
            <a:avLst/>
          </a:prstGeom>
          <a:noFill/>
          <a:ln w="19050" cmpd="sng">
            <a:solidFill>
              <a:srgbClr val="FF66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3" name="Connecteur droit avec flèche 22"/>
          <p:cNvCxnSpPr/>
          <p:nvPr/>
        </p:nvCxnSpPr>
        <p:spPr>
          <a:xfrm flipH="1">
            <a:off x="8686800" y="2173973"/>
            <a:ext cx="226292" cy="1188079"/>
          </a:xfrm>
          <a:prstGeom prst="straightConnector1">
            <a:avLst/>
          </a:prstGeom>
          <a:ln>
            <a:solidFill>
              <a:srgbClr val="FF66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2AFB2F-7E8C-264A-977C-2DC7A98E2F89}" type="slidenum">
              <a:rPr lang="en-GB" smtClean="0"/>
              <a:t>76</a:t>
            </a:fld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55066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 animBg="1"/>
      <p:bldP spid="12" grpId="0" animBg="1"/>
      <p:bldP spid="17" grpId="0" animBg="1"/>
      <p:bldP spid="22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028749" y="1600201"/>
            <a:ext cx="5086298" cy="767466"/>
          </a:xfrm>
          <a:ln>
            <a:solidFill>
              <a:schemeClr val="accent1"/>
            </a:solidFill>
          </a:ln>
        </p:spPr>
        <p:txBody>
          <a:bodyPr>
            <a:normAutofit fontScale="92500"/>
          </a:bodyPr>
          <a:lstStyle/>
          <a:p>
            <a:pPr marL="0" indent="0" algn="ctr">
              <a:buNone/>
            </a:pPr>
            <a:r>
              <a:rPr lang="en-GB" sz="3200" dirty="0" smtClean="0">
                <a:solidFill>
                  <a:srgbClr val="FF6600"/>
                </a:solidFill>
              </a:rPr>
              <a:t>E(Y)  = </a:t>
            </a:r>
            <a:r>
              <a:rPr lang="en-GB" sz="3200" dirty="0">
                <a:solidFill>
                  <a:srgbClr val="FF6600"/>
                </a:solidFill>
                <a:latin typeface="Symbol" charset="0"/>
                <a:cs typeface="Times New Roman" charset="0"/>
              </a:rPr>
              <a:t>a</a:t>
            </a:r>
            <a:r>
              <a:rPr lang="en-GB" sz="3200" dirty="0">
                <a:solidFill>
                  <a:srgbClr val="FF6600"/>
                </a:solidFill>
                <a:cs typeface="Times New Roman" charset="0"/>
              </a:rPr>
              <a:t> + </a:t>
            </a:r>
            <a:r>
              <a:rPr lang="en-GB" sz="3200" dirty="0">
                <a:solidFill>
                  <a:srgbClr val="FF6600"/>
                </a:solidFill>
                <a:latin typeface="Symbol" charset="0"/>
                <a:cs typeface="Times New Roman" charset="0"/>
              </a:rPr>
              <a:t>b</a:t>
            </a:r>
            <a:r>
              <a:rPr lang="en-GB" sz="3200" b="1" baseline="-25000" dirty="0">
                <a:solidFill>
                  <a:srgbClr val="FF6600"/>
                </a:solidFill>
                <a:cs typeface="Times New Roman" charset="0"/>
              </a:rPr>
              <a:t>1</a:t>
            </a:r>
            <a:r>
              <a:rPr lang="en-GB" sz="3200" b="1" dirty="0">
                <a:solidFill>
                  <a:srgbClr val="FF6600"/>
                </a:solidFill>
                <a:cs typeface="Times New Roman" charset="0"/>
              </a:rPr>
              <a:t>X</a:t>
            </a:r>
            <a:r>
              <a:rPr lang="en-GB" sz="3200" b="1" baseline="-25000" dirty="0">
                <a:solidFill>
                  <a:srgbClr val="FF6600"/>
                </a:solidFill>
                <a:cs typeface="Times New Roman" charset="0"/>
              </a:rPr>
              <a:t>1</a:t>
            </a:r>
            <a:r>
              <a:rPr lang="en-GB" sz="3200" b="1" dirty="0">
                <a:solidFill>
                  <a:srgbClr val="FF6600"/>
                </a:solidFill>
                <a:cs typeface="Times New Roman" charset="0"/>
              </a:rPr>
              <a:t> + </a:t>
            </a:r>
            <a:r>
              <a:rPr lang="en-GB" sz="3200" dirty="0">
                <a:solidFill>
                  <a:srgbClr val="FF6600"/>
                </a:solidFill>
                <a:latin typeface="Symbol" charset="0"/>
                <a:cs typeface="Times New Roman" charset="0"/>
              </a:rPr>
              <a:t>b</a:t>
            </a:r>
            <a:r>
              <a:rPr lang="en-GB" sz="3200" b="1" baseline="-25000" dirty="0">
                <a:solidFill>
                  <a:srgbClr val="FF6600"/>
                </a:solidFill>
                <a:cs typeface="Times New Roman" charset="0"/>
              </a:rPr>
              <a:t>2</a:t>
            </a:r>
            <a:r>
              <a:rPr lang="en-GB" sz="3200" b="1" dirty="0">
                <a:solidFill>
                  <a:srgbClr val="FF6600"/>
                </a:solidFill>
                <a:cs typeface="Times New Roman" charset="0"/>
              </a:rPr>
              <a:t>X</a:t>
            </a:r>
            <a:r>
              <a:rPr lang="en-GB" sz="3200" b="1" baseline="-25000" dirty="0">
                <a:solidFill>
                  <a:srgbClr val="FF6600"/>
                </a:solidFill>
                <a:cs typeface="Times New Roman" charset="0"/>
              </a:rPr>
              <a:t>2</a:t>
            </a:r>
            <a:r>
              <a:rPr lang="en-GB" sz="3200" b="1" dirty="0">
                <a:solidFill>
                  <a:srgbClr val="FF6600"/>
                </a:solidFill>
                <a:cs typeface="Times New Roman" charset="0"/>
              </a:rPr>
              <a:t> </a:t>
            </a:r>
            <a:r>
              <a:rPr lang="en-GB" sz="3200" b="1" dirty="0" smtClean="0">
                <a:solidFill>
                  <a:srgbClr val="FF6600"/>
                </a:solidFill>
                <a:cs typeface="Times New Roman" charset="0"/>
              </a:rPr>
              <a:t>+…</a:t>
            </a:r>
            <a:r>
              <a:rPr lang="en-GB" sz="3200" dirty="0">
                <a:solidFill>
                  <a:srgbClr val="FF6600"/>
                </a:solidFill>
              </a:rPr>
              <a:t>+</a:t>
            </a:r>
            <a:r>
              <a:rPr lang="en-GB" sz="3200" dirty="0" smtClean="0">
                <a:solidFill>
                  <a:srgbClr val="FF6600"/>
                </a:solidFill>
              </a:rPr>
              <a:t> </a:t>
            </a:r>
            <a:r>
              <a:rPr lang="en-GB" sz="3200" dirty="0" err="1" smtClean="0">
                <a:solidFill>
                  <a:srgbClr val="FF6600"/>
                </a:solidFill>
                <a:latin typeface="Symbol" charset="0"/>
                <a:cs typeface="Times New Roman" charset="0"/>
              </a:rPr>
              <a:t>b</a:t>
            </a:r>
            <a:r>
              <a:rPr lang="en-GB" sz="3200" b="1" baseline="-25000" dirty="0" err="1">
                <a:solidFill>
                  <a:srgbClr val="FF6600"/>
                </a:solidFill>
                <a:cs typeface="Times New Roman" charset="0"/>
              </a:rPr>
              <a:t>p</a:t>
            </a:r>
            <a:r>
              <a:rPr lang="en-GB" sz="3200" dirty="0" err="1" smtClean="0">
                <a:solidFill>
                  <a:srgbClr val="FF6600"/>
                </a:solidFill>
              </a:rPr>
              <a:t>X</a:t>
            </a:r>
            <a:r>
              <a:rPr lang="en-GB" sz="3200" baseline="-25000" dirty="0" err="1" smtClean="0">
                <a:solidFill>
                  <a:srgbClr val="FF6600"/>
                </a:solidFill>
              </a:rPr>
              <a:t>p</a:t>
            </a:r>
            <a:endParaRPr lang="en-GB" sz="3200" dirty="0">
              <a:solidFill>
                <a:srgbClr val="FF6600"/>
              </a:solidFill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-26348" y="3065024"/>
            <a:ext cx="3233519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i="1" dirty="0" smtClean="0">
                <a:latin typeface="Corbel"/>
                <a:cs typeface="Corbel"/>
              </a:rPr>
              <a:t>Expected</a:t>
            </a:r>
            <a:r>
              <a:rPr lang="en-GB" sz="2400" dirty="0" smtClean="0">
                <a:latin typeface="Corbel"/>
                <a:cs typeface="Corbel"/>
              </a:rPr>
              <a:t> value of Y.</a:t>
            </a:r>
          </a:p>
          <a:p>
            <a:pPr algn="ctr"/>
            <a:r>
              <a:rPr lang="en-GB" sz="2400" dirty="0" smtClean="0">
                <a:latin typeface="Corbel"/>
                <a:cs typeface="Corbel"/>
              </a:rPr>
              <a:t>This is  the value </a:t>
            </a:r>
            <a:r>
              <a:rPr lang="en-GB" sz="2400" i="1" dirty="0" smtClean="0">
                <a:latin typeface="Corbel"/>
                <a:cs typeface="Corbel"/>
              </a:rPr>
              <a:t>predicted</a:t>
            </a:r>
            <a:r>
              <a:rPr lang="en-GB" sz="2400" dirty="0" smtClean="0">
                <a:latin typeface="Corbel"/>
                <a:cs typeface="Corbel"/>
              </a:rPr>
              <a:t> by the model.</a:t>
            </a:r>
            <a:endParaRPr lang="en-GB" sz="2400" dirty="0">
              <a:latin typeface="Corbel"/>
              <a:cs typeface="Corbel"/>
            </a:endParaRPr>
          </a:p>
        </p:txBody>
      </p:sp>
      <p:cxnSp>
        <p:nvCxnSpPr>
          <p:cNvPr id="6" name="Connecteur droit avec flèche 5"/>
          <p:cNvCxnSpPr/>
          <p:nvPr/>
        </p:nvCxnSpPr>
        <p:spPr>
          <a:xfrm flipV="1">
            <a:off x="1677735" y="2148147"/>
            <a:ext cx="486006" cy="1050557"/>
          </a:xfrm>
          <a:prstGeom prst="straightConnector1">
            <a:avLst/>
          </a:prstGeom>
          <a:ln>
            <a:solidFill>
              <a:srgbClr val="FF66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ZoneTexte 6"/>
          <p:cNvSpPr txBox="1"/>
          <p:nvPr/>
        </p:nvSpPr>
        <p:spPr>
          <a:xfrm>
            <a:off x="1612971" y="4746615"/>
            <a:ext cx="3233519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 smtClean="0">
                <a:latin typeface="Corbel"/>
                <a:cs typeface="Corbel"/>
              </a:rPr>
              <a:t>Y is called the </a:t>
            </a:r>
            <a:r>
              <a:rPr lang="en-GB" sz="2400" i="1" dirty="0" smtClean="0">
                <a:latin typeface="Corbel"/>
                <a:cs typeface="Corbel"/>
              </a:rPr>
              <a:t>dependent</a:t>
            </a:r>
            <a:r>
              <a:rPr lang="en-GB" sz="2400" dirty="0" smtClean="0">
                <a:latin typeface="Corbel"/>
                <a:cs typeface="Corbel"/>
              </a:rPr>
              <a:t> or </a:t>
            </a:r>
            <a:r>
              <a:rPr lang="en-GB" sz="2400" i="1" dirty="0" smtClean="0">
                <a:latin typeface="Corbel"/>
                <a:cs typeface="Corbel"/>
              </a:rPr>
              <a:t>explained</a:t>
            </a:r>
            <a:r>
              <a:rPr lang="en-GB" sz="2400" dirty="0" smtClean="0">
                <a:latin typeface="Corbel"/>
                <a:cs typeface="Corbel"/>
              </a:rPr>
              <a:t> variable</a:t>
            </a:r>
            <a:endParaRPr lang="en-GB" sz="2400" dirty="0">
              <a:latin typeface="Corbel"/>
              <a:cs typeface="Corbel"/>
            </a:endParaRPr>
          </a:p>
        </p:txBody>
      </p:sp>
      <p:cxnSp>
        <p:nvCxnSpPr>
          <p:cNvPr id="8" name="Connecteur droit avec flèche 7"/>
          <p:cNvCxnSpPr>
            <a:stCxn id="7" idx="0"/>
          </p:cNvCxnSpPr>
          <p:nvPr/>
        </p:nvCxnSpPr>
        <p:spPr>
          <a:xfrm flipH="1" flipV="1">
            <a:off x="2574264" y="2029802"/>
            <a:ext cx="655467" cy="2716813"/>
          </a:xfrm>
          <a:prstGeom prst="straightConnector1">
            <a:avLst/>
          </a:prstGeom>
          <a:ln>
            <a:solidFill>
              <a:schemeClr val="accent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ZoneTexte 10"/>
          <p:cNvSpPr txBox="1"/>
          <p:nvPr/>
        </p:nvSpPr>
        <p:spPr>
          <a:xfrm>
            <a:off x="5867576" y="3019297"/>
            <a:ext cx="323351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 smtClean="0">
                <a:latin typeface="Corbel"/>
                <a:cs typeface="Corbel"/>
              </a:rPr>
              <a:t>X</a:t>
            </a:r>
            <a:r>
              <a:rPr lang="en-GB" sz="2400" baseline="-25000" dirty="0" smtClean="0">
                <a:latin typeface="Corbel"/>
                <a:cs typeface="Corbel"/>
              </a:rPr>
              <a:t>1</a:t>
            </a:r>
            <a:r>
              <a:rPr lang="en-GB" sz="2400" dirty="0" smtClean="0">
                <a:latin typeface="Corbel"/>
                <a:cs typeface="Corbel"/>
              </a:rPr>
              <a:t>, … </a:t>
            </a:r>
            <a:r>
              <a:rPr lang="en-GB" sz="2400" dirty="0" err="1" smtClean="0">
                <a:latin typeface="Corbel"/>
                <a:cs typeface="Corbel"/>
              </a:rPr>
              <a:t>X</a:t>
            </a:r>
            <a:r>
              <a:rPr lang="en-GB" sz="2400" baseline="-25000" dirty="0" err="1" smtClean="0">
                <a:latin typeface="Corbel"/>
                <a:cs typeface="Corbel"/>
              </a:rPr>
              <a:t>p</a:t>
            </a:r>
            <a:r>
              <a:rPr lang="en-GB" sz="2400" dirty="0" smtClean="0">
                <a:latin typeface="Corbel"/>
                <a:cs typeface="Corbel"/>
              </a:rPr>
              <a:t> are the </a:t>
            </a:r>
            <a:r>
              <a:rPr lang="en-GB" sz="2400" i="1" dirty="0" smtClean="0">
                <a:latin typeface="Corbel"/>
                <a:cs typeface="Corbel"/>
              </a:rPr>
              <a:t>independent</a:t>
            </a:r>
            <a:r>
              <a:rPr lang="en-GB" sz="2400" dirty="0" smtClean="0">
                <a:latin typeface="Corbel"/>
                <a:cs typeface="Corbel"/>
              </a:rPr>
              <a:t> or </a:t>
            </a:r>
            <a:r>
              <a:rPr lang="en-GB" sz="2400" i="1" dirty="0" smtClean="0">
                <a:latin typeface="Corbel"/>
                <a:cs typeface="Corbel"/>
              </a:rPr>
              <a:t>explanatory</a:t>
            </a:r>
            <a:r>
              <a:rPr lang="en-GB" sz="2400" dirty="0" smtClean="0">
                <a:latin typeface="Corbel"/>
                <a:cs typeface="Corbel"/>
              </a:rPr>
              <a:t> variables or </a:t>
            </a:r>
            <a:r>
              <a:rPr lang="en-GB" sz="2400" i="1" dirty="0" smtClean="0">
                <a:latin typeface="Corbel"/>
                <a:cs typeface="Corbel"/>
              </a:rPr>
              <a:t>covariates</a:t>
            </a:r>
            <a:endParaRPr lang="en-GB" sz="2400" i="1" dirty="0">
              <a:latin typeface="Corbel"/>
              <a:cs typeface="Corbel"/>
            </a:endParaRPr>
          </a:p>
        </p:txBody>
      </p:sp>
      <p:cxnSp>
        <p:nvCxnSpPr>
          <p:cNvPr id="12" name="Connecteur droit avec flèche 11"/>
          <p:cNvCxnSpPr>
            <a:stCxn id="11" idx="0"/>
          </p:cNvCxnSpPr>
          <p:nvPr/>
        </p:nvCxnSpPr>
        <p:spPr>
          <a:xfrm flipH="1" flipV="1">
            <a:off x="5414540" y="2148147"/>
            <a:ext cx="2069796" cy="871150"/>
          </a:xfrm>
          <a:prstGeom prst="straightConnector1">
            <a:avLst/>
          </a:prstGeom>
          <a:ln>
            <a:solidFill>
              <a:schemeClr val="accent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15"/>
          <p:cNvCxnSpPr>
            <a:stCxn id="13" idx="0"/>
          </p:cNvCxnSpPr>
          <p:nvPr/>
        </p:nvCxnSpPr>
        <p:spPr>
          <a:xfrm flipH="1" flipV="1">
            <a:off x="3888219" y="2148147"/>
            <a:ext cx="2629959" cy="3501123"/>
          </a:xfrm>
          <a:prstGeom prst="straightConnector1">
            <a:avLst/>
          </a:prstGeom>
          <a:ln>
            <a:solidFill>
              <a:srgbClr val="FF66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ZoneTexte 12"/>
          <p:cNvSpPr txBox="1"/>
          <p:nvPr/>
        </p:nvSpPr>
        <p:spPr>
          <a:xfrm>
            <a:off x="4901418" y="5649270"/>
            <a:ext cx="32335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 smtClean="0">
                <a:latin typeface="Symbol" charset="0"/>
                <a:cs typeface="Times New Roman" charset="0"/>
              </a:rPr>
              <a:t>a</a:t>
            </a:r>
            <a:r>
              <a:rPr lang="en-GB" sz="2400" dirty="0" smtClean="0">
                <a:cs typeface="Times New Roman" charset="0"/>
              </a:rPr>
              <a:t>, </a:t>
            </a:r>
            <a:r>
              <a:rPr lang="en-GB" sz="2400" dirty="0" smtClean="0">
                <a:latin typeface="Symbol" charset="0"/>
                <a:cs typeface="Times New Roman" charset="0"/>
              </a:rPr>
              <a:t>b</a:t>
            </a:r>
            <a:r>
              <a:rPr lang="en-GB" sz="2400" b="1" baseline="-25000" dirty="0" smtClean="0">
                <a:cs typeface="Times New Roman" charset="0"/>
              </a:rPr>
              <a:t>1</a:t>
            </a:r>
            <a:r>
              <a:rPr lang="en-GB" sz="2400" b="1" dirty="0" smtClean="0">
                <a:cs typeface="Times New Roman" charset="0"/>
              </a:rPr>
              <a:t> …</a:t>
            </a:r>
            <a:r>
              <a:rPr lang="en-GB" sz="2400" dirty="0" smtClean="0">
                <a:cs typeface="Times New Roman" charset="0"/>
              </a:rPr>
              <a:t> </a:t>
            </a:r>
            <a:r>
              <a:rPr lang="en-GB" sz="2400" dirty="0" err="1" smtClean="0">
                <a:latin typeface="Symbol" charset="0"/>
                <a:cs typeface="Times New Roman" charset="0"/>
              </a:rPr>
              <a:t>b</a:t>
            </a:r>
            <a:r>
              <a:rPr lang="en-GB" sz="2400" b="1" baseline="-25000" dirty="0" err="1" smtClean="0">
                <a:cs typeface="Times New Roman" charset="0"/>
              </a:rPr>
              <a:t>p</a:t>
            </a:r>
            <a:r>
              <a:rPr lang="en-GB" sz="2400" b="1" baseline="-25000" dirty="0" smtClean="0">
                <a:cs typeface="Times New Roman" charset="0"/>
              </a:rPr>
              <a:t> </a:t>
            </a:r>
            <a:r>
              <a:rPr lang="en-GB" sz="2400" dirty="0" smtClean="0">
                <a:latin typeface="Corbel"/>
                <a:cs typeface="Corbel"/>
              </a:rPr>
              <a:t>are the model’s parameters.</a:t>
            </a:r>
            <a:endParaRPr lang="en-GB" sz="2400" dirty="0">
              <a:latin typeface="Corbel"/>
              <a:cs typeface="Corbel"/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6152314" y="4521638"/>
            <a:ext cx="2847001" cy="769441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sz="2200" b="1" dirty="0" smtClean="0">
                <a:latin typeface="Corbel"/>
                <a:cs typeface="Corbel"/>
              </a:rPr>
              <a:t>You</a:t>
            </a:r>
            <a:r>
              <a:rPr lang="en-GB" sz="2200" dirty="0" smtClean="0">
                <a:latin typeface="Corbel"/>
                <a:cs typeface="Corbel"/>
              </a:rPr>
              <a:t> </a:t>
            </a:r>
            <a:r>
              <a:rPr lang="en-GB" sz="2200" i="1" dirty="0" smtClean="0">
                <a:latin typeface="Corbel"/>
                <a:cs typeface="Corbel"/>
              </a:rPr>
              <a:t>measure</a:t>
            </a:r>
            <a:r>
              <a:rPr lang="en-GB" sz="2200" dirty="0" smtClean="0">
                <a:latin typeface="Corbel"/>
                <a:cs typeface="Corbel"/>
              </a:rPr>
              <a:t> them in the study population</a:t>
            </a:r>
            <a:endParaRPr lang="en-GB" sz="2200" dirty="0">
              <a:latin typeface="Corbel"/>
              <a:cs typeface="Corbel"/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1759111" y="5852074"/>
            <a:ext cx="2847001" cy="769441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sz="2200" b="1" dirty="0" smtClean="0">
                <a:latin typeface="Corbel"/>
                <a:cs typeface="Corbel"/>
              </a:rPr>
              <a:t>You</a:t>
            </a:r>
            <a:r>
              <a:rPr lang="en-GB" sz="2200" dirty="0" smtClean="0">
                <a:latin typeface="Corbel"/>
                <a:cs typeface="Corbel"/>
              </a:rPr>
              <a:t> </a:t>
            </a:r>
            <a:r>
              <a:rPr lang="en-GB" sz="2200" i="1" dirty="0" smtClean="0">
                <a:latin typeface="Corbel"/>
                <a:cs typeface="Corbel"/>
              </a:rPr>
              <a:t>measure</a:t>
            </a:r>
            <a:r>
              <a:rPr lang="en-GB" sz="2200" dirty="0" smtClean="0">
                <a:latin typeface="Corbel"/>
                <a:cs typeface="Corbel"/>
              </a:rPr>
              <a:t> it in the study population</a:t>
            </a:r>
            <a:endParaRPr lang="en-GB" sz="2200" dirty="0">
              <a:latin typeface="Corbel"/>
              <a:cs typeface="Corbel"/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4653231" y="6428719"/>
            <a:ext cx="4490770" cy="430887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lIns="0" rIns="0" rtlCol="0">
            <a:spAutoFit/>
          </a:bodyPr>
          <a:lstStyle/>
          <a:p>
            <a:pPr algn="ctr"/>
            <a:r>
              <a:rPr lang="en-GB" sz="2200" b="1" dirty="0" smtClean="0">
                <a:latin typeface="Corbel"/>
                <a:cs typeface="Corbel"/>
              </a:rPr>
              <a:t>The software estimates them for you</a:t>
            </a:r>
            <a:endParaRPr lang="en-GB" sz="2200" dirty="0">
              <a:latin typeface="Corbel"/>
              <a:cs typeface="Corbel"/>
            </a:endParaRPr>
          </a:p>
        </p:txBody>
      </p:sp>
      <p:sp>
        <p:nvSpPr>
          <p:cNvPr id="18" name="ZoneTexte 17"/>
          <p:cNvSpPr txBox="1"/>
          <p:nvPr/>
        </p:nvSpPr>
        <p:spPr>
          <a:xfrm>
            <a:off x="0" y="4204328"/>
            <a:ext cx="4237703" cy="430887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lIns="0" rIns="0" rtlCol="0">
            <a:spAutoFit/>
          </a:bodyPr>
          <a:lstStyle/>
          <a:p>
            <a:pPr algn="ctr"/>
            <a:r>
              <a:rPr lang="en-GB" sz="2200" b="1" dirty="0" smtClean="0">
                <a:latin typeface="Corbel"/>
                <a:cs typeface="Corbel"/>
              </a:rPr>
              <a:t>Can be estimated by the software</a:t>
            </a:r>
            <a:endParaRPr lang="en-GB" sz="2200" dirty="0">
              <a:latin typeface="Corbel"/>
              <a:cs typeface="Corbel"/>
            </a:endParaRPr>
          </a:p>
        </p:txBody>
      </p:sp>
      <p:sp>
        <p:nvSpPr>
          <p:cNvPr id="9" name="Titre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95180"/>
          </a:xfrm>
        </p:spPr>
        <p:txBody>
          <a:bodyPr>
            <a:normAutofit/>
          </a:bodyPr>
          <a:lstStyle/>
          <a:p>
            <a:r>
              <a:rPr lang="en-GB" dirty="0" smtClean="0">
                <a:solidFill>
                  <a:schemeClr val="accent1"/>
                </a:solidFill>
              </a:rPr>
              <a:t>A summary…</a:t>
            </a:r>
            <a:endParaRPr lang="en-GB" dirty="0">
              <a:solidFill>
                <a:schemeClr val="accent1"/>
              </a:solidFill>
            </a:endParaRPr>
          </a:p>
        </p:txBody>
      </p:sp>
      <p:sp>
        <p:nvSpPr>
          <p:cNvPr id="20" name="ZoneTexte 19"/>
          <p:cNvSpPr txBox="1"/>
          <p:nvPr/>
        </p:nvSpPr>
        <p:spPr>
          <a:xfrm>
            <a:off x="611302" y="971603"/>
            <a:ext cx="7976334" cy="461665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sz="2400" b="1" dirty="0" smtClean="0"/>
              <a:t>R</a:t>
            </a:r>
            <a:r>
              <a:rPr lang="en-GB" sz="2400" b="1" baseline="30000" dirty="0" smtClean="0"/>
              <a:t>2</a:t>
            </a:r>
            <a:r>
              <a:rPr lang="en-GB" sz="2400" b="1" dirty="0" smtClean="0"/>
              <a:t> </a:t>
            </a:r>
            <a:r>
              <a:rPr lang="en-GB" sz="2400" dirty="0" smtClean="0"/>
              <a:t>quantifies the predictive ability of the fitted model.</a:t>
            </a:r>
            <a:endParaRPr lang="en-GB" sz="2400" dirty="0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2AFB2F-7E8C-264A-977C-2DC7A98E2F89}" type="slidenum">
              <a:rPr lang="en-GB" smtClean="0"/>
              <a:t>77</a:t>
            </a:fld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96656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901265"/>
            <a:ext cx="8229600" cy="1143000"/>
          </a:xfrm>
        </p:spPr>
        <p:txBody>
          <a:bodyPr/>
          <a:lstStyle/>
          <a:p>
            <a:r>
              <a:rPr lang="en-GB" dirty="0" smtClean="0"/>
              <a:t>Thank you for your attention!</a:t>
            </a:r>
            <a:endParaRPr lang="en-GB" dirty="0"/>
          </a:p>
        </p:txBody>
      </p:sp>
      <p:pic>
        <p:nvPicPr>
          <p:cNvPr id="7" name="Image 6" descr="Capture d’écran 2012-10-03 à 16.07.3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2835" y="2761123"/>
            <a:ext cx="2110467" cy="2243360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5373" y="2761124"/>
            <a:ext cx="1926988" cy="2243360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3403" y="2761124"/>
            <a:ext cx="2941548" cy="2243360"/>
          </a:xfrm>
          <a:prstGeom prst="rect">
            <a:avLst/>
          </a:prstGeom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2AFB2F-7E8C-264A-977C-2DC7A98E2F89}" type="slidenum">
              <a:rPr lang="en-GB" smtClean="0"/>
              <a:t>78</a:t>
            </a:fld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83080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29680"/>
          </a:xfrm>
        </p:spPr>
        <p:txBody>
          <a:bodyPr/>
          <a:lstStyle/>
          <a:p>
            <a:r>
              <a:rPr lang="en-GB" dirty="0">
                <a:solidFill>
                  <a:srgbClr val="3366FF"/>
                </a:solidFill>
              </a:rPr>
              <a:t>The linear regression model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131721" y="1600201"/>
            <a:ext cx="5086298" cy="767466"/>
          </a:xfrm>
          <a:ln>
            <a:solidFill>
              <a:srgbClr val="3366FF"/>
            </a:solidFill>
          </a:ln>
        </p:spPr>
        <p:txBody>
          <a:bodyPr>
            <a:normAutofit fontScale="92500"/>
          </a:bodyPr>
          <a:lstStyle/>
          <a:p>
            <a:pPr marL="0" indent="0" algn="ctr">
              <a:buNone/>
            </a:pPr>
            <a:r>
              <a:rPr lang="en-GB" sz="3200" dirty="0" smtClean="0">
                <a:solidFill>
                  <a:srgbClr val="FF6600"/>
                </a:solidFill>
              </a:rPr>
              <a:t>E(Y)  = </a:t>
            </a:r>
            <a:r>
              <a:rPr lang="en-GB" sz="3200" dirty="0">
                <a:solidFill>
                  <a:srgbClr val="FF6600"/>
                </a:solidFill>
                <a:latin typeface="Symbol" charset="0"/>
                <a:cs typeface="Times New Roman" charset="0"/>
              </a:rPr>
              <a:t>a</a:t>
            </a:r>
            <a:r>
              <a:rPr lang="en-GB" sz="3200" dirty="0">
                <a:solidFill>
                  <a:srgbClr val="FF6600"/>
                </a:solidFill>
                <a:cs typeface="Times New Roman" charset="0"/>
              </a:rPr>
              <a:t> + </a:t>
            </a:r>
            <a:r>
              <a:rPr lang="en-GB" sz="3200" dirty="0">
                <a:solidFill>
                  <a:srgbClr val="FF6600"/>
                </a:solidFill>
                <a:latin typeface="Symbol" charset="0"/>
                <a:cs typeface="Times New Roman" charset="0"/>
              </a:rPr>
              <a:t>b</a:t>
            </a:r>
            <a:r>
              <a:rPr lang="en-GB" sz="3200" b="1" baseline="-25000" dirty="0">
                <a:solidFill>
                  <a:srgbClr val="FF6600"/>
                </a:solidFill>
                <a:cs typeface="Times New Roman" charset="0"/>
              </a:rPr>
              <a:t>1</a:t>
            </a:r>
            <a:r>
              <a:rPr lang="en-GB" sz="3200" b="1" dirty="0">
                <a:solidFill>
                  <a:srgbClr val="FF6600"/>
                </a:solidFill>
                <a:cs typeface="Times New Roman" charset="0"/>
              </a:rPr>
              <a:t>X</a:t>
            </a:r>
            <a:r>
              <a:rPr lang="en-GB" sz="3200" b="1" baseline="-25000" dirty="0">
                <a:solidFill>
                  <a:srgbClr val="FF6600"/>
                </a:solidFill>
                <a:cs typeface="Times New Roman" charset="0"/>
              </a:rPr>
              <a:t>1</a:t>
            </a:r>
            <a:r>
              <a:rPr lang="en-GB" sz="3200" b="1" dirty="0">
                <a:solidFill>
                  <a:srgbClr val="FF6600"/>
                </a:solidFill>
                <a:cs typeface="Times New Roman" charset="0"/>
              </a:rPr>
              <a:t> + </a:t>
            </a:r>
            <a:r>
              <a:rPr lang="en-GB" sz="3200" dirty="0">
                <a:solidFill>
                  <a:srgbClr val="FF6600"/>
                </a:solidFill>
                <a:latin typeface="Symbol" charset="0"/>
                <a:cs typeface="Times New Roman" charset="0"/>
              </a:rPr>
              <a:t>b</a:t>
            </a:r>
            <a:r>
              <a:rPr lang="en-GB" sz="3200" b="1" baseline="-25000" dirty="0">
                <a:solidFill>
                  <a:srgbClr val="FF6600"/>
                </a:solidFill>
                <a:cs typeface="Times New Roman" charset="0"/>
              </a:rPr>
              <a:t>2</a:t>
            </a:r>
            <a:r>
              <a:rPr lang="en-GB" sz="3200" b="1" dirty="0">
                <a:solidFill>
                  <a:srgbClr val="FF6600"/>
                </a:solidFill>
                <a:cs typeface="Times New Roman" charset="0"/>
              </a:rPr>
              <a:t>X</a:t>
            </a:r>
            <a:r>
              <a:rPr lang="en-GB" sz="3200" b="1" baseline="-25000" dirty="0">
                <a:solidFill>
                  <a:srgbClr val="FF6600"/>
                </a:solidFill>
                <a:cs typeface="Times New Roman" charset="0"/>
              </a:rPr>
              <a:t>2</a:t>
            </a:r>
            <a:r>
              <a:rPr lang="en-GB" sz="3200" b="1" dirty="0">
                <a:solidFill>
                  <a:srgbClr val="FF6600"/>
                </a:solidFill>
                <a:cs typeface="Times New Roman" charset="0"/>
              </a:rPr>
              <a:t> </a:t>
            </a:r>
            <a:r>
              <a:rPr lang="en-GB" sz="3200" b="1" dirty="0" smtClean="0">
                <a:solidFill>
                  <a:srgbClr val="FF6600"/>
                </a:solidFill>
                <a:cs typeface="Times New Roman" charset="0"/>
              </a:rPr>
              <a:t>+…</a:t>
            </a:r>
            <a:r>
              <a:rPr lang="en-GB" sz="3200" dirty="0">
                <a:solidFill>
                  <a:srgbClr val="FF6600"/>
                </a:solidFill>
              </a:rPr>
              <a:t>+</a:t>
            </a:r>
            <a:r>
              <a:rPr lang="en-GB" sz="3200" dirty="0" smtClean="0">
                <a:solidFill>
                  <a:srgbClr val="FF6600"/>
                </a:solidFill>
              </a:rPr>
              <a:t> </a:t>
            </a:r>
            <a:r>
              <a:rPr lang="en-GB" sz="3200" dirty="0" err="1" smtClean="0">
                <a:solidFill>
                  <a:srgbClr val="FF6600"/>
                </a:solidFill>
                <a:latin typeface="Symbol" charset="0"/>
                <a:cs typeface="Times New Roman" charset="0"/>
              </a:rPr>
              <a:t>b</a:t>
            </a:r>
            <a:r>
              <a:rPr lang="en-GB" sz="3200" b="1" baseline="-25000" dirty="0" err="1">
                <a:solidFill>
                  <a:srgbClr val="FF6600"/>
                </a:solidFill>
                <a:cs typeface="Times New Roman" charset="0"/>
              </a:rPr>
              <a:t>p</a:t>
            </a:r>
            <a:r>
              <a:rPr lang="en-GB" sz="3200" dirty="0" err="1" smtClean="0">
                <a:solidFill>
                  <a:srgbClr val="FF6600"/>
                </a:solidFill>
              </a:rPr>
              <a:t>X</a:t>
            </a:r>
            <a:r>
              <a:rPr lang="en-GB" sz="3200" baseline="-25000" dirty="0" err="1" smtClean="0">
                <a:solidFill>
                  <a:srgbClr val="FF6600"/>
                </a:solidFill>
              </a:rPr>
              <a:t>p</a:t>
            </a:r>
            <a:endParaRPr lang="en-GB" sz="3200" dirty="0">
              <a:solidFill>
                <a:srgbClr val="FF6600"/>
              </a:solidFill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18216" y="3198704"/>
            <a:ext cx="3233519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i="1" dirty="0" smtClean="0">
                <a:latin typeface="Corbel"/>
                <a:cs typeface="Corbel"/>
              </a:rPr>
              <a:t>Expected</a:t>
            </a:r>
            <a:r>
              <a:rPr lang="en-GB" sz="2400" dirty="0" smtClean="0">
                <a:latin typeface="Corbel"/>
                <a:cs typeface="Corbel"/>
              </a:rPr>
              <a:t> value of Y</a:t>
            </a:r>
          </a:p>
          <a:p>
            <a:pPr algn="ctr"/>
            <a:r>
              <a:rPr lang="en-GB" sz="2400" dirty="0" smtClean="0">
                <a:latin typeface="Corbel"/>
                <a:cs typeface="Corbel"/>
              </a:rPr>
              <a:t>It is also the value </a:t>
            </a:r>
            <a:r>
              <a:rPr lang="en-GB" sz="2400" i="1" dirty="0" smtClean="0">
                <a:latin typeface="Corbel"/>
                <a:cs typeface="Corbel"/>
              </a:rPr>
              <a:t>predicted</a:t>
            </a:r>
            <a:r>
              <a:rPr lang="en-GB" sz="2400" dirty="0" smtClean="0">
                <a:latin typeface="Corbel"/>
                <a:cs typeface="Corbel"/>
              </a:rPr>
              <a:t> by the model.</a:t>
            </a:r>
            <a:endParaRPr lang="en-GB" sz="2400" dirty="0">
              <a:latin typeface="Corbel"/>
              <a:cs typeface="Corbel"/>
            </a:endParaRPr>
          </a:p>
        </p:txBody>
      </p:sp>
      <p:cxnSp>
        <p:nvCxnSpPr>
          <p:cNvPr id="6" name="Connecteur droit avec flèche 5"/>
          <p:cNvCxnSpPr/>
          <p:nvPr/>
        </p:nvCxnSpPr>
        <p:spPr>
          <a:xfrm flipV="1">
            <a:off x="1840774" y="2148147"/>
            <a:ext cx="486006" cy="1050557"/>
          </a:xfrm>
          <a:prstGeom prst="straightConnector1">
            <a:avLst/>
          </a:prstGeom>
          <a:ln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ZoneTexte 6"/>
          <p:cNvSpPr txBox="1"/>
          <p:nvPr/>
        </p:nvSpPr>
        <p:spPr>
          <a:xfrm>
            <a:off x="1612971" y="4746615"/>
            <a:ext cx="3233519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 smtClean="0">
                <a:latin typeface="Corbel"/>
                <a:cs typeface="Corbel"/>
              </a:rPr>
              <a:t>Y is called the </a:t>
            </a:r>
            <a:r>
              <a:rPr lang="en-GB" sz="2400" i="1" dirty="0" smtClean="0">
                <a:latin typeface="Corbel"/>
                <a:cs typeface="Corbel"/>
              </a:rPr>
              <a:t>dependent</a:t>
            </a:r>
            <a:r>
              <a:rPr lang="en-GB" sz="2400" dirty="0" smtClean="0">
                <a:latin typeface="Corbel"/>
                <a:cs typeface="Corbel"/>
              </a:rPr>
              <a:t> or </a:t>
            </a:r>
            <a:r>
              <a:rPr lang="en-GB" sz="2400" i="1" dirty="0" smtClean="0">
                <a:latin typeface="Corbel"/>
                <a:cs typeface="Corbel"/>
              </a:rPr>
              <a:t>explained</a:t>
            </a:r>
            <a:r>
              <a:rPr lang="en-GB" sz="2400" dirty="0" smtClean="0">
                <a:latin typeface="Corbel"/>
                <a:cs typeface="Corbel"/>
              </a:rPr>
              <a:t> variable</a:t>
            </a:r>
            <a:endParaRPr lang="en-GB" sz="2400" dirty="0">
              <a:latin typeface="Corbel"/>
              <a:cs typeface="Corbel"/>
            </a:endParaRPr>
          </a:p>
        </p:txBody>
      </p:sp>
      <p:cxnSp>
        <p:nvCxnSpPr>
          <p:cNvPr id="8" name="Connecteur droit avec flèche 7"/>
          <p:cNvCxnSpPr/>
          <p:nvPr/>
        </p:nvCxnSpPr>
        <p:spPr>
          <a:xfrm flipH="1" flipV="1">
            <a:off x="2702814" y="2029803"/>
            <a:ext cx="643729" cy="2818205"/>
          </a:xfrm>
          <a:prstGeom prst="straightConnector1">
            <a:avLst/>
          </a:prstGeom>
          <a:ln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ZoneTexte 10"/>
          <p:cNvSpPr txBox="1"/>
          <p:nvPr/>
        </p:nvSpPr>
        <p:spPr>
          <a:xfrm>
            <a:off x="5910481" y="3362384"/>
            <a:ext cx="323351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 smtClean="0">
                <a:latin typeface="Corbel"/>
                <a:cs typeface="Corbel"/>
              </a:rPr>
              <a:t>X</a:t>
            </a:r>
            <a:r>
              <a:rPr lang="en-GB" sz="2400" baseline="-25000" dirty="0" smtClean="0">
                <a:latin typeface="Corbel"/>
                <a:cs typeface="Corbel"/>
              </a:rPr>
              <a:t>1</a:t>
            </a:r>
            <a:r>
              <a:rPr lang="en-GB" sz="2400" dirty="0" smtClean="0">
                <a:latin typeface="Corbel"/>
                <a:cs typeface="Corbel"/>
              </a:rPr>
              <a:t>, … </a:t>
            </a:r>
            <a:r>
              <a:rPr lang="en-GB" sz="2400" dirty="0" err="1" smtClean="0">
                <a:latin typeface="Corbel"/>
                <a:cs typeface="Corbel"/>
              </a:rPr>
              <a:t>X</a:t>
            </a:r>
            <a:r>
              <a:rPr lang="en-GB" sz="2400" baseline="-25000" dirty="0" err="1" smtClean="0">
                <a:latin typeface="Corbel"/>
                <a:cs typeface="Corbel"/>
              </a:rPr>
              <a:t>p</a:t>
            </a:r>
            <a:r>
              <a:rPr lang="en-GB" sz="2400" dirty="0" smtClean="0">
                <a:latin typeface="Corbel"/>
                <a:cs typeface="Corbel"/>
              </a:rPr>
              <a:t> are the </a:t>
            </a:r>
            <a:r>
              <a:rPr lang="en-GB" sz="2400" i="1" dirty="0" smtClean="0">
                <a:latin typeface="Corbel"/>
                <a:cs typeface="Corbel"/>
              </a:rPr>
              <a:t>independent</a:t>
            </a:r>
            <a:r>
              <a:rPr lang="en-GB" sz="2400" dirty="0" smtClean="0">
                <a:latin typeface="Corbel"/>
                <a:cs typeface="Corbel"/>
              </a:rPr>
              <a:t> or </a:t>
            </a:r>
            <a:r>
              <a:rPr lang="en-GB" sz="2400" i="1" dirty="0" smtClean="0">
                <a:latin typeface="Corbel"/>
                <a:cs typeface="Corbel"/>
              </a:rPr>
              <a:t>explanatory</a:t>
            </a:r>
            <a:r>
              <a:rPr lang="en-GB" sz="2400" dirty="0" smtClean="0">
                <a:latin typeface="Corbel"/>
                <a:cs typeface="Corbel"/>
              </a:rPr>
              <a:t> variables or </a:t>
            </a:r>
            <a:r>
              <a:rPr lang="en-GB" sz="2400" i="1" dirty="0" smtClean="0">
                <a:latin typeface="Corbel"/>
                <a:cs typeface="Corbel"/>
              </a:rPr>
              <a:t>covariates</a:t>
            </a:r>
            <a:endParaRPr lang="en-GB" sz="2400" i="1" dirty="0">
              <a:latin typeface="Corbel"/>
              <a:cs typeface="Corbel"/>
            </a:endParaRPr>
          </a:p>
        </p:txBody>
      </p:sp>
      <p:cxnSp>
        <p:nvCxnSpPr>
          <p:cNvPr id="12" name="Connecteur droit avec flèche 11"/>
          <p:cNvCxnSpPr/>
          <p:nvPr/>
        </p:nvCxnSpPr>
        <p:spPr>
          <a:xfrm flipH="1" flipV="1">
            <a:off x="5466020" y="2148147"/>
            <a:ext cx="1196991" cy="1214238"/>
          </a:xfrm>
          <a:prstGeom prst="straightConnector1">
            <a:avLst/>
          </a:prstGeom>
          <a:ln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15"/>
          <p:cNvCxnSpPr/>
          <p:nvPr/>
        </p:nvCxnSpPr>
        <p:spPr>
          <a:xfrm flipH="1" flipV="1">
            <a:off x="3950772" y="2148147"/>
            <a:ext cx="2125959" cy="3567963"/>
          </a:xfrm>
          <a:prstGeom prst="straightConnector1">
            <a:avLst/>
          </a:prstGeom>
          <a:ln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ZoneTexte 12"/>
          <p:cNvSpPr txBox="1"/>
          <p:nvPr/>
        </p:nvSpPr>
        <p:spPr>
          <a:xfrm>
            <a:off x="5046251" y="5716110"/>
            <a:ext cx="32335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 smtClean="0">
                <a:latin typeface="Symbol" charset="0"/>
                <a:cs typeface="Times New Roman" charset="0"/>
              </a:rPr>
              <a:t>a</a:t>
            </a:r>
            <a:r>
              <a:rPr lang="en-GB" sz="2400" dirty="0" smtClean="0">
                <a:cs typeface="Times New Roman" charset="0"/>
              </a:rPr>
              <a:t>, </a:t>
            </a:r>
            <a:r>
              <a:rPr lang="en-GB" sz="2400" dirty="0" smtClean="0">
                <a:latin typeface="Symbol" charset="0"/>
                <a:cs typeface="Times New Roman" charset="0"/>
              </a:rPr>
              <a:t>b</a:t>
            </a:r>
            <a:r>
              <a:rPr lang="en-GB" sz="2400" b="1" baseline="-25000" dirty="0" smtClean="0">
                <a:cs typeface="Times New Roman" charset="0"/>
              </a:rPr>
              <a:t>1</a:t>
            </a:r>
            <a:r>
              <a:rPr lang="en-GB" sz="2400" b="1" dirty="0" smtClean="0">
                <a:cs typeface="Times New Roman" charset="0"/>
              </a:rPr>
              <a:t> …</a:t>
            </a:r>
            <a:r>
              <a:rPr lang="en-GB" sz="2400" dirty="0" smtClean="0">
                <a:cs typeface="Times New Roman" charset="0"/>
              </a:rPr>
              <a:t> </a:t>
            </a:r>
            <a:r>
              <a:rPr lang="en-GB" sz="2400" dirty="0" err="1" smtClean="0">
                <a:latin typeface="Symbol" charset="0"/>
                <a:cs typeface="Times New Roman" charset="0"/>
              </a:rPr>
              <a:t>b</a:t>
            </a:r>
            <a:r>
              <a:rPr lang="en-GB" sz="2400" b="1" baseline="-25000" dirty="0" err="1" smtClean="0">
                <a:cs typeface="Times New Roman" charset="0"/>
              </a:rPr>
              <a:t>p</a:t>
            </a:r>
            <a:r>
              <a:rPr lang="en-GB" sz="2400" b="1" baseline="-25000" dirty="0" smtClean="0">
                <a:cs typeface="Times New Roman" charset="0"/>
              </a:rPr>
              <a:t> </a:t>
            </a:r>
            <a:r>
              <a:rPr lang="en-GB" sz="2400" dirty="0" smtClean="0">
                <a:latin typeface="Corbel"/>
                <a:cs typeface="Corbel"/>
              </a:rPr>
              <a:t>are the model’s parameters.</a:t>
            </a:r>
            <a:endParaRPr lang="en-GB" sz="2400" dirty="0">
              <a:latin typeface="Corbel"/>
              <a:cs typeface="Corbel"/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2AFB2F-7E8C-264A-977C-2DC7A98E2F89}" type="slidenum">
              <a:rPr lang="en-GB" smtClean="0"/>
              <a:t>79</a:t>
            </a:fld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57096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1" grpId="0"/>
      <p:bldP spid="1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29680"/>
          </a:xfrm>
        </p:spPr>
        <p:txBody>
          <a:bodyPr/>
          <a:lstStyle/>
          <a:p>
            <a:r>
              <a:rPr lang="en-GB" dirty="0" smtClean="0">
                <a:solidFill>
                  <a:srgbClr val="3366FF"/>
                </a:solidFill>
              </a:rPr>
              <a:t>What comes in? What goes out?</a:t>
            </a:r>
            <a:endParaRPr lang="en-GB" dirty="0">
              <a:solidFill>
                <a:srgbClr val="3366FF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028749" y="1600201"/>
            <a:ext cx="5086298" cy="767466"/>
          </a:xfrm>
          <a:ln>
            <a:solidFill>
              <a:srgbClr val="3366FF"/>
            </a:solidFill>
          </a:ln>
        </p:spPr>
        <p:txBody>
          <a:bodyPr>
            <a:normAutofit fontScale="92500"/>
          </a:bodyPr>
          <a:lstStyle/>
          <a:p>
            <a:pPr marL="0" indent="0" algn="ctr">
              <a:buNone/>
            </a:pPr>
            <a:r>
              <a:rPr lang="en-GB" sz="3200" dirty="0" smtClean="0">
                <a:solidFill>
                  <a:srgbClr val="FF6600"/>
                </a:solidFill>
              </a:rPr>
              <a:t>E(Y)  = </a:t>
            </a:r>
            <a:r>
              <a:rPr lang="en-GB" sz="3200" dirty="0">
                <a:solidFill>
                  <a:srgbClr val="FF6600"/>
                </a:solidFill>
                <a:latin typeface="Symbol" charset="0"/>
                <a:cs typeface="Times New Roman" charset="0"/>
              </a:rPr>
              <a:t>a</a:t>
            </a:r>
            <a:r>
              <a:rPr lang="en-GB" sz="3200" dirty="0">
                <a:solidFill>
                  <a:srgbClr val="FF6600"/>
                </a:solidFill>
                <a:cs typeface="Times New Roman" charset="0"/>
              </a:rPr>
              <a:t> + </a:t>
            </a:r>
            <a:r>
              <a:rPr lang="en-GB" sz="3200" dirty="0">
                <a:solidFill>
                  <a:srgbClr val="FF6600"/>
                </a:solidFill>
                <a:latin typeface="Symbol" charset="0"/>
                <a:cs typeface="Times New Roman" charset="0"/>
              </a:rPr>
              <a:t>b</a:t>
            </a:r>
            <a:r>
              <a:rPr lang="en-GB" sz="3200" b="1" baseline="-25000" dirty="0">
                <a:solidFill>
                  <a:srgbClr val="FF6600"/>
                </a:solidFill>
                <a:cs typeface="Times New Roman" charset="0"/>
              </a:rPr>
              <a:t>1</a:t>
            </a:r>
            <a:r>
              <a:rPr lang="en-GB" sz="3200" b="1" dirty="0">
                <a:solidFill>
                  <a:srgbClr val="FF6600"/>
                </a:solidFill>
                <a:cs typeface="Times New Roman" charset="0"/>
              </a:rPr>
              <a:t>X</a:t>
            </a:r>
            <a:r>
              <a:rPr lang="en-GB" sz="3200" b="1" baseline="-25000" dirty="0">
                <a:solidFill>
                  <a:srgbClr val="FF6600"/>
                </a:solidFill>
                <a:cs typeface="Times New Roman" charset="0"/>
              </a:rPr>
              <a:t>1</a:t>
            </a:r>
            <a:r>
              <a:rPr lang="en-GB" sz="3200" b="1" dirty="0">
                <a:solidFill>
                  <a:srgbClr val="FF6600"/>
                </a:solidFill>
                <a:cs typeface="Times New Roman" charset="0"/>
              </a:rPr>
              <a:t> + </a:t>
            </a:r>
            <a:r>
              <a:rPr lang="en-GB" sz="3200" dirty="0">
                <a:solidFill>
                  <a:srgbClr val="FF6600"/>
                </a:solidFill>
                <a:latin typeface="Symbol" charset="0"/>
                <a:cs typeface="Times New Roman" charset="0"/>
              </a:rPr>
              <a:t>b</a:t>
            </a:r>
            <a:r>
              <a:rPr lang="en-GB" sz="3200" b="1" baseline="-25000" dirty="0">
                <a:solidFill>
                  <a:srgbClr val="FF6600"/>
                </a:solidFill>
                <a:cs typeface="Times New Roman" charset="0"/>
              </a:rPr>
              <a:t>2</a:t>
            </a:r>
            <a:r>
              <a:rPr lang="en-GB" sz="3200" b="1" dirty="0">
                <a:solidFill>
                  <a:srgbClr val="FF6600"/>
                </a:solidFill>
                <a:cs typeface="Times New Roman" charset="0"/>
              </a:rPr>
              <a:t>X</a:t>
            </a:r>
            <a:r>
              <a:rPr lang="en-GB" sz="3200" b="1" baseline="-25000" dirty="0">
                <a:solidFill>
                  <a:srgbClr val="FF6600"/>
                </a:solidFill>
                <a:cs typeface="Times New Roman" charset="0"/>
              </a:rPr>
              <a:t>2</a:t>
            </a:r>
            <a:r>
              <a:rPr lang="en-GB" sz="3200" b="1" dirty="0">
                <a:solidFill>
                  <a:srgbClr val="FF6600"/>
                </a:solidFill>
                <a:cs typeface="Times New Roman" charset="0"/>
              </a:rPr>
              <a:t> </a:t>
            </a:r>
            <a:r>
              <a:rPr lang="en-GB" sz="3200" b="1" dirty="0" smtClean="0">
                <a:solidFill>
                  <a:srgbClr val="FF6600"/>
                </a:solidFill>
                <a:cs typeface="Times New Roman" charset="0"/>
              </a:rPr>
              <a:t>+…</a:t>
            </a:r>
            <a:r>
              <a:rPr lang="en-GB" sz="3200" dirty="0">
                <a:solidFill>
                  <a:srgbClr val="FF6600"/>
                </a:solidFill>
              </a:rPr>
              <a:t>+</a:t>
            </a:r>
            <a:r>
              <a:rPr lang="en-GB" sz="3200" dirty="0" smtClean="0">
                <a:solidFill>
                  <a:srgbClr val="FF6600"/>
                </a:solidFill>
              </a:rPr>
              <a:t> </a:t>
            </a:r>
            <a:r>
              <a:rPr lang="en-GB" sz="3200" dirty="0" err="1" smtClean="0">
                <a:solidFill>
                  <a:srgbClr val="FF6600"/>
                </a:solidFill>
                <a:latin typeface="Symbol" charset="0"/>
                <a:cs typeface="Times New Roman" charset="0"/>
              </a:rPr>
              <a:t>b</a:t>
            </a:r>
            <a:r>
              <a:rPr lang="en-GB" sz="3200" b="1" baseline="-25000" dirty="0" err="1" smtClean="0">
                <a:solidFill>
                  <a:srgbClr val="FF6600"/>
                </a:solidFill>
                <a:cs typeface="Times New Roman" charset="0"/>
              </a:rPr>
              <a:t>p</a:t>
            </a:r>
            <a:r>
              <a:rPr lang="en-GB" sz="3200" dirty="0" err="1" smtClean="0">
                <a:solidFill>
                  <a:srgbClr val="FF6600"/>
                </a:solidFill>
              </a:rPr>
              <a:t>X</a:t>
            </a:r>
            <a:r>
              <a:rPr lang="en-GB" sz="3200" baseline="-25000" dirty="0" err="1" smtClean="0">
                <a:solidFill>
                  <a:srgbClr val="FF6600"/>
                </a:solidFill>
              </a:rPr>
              <a:t>p</a:t>
            </a:r>
            <a:endParaRPr lang="en-GB" sz="3200" dirty="0">
              <a:solidFill>
                <a:srgbClr val="FF6600"/>
              </a:solidFill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18216" y="3198704"/>
            <a:ext cx="3233519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i="1" dirty="0" smtClean="0">
                <a:latin typeface="Corbel"/>
                <a:cs typeface="Corbel"/>
              </a:rPr>
              <a:t>Expected</a:t>
            </a:r>
            <a:r>
              <a:rPr lang="en-GB" sz="2400" dirty="0" smtClean="0">
                <a:latin typeface="Corbel"/>
                <a:cs typeface="Corbel"/>
              </a:rPr>
              <a:t> value of Y</a:t>
            </a:r>
          </a:p>
          <a:p>
            <a:pPr algn="ctr"/>
            <a:r>
              <a:rPr lang="en-GB" sz="2400" dirty="0" smtClean="0">
                <a:latin typeface="Corbel"/>
                <a:cs typeface="Corbel"/>
              </a:rPr>
              <a:t>It is also the value </a:t>
            </a:r>
            <a:r>
              <a:rPr lang="en-GB" sz="2400" i="1" dirty="0" smtClean="0">
                <a:latin typeface="Corbel"/>
                <a:cs typeface="Corbel"/>
              </a:rPr>
              <a:t>predicted</a:t>
            </a:r>
            <a:r>
              <a:rPr lang="en-GB" sz="2400" dirty="0" smtClean="0">
                <a:latin typeface="Corbel"/>
                <a:cs typeface="Corbel"/>
              </a:rPr>
              <a:t> by the model.</a:t>
            </a:r>
            <a:endParaRPr lang="en-GB" sz="2400" dirty="0">
              <a:latin typeface="Corbel"/>
              <a:cs typeface="Corbel"/>
            </a:endParaRPr>
          </a:p>
        </p:txBody>
      </p:sp>
      <p:cxnSp>
        <p:nvCxnSpPr>
          <p:cNvPr id="6" name="Connecteur droit avec flèche 5"/>
          <p:cNvCxnSpPr/>
          <p:nvPr/>
        </p:nvCxnSpPr>
        <p:spPr>
          <a:xfrm flipV="1">
            <a:off x="1677735" y="2148147"/>
            <a:ext cx="486006" cy="1050557"/>
          </a:xfrm>
          <a:prstGeom prst="straightConnector1">
            <a:avLst/>
          </a:prstGeom>
          <a:ln>
            <a:solidFill>
              <a:srgbClr val="FF66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ZoneTexte 6"/>
          <p:cNvSpPr txBox="1"/>
          <p:nvPr/>
        </p:nvSpPr>
        <p:spPr>
          <a:xfrm>
            <a:off x="1612971" y="4746615"/>
            <a:ext cx="3233519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 smtClean="0">
                <a:latin typeface="Corbel"/>
                <a:cs typeface="Corbel"/>
              </a:rPr>
              <a:t>Y is called the </a:t>
            </a:r>
            <a:r>
              <a:rPr lang="en-GB" sz="2400" i="1" dirty="0" smtClean="0">
                <a:latin typeface="Corbel"/>
                <a:cs typeface="Corbel"/>
              </a:rPr>
              <a:t>dependent</a:t>
            </a:r>
            <a:r>
              <a:rPr lang="en-GB" sz="2400" dirty="0" smtClean="0">
                <a:latin typeface="Corbel"/>
                <a:cs typeface="Corbel"/>
              </a:rPr>
              <a:t> or </a:t>
            </a:r>
            <a:r>
              <a:rPr lang="en-GB" sz="2400" i="1" dirty="0" smtClean="0">
                <a:latin typeface="Corbel"/>
                <a:cs typeface="Corbel"/>
              </a:rPr>
              <a:t>explained</a:t>
            </a:r>
            <a:r>
              <a:rPr lang="en-GB" sz="2400" dirty="0" smtClean="0">
                <a:latin typeface="Corbel"/>
                <a:cs typeface="Corbel"/>
              </a:rPr>
              <a:t> variable</a:t>
            </a:r>
            <a:endParaRPr lang="en-GB" sz="2400" dirty="0">
              <a:latin typeface="Corbel"/>
              <a:cs typeface="Corbel"/>
            </a:endParaRPr>
          </a:p>
        </p:txBody>
      </p:sp>
      <p:cxnSp>
        <p:nvCxnSpPr>
          <p:cNvPr id="8" name="Connecteur droit avec flèche 7"/>
          <p:cNvCxnSpPr>
            <a:stCxn id="7" idx="0"/>
          </p:cNvCxnSpPr>
          <p:nvPr/>
        </p:nvCxnSpPr>
        <p:spPr>
          <a:xfrm flipH="1" flipV="1">
            <a:off x="2574264" y="2029802"/>
            <a:ext cx="655467" cy="2716813"/>
          </a:xfrm>
          <a:prstGeom prst="straightConnector1">
            <a:avLst/>
          </a:prstGeom>
          <a:ln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ZoneTexte 10"/>
          <p:cNvSpPr txBox="1"/>
          <p:nvPr/>
        </p:nvSpPr>
        <p:spPr>
          <a:xfrm>
            <a:off x="5867576" y="3130697"/>
            <a:ext cx="323351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 smtClean="0">
                <a:latin typeface="Corbel"/>
                <a:cs typeface="Corbel"/>
              </a:rPr>
              <a:t>X</a:t>
            </a:r>
            <a:r>
              <a:rPr lang="en-GB" sz="2400" baseline="-25000" dirty="0" smtClean="0">
                <a:latin typeface="Corbel"/>
                <a:cs typeface="Corbel"/>
              </a:rPr>
              <a:t>1</a:t>
            </a:r>
            <a:r>
              <a:rPr lang="en-GB" sz="2400" dirty="0" smtClean="0">
                <a:latin typeface="Corbel"/>
                <a:cs typeface="Corbel"/>
              </a:rPr>
              <a:t>, … </a:t>
            </a:r>
            <a:r>
              <a:rPr lang="en-GB" sz="2400" dirty="0" err="1" smtClean="0">
                <a:latin typeface="Corbel"/>
                <a:cs typeface="Corbel"/>
              </a:rPr>
              <a:t>X</a:t>
            </a:r>
            <a:r>
              <a:rPr lang="en-GB" sz="2400" baseline="-25000" dirty="0" err="1" smtClean="0">
                <a:latin typeface="Corbel"/>
                <a:cs typeface="Corbel"/>
              </a:rPr>
              <a:t>p</a:t>
            </a:r>
            <a:r>
              <a:rPr lang="en-GB" sz="2400" dirty="0" smtClean="0">
                <a:latin typeface="Corbel"/>
                <a:cs typeface="Corbel"/>
              </a:rPr>
              <a:t> are the </a:t>
            </a:r>
            <a:r>
              <a:rPr lang="en-GB" sz="2400" i="1" dirty="0" smtClean="0">
                <a:latin typeface="Corbel"/>
                <a:cs typeface="Corbel"/>
              </a:rPr>
              <a:t>independent</a:t>
            </a:r>
            <a:r>
              <a:rPr lang="en-GB" sz="2400" dirty="0" smtClean="0">
                <a:latin typeface="Corbel"/>
                <a:cs typeface="Corbel"/>
              </a:rPr>
              <a:t> or </a:t>
            </a:r>
            <a:r>
              <a:rPr lang="en-GB" sz="2400" i="1" dirty="0" smtClean="0">
                <a:latin typeface="Corbel"/>
                <a:cs typeface="Corbel"/>
              </a:rPr>
              <a:t>explanatory</a:t>
            </a:r>
            <a:r>
              <a:rPr lang="en-GB" sz="2400" dirty="0" smtClean="0">
                <a:latin typeface="Corbel"/>
                <a:cs typeface="Corbel"/>
              </a:rPr>
              <a:t> variables or </a:t>
            </a:r>
            <a:r>
              <a:rPr lang="en-GB" sz="2400" i="1" dirty="0" smtClean="0">
                <a:latin typeface="Corbel"/>
                <a:cs typeface="Corbel"/>
              </a:rPr>
              <a:t>covariates</a:t>
            </a:r>
            <a:endParaRPr lang="en-GB" sz="2400" i="1" dirty="0">
              <a:latin typeface="Corbel"/>
              <a:cs typeface="Corbel"/>
            </a:endParaRPr>
          </a:p>
        </p:txBody>
      </p:sp>
      <p:cxnSp>
        <p:nvCxnSpPr>
          <p:cNvPr id="12" name="Connecteur droit avec flèche 11"/>
          <p:cNvCxnSpPr/>
          <p:nvPr/>
        </p:nvCxnSpPr>
        <p:spPr>
          <a:xfrm flipH="1" flipV="1">
            <a:off x="5311565" y="2148147"/>
            <a:ext cx="1076854" cy="1214238"/>
          </a:xfrm>
          <a:prstGeom prst="straightConnector1">
            <a:avLst/>
          </a:prstGeom>
          <a:ln>
            <a:solidFill>
              <a:srgbClr val="3366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15"/>
          <p:cNvCxnSpPr/>
          <p:nvPr/>
        </p:nvCxnSpPr>
        <p:spPr>
          <a:xfrm flipH="1" flipV="1">
            <a:off x="3950773" y="2148148"/>
            <a:ext cx="2270365" cy="3798795"/>
          </a:xfrm>
          <a:prstGeom prst="straightConnector1">
            <a:avLst/>
          </a:prstGeom>
          <a:ln>
            <a:solidFill>
              <a:srgbClr val="FF66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ZoneTexte 12"/>
          <p:cNvSpPr txBox="1"/>
          <p:nvPr/>
        </p:nvSpPr>
        <p:spPr>
          <a:xfrm>
            <a:off x="5046251" y="5716110"/>
            <a:ext cx="32335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 smtClean="0">
                <a:latin typeface="Symbol" charset="0"/>
                <a:cs typeface="Times New Roman" charset="0"/>
              </a:rPr>
              <a:t>a</a:t>
            </a:r>
            <a:r>
              <a:rPr lang="en-GB" sz="2400" dirty="0" smtClean="0">
                <a:cs typeface="Times New Roman" charset="0"/>
              </a:rPr>
              <a:t>, </a:t>
            </a:r>
            <a:r>
              <a:rPr lang="en-GB" sz="2400" dirty="0" smtClean="0">
                <a:latin typeface="Symbol" charset="0"/>
                <a:cs typeface="Times New Roman" charset="0"/>
              </a:rPr>
              <a:t>b</a:t>
            </a:r>
            <a:r>
              <a:rPr lang="en-GB" sz="2400" b="1" baseline="-25000" dirty="0" smtClean="0">
                <a:cs typeface="Times New Roman" charset="0"/>
              </a:rPr>
              <a:t>1</a:t>
            </a:r>
            <a:r>
              <a:rPr lang="en-GB" sz="2400" b="1" dirty="0" smtClean="0">
                <a:cs typeface="Times New Roman" charset="0"/>
              </a:rPr>
              <a:t> …</a:t>
            </a:r>
            <a:r>
              <a:rPr lang="en-GB" sz="2400" dirty="0" smtClean="0">
                <a:cs typeface="Times New Roman" charset="0"/>
              </a:rPr>
              <a:t> </a:t>
            </a:r>
            <a:r>
              <a:rPr lang="en-GB" sz="2400" dirty="0" err="1" smtClean="0">
                <a:latin typeface="Symbol" charset="0"/>
                <a:cs typeface="Times New Roman" charset="0"/>
              </a:rPr>
              <a:t>b</a:t>
            </a:r>
            <a:r>
              <a:rPr lang="en-GB" sz="2400" b="1" baseline="-25000" dirty="0" err="1" smtClean="0">
                <a:cs typeface="Times New Roman" charset="0"/>
              </a:rPr>
              <a:t>p</a:t>
            </a:r>
            <a:r>
              <a:rPr lang="en-GB" sz="2400" b="1" baseline="-25000" dirty="0" smtClean="0">
                <a:cs typeface="Times New Roman" charset="0"/>
              </a:rPr>
              <a:t> </a:t>
            </a:r>
            <a:r>
              <a:rPr lang="en-GB" sz="2400" dirty="0" smtClean="0">
                <a:latin typeface="Corbel"/>
                <a:cs typeface="Corbel"/>
              </a:rPr>
              <a:t>are the model’s parameters.</a:t>
            </a:r>
            <a:endParaRPr lang="en-GB" sz="2400" dirty="0">
              <a:latin typeface="Corbel"/>
              <a:cs typeface="Corbel"/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6033826" y="4587608"/>
            <a:ext cx="2847001" cy="769441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sz="2200" b="1" dirty="0" smtClean="0">
                <a:latin typeface="Corbel"/>
                <a:cs typeface="Corbel"/>
              </a:rPr>
              <a:t>You</a:t>
            </a:r>
            <a:r>
              <a:rPr lang="en-GB" sz="2200" dirty="0" smtClean="0">
                <a:latin typeface="Corbel"/>
                <a:cs typeface="Corbel"/>
              </a:rPr>
              <a:t> </a:t>
            </a:r>
            <a:r>
              <a:rPr lang="en-GB" sz="2200" i="1" dirty="0" smtClean="0">
                <a:latin typeface="Corbel"/>
                <a:cs typeface="Corbel"/>
              </a:rPr>
              <a:t>measure</a:t>
            </a:r>
            <a:r>
              <a:rPr lang="en-GB" sz="2200" dirty="0" smtClean="0">
                <a:latin typeface="Corbel"/>
                <a:cs typeface="Corbel"/>
              </a:rPr>
              <a:t> them in the study population</a:t>
            </a:r>
            <a:endParaRPr lang="en-GB" sz="2200" dirty="0">
              <a:latin typeface="Corbel"/>
              <a:cs typeface="Corbel"/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1798439" y="5852074"/>
            <a:ext cx="2847001" cy="769441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sz="2200" b="1" dirty="0" smtClean="0">
                <a:latin typeface="Corbel"/>
                <a:cs typeface="Corbel"/>
              </a:rPr>
              <a:t>You</a:t>
            </a:r>
            <a:r>
              <a:rPr lang="en-GB" sz="2200" dirty="0" smtClean="0">
                <a:latin typeface="Corbel"/>
                <a:cs typeface="Corbel"/>
              </a:rPr>
              <a:t> </a:t>
            </a:r>
            <a:r>
              <a:rPr lang="en-GB" sz="2200" i="1" dirty="0" smtClean="0">
                <a:latin typeface="Corbel"/>
                <a:cs typeface="Corbel"/>
              </a:rPr>
              <a:t>measure</a:t>
            </a:r>
            <a:r>
              <a:rPr lang="en-GB" sz="2200" dirty="0" smtClean="0">
                <a:latin typeface="Corbel"/>
                <a:cs typeface="Corbel"/>
              </a:rPr>
              <a:t> it in the study population</a:t>
            </a:r>
            <a:endParaRPr lang="en-GB" sz="2200" dirty="0">
              <a:latin typeface="Corbel"/>
              <a:cs typeface="Corbel"/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4653231" y="6473279"/>
            <a:ext cx="4490770" cy="430887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lIns="0" rIns="0" rtlCol="0">
            <a:spAutoFit/>
          </a:bodyPr>
          <a:lstStyle/>
          <a:p>
            <a:pPr algn="ctr"/>
            <a:r>
              <a:rPr lang="en-GB" sz="2200" b="1" dirty="0" smtClean="0">
                <a:latin typeface="Corbel"/>
                <a:cs typeface="Corbel"/>
              </a:rPr>
              <a:t>The software estimates them for you</a:t>
            </a:r>
            <a:endParaRPr lang="en-GB" sz="2200" dirty="0">
              <a:latin typeface="Corbel"/>
              <a:cs typeface="Corbel"/>
            </a:endParaRPr>
          </a:p>
        </p:txBody>
      </p:sp>
      <p:sp>
        <p:nvSpPr>
          <p:cNvPr id="18" name="ZoneTexte 17"/>
          <p:cNvSpPr txBox="1"/>
          <p:nvPr/>
        </p:nvSpPr>
        <p:spPr>
          <a:xfrm>
            <a:off x="-1" y="4315728"/>
            <a:ext cx="5227925" cy="430887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lIns="0" rIns="0" rtlCol="0">
            <a:spAutoFit/>
          </a:bodyPr>
          <a:lstStyle/>
          <a:p>
            <a:pPr algn="ctr"/>
            <a:r>
              <a:rPr lang="en-GB" sz="2200" b="1" dirty="0" smtClean="0">
                <a:latin typeface="Corbel"/>
                <a:cs typeface="Corbel"/>
              </a:rPr>
              <a:t>Can also be estimated by the software</a:t>
            </a:r>
            <a:endParaRPr lang="en-GB" sz="2200" dirty="0">
              <a:latin typeface="Corbel"/>
              <a:cs typeface="Corbel"/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69" y="1230973"/>
            <a:ext cx="1742929" cy="1136693"/>
          </a:xfrm>
          <a:prstGeom prst="rect">
            <a:avLst/>
          </a:prstGeom>
        </p:spPr>
      </p:pic>
      <p:pic>
        <p:nvPicPr>
          <p:cNvPr id="19" name="Imag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7264324" y="1230973"/>
            <a:ext cx="1838973" cy="1199330"/>
          </a:xfrm>
          <a:prstGeom prst="rect">
            <a:avLst/>
          </a:prstGeom>
        </p:spPr>
      </p:pic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2AFB2F-7E8C-264A-977C-2DC7A98E2F89}" type="slidenum">
              <a:rPr lang="en-GB" smtClean="0"/>
              <a:t>8</a:t>
            </a:fld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50741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7" grpId="0" animBg="1"/>
      <p:bldP spid="18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82612" y="1748629"/>
            <a:ext cx="8229600" cy="4377534"/>
          </a:xfrm>
        </p:spPr>
        <p:txBody>
          <a:bodyPr/>
          <a:lstStyle/>
          <a:p>
            <a:pPr eaLnBrk="1" hangingPunct="1">
              <a:buFontTx/>
              <a:buNone/>
            </a:pPr>
            <a:endParaRPr lang="en-US" sz="2000" dirty="0">
              <a:latin typeface="Arial" charset="0"/>
            </a:endParaRPr>
          </a:p>
          <a:p>
            <a:pPr eaLnBrk="1" hangingPunct="1">
              <a:buFontTx/>
              <a:buNone/>
            </a:pPr>
            <a:r>
              <a:rPr lang="en-US" sz="2000" dirty="0" smtClean="0">
                <a:latin typeface="Arial" charset="0"/>
              </a:rPr>
              <a:t>One should distinguish</a:t>
            </a:r>
            <a:endParaRPr lang="en-US" sz="2000" dirty="0">
              <a:latin typeface="Arial" charset="0"/>
            </a:endParaRPr>
          </a:p>
          <a:p>
            <a:pPr eaLnBrk="1" hangingPunct="1"/>
            <a:r>
              <a:rPr lang="en-US" sz="2000" dirty="0" smtClean="0">
                <a:latin typeface="Arial" charset="0"/>
              </a:rPr>
              <a:t>The </a:t>
            </a:r>
            <a:r>
              <a:rPr lang="en-US" sz="2000" dirty="0" smtClean="0">
                <a:solidFill>
                  <a:srgbClr val="FF6600"/>
                </a:solidFill>
                <a:latin typeface="Arial" charset="0"/>
              </a:rPr>
              <a:t>coding</a:t>
            </a:r>
            <a:r>
              <a:rPr lang="en-US" sz="2000" dirty="0" smtClean="0">
                <a:latin typeface="Arial" charset="0"/>
              </a:rPr>
              <a:t> of a covariate in the regression model</a:t>
            </a:r>
          </a:p>
          <a:p>
            <a:pPr eaLnBrk="1" hangingPunct="1"/>
            <a:r>
              <a:rPr lang="en-US" sz="2000" dirty="0" smtClean="0">
                <a:latin typeface="Arial" charset="0"/>
              </a:rPr>
              <a:t>The value measured or </a:t>
            </a:r>
            <a:r>
              <a:rPr lang="en-US" sz="2000" dirty="0" smtClean="0">
                <a:solidFill>
                  <a:srgbClr val="FF6600"/>
                </a:solidFill>
                <a:latin typeface="Arial" charset="0"/>
              </a:rPr>
              <a:t>estimated by the “tool” </a:t>
            </a:r>
            <a:r>
              <a:rPr lang="en-US" sz="2000" dirty="0" smtClean="0">
                <a:latin typeface="Arial" charset="0"/>
              </a:rPr>
              <a:t>used by the researcher (biochemical assay, dosimeter, reply to a questionnaire…)</a:t>
            </a:r>
            <a:endParaRPr lang="en-US" sz="2000" dirty="0">
              <a:latin typeface="Arial" charset="0"/>
            </a:endParaRPr>
          </a:p>
          <a:p>
            <a:pPr eaLnBrk="1" hangingPunct="1"/>
            <a:r>
              <a:rPr lang="en-US" sz="2000" dirty="0" smtClean="0">
                <a:latin typeface="Arial" charset="0"/>
              </a:rPr>
              <a:t>The </a:t>
            </a:r>
            <a:r>
              <a:rPr lang="en-US" sz="2000" dirty="0" smtClean="0">
                <a:solidFill>
                  <a:srgbClr val="FF6600"/>
                </a:solidFill>
                <a:latin typeface="Arial" charset="0"/>
              </a:rPr>
              <a:t>underlying theoretical notion</a:t>
            </a:r>
            <a:endParaRPr lang="en-US" sz="2000" dirty="0">
              <a:solidFill>
                <a:srgbClr val="FF6600"/>
              </a:solidFill>
              <a:latin typeface="Arial" charset="0"/>
            </a:endParaRPr>
          </a:p>
          <a:p>
            <a:pPr eaLnBrk="1" hangingPunct="1"/>
            <a:endParaRPr lang="en-US" sz="2000" i="1" u="sng" dirty="0">
              <a:latin typeface="Arial" charset="0"/>
            </a:endParaRPr>
          </a:p>
        </p:txBody>
      </p:sp>
      <p:sp>
        <p:nvSpPr>
          <p:cNvPr id="2" name="ZoneTexte 1"/>
          <p:cNvSpPr txBox="1"/>
          <p:nvPr/>
        </p:nvSpPr>
        <p:spPr>
          <a:xfrm>
            <a:off x="7427824" y="3791052"/>
            <a:ext cx="1716176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“Aging”</a:t>
            </a:r>
            <a:endParaRPr lang="en-GB" dirty="0"/>
          </a:p>
        </p:txBody>
      </p:sp>
      <p:sp>
        <p:nvSpPr>
          <p:cNvPr id="4" name="ZoneTexte 3"/>
          <p:cNvSpPr txBox="1"/>
          <p:nvPr/>
        </p:nvSpPr>
        <p:spPr>
          <a:xfrm>
            <a:off x="7427824" y="3104277"/>
            <a:ext cx="1716176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Age in years</a:t>
            </a:r>
            <a:endParaRPr lang="en-GB" dirty="0"/>
          </a:p>
        </p:txBody>
      </p:sp>
      <p:sp>
        <p:nvSpPr>
          <p:cNvPr id="5" name="ZoneTexte 4"/>
          <p:cNvSpPr txBox="1"/>
          <p:nvPr/>
        </p:nvSpPr>
        <p:spPr>
          <a:xfrm>
            <a:off x="7427824" y="2472795"/>
            <a:ext cx="1716176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X: Age&lt;35 Y/N</a:t>
            </a:r>
            <a:endParaRPr lang="en-GB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2AFB2F-7E8C-264A-977C-2DC7A98E2F89}" type="slidenum">
              <a:rPr lang="en-GB" smtClean="0"/>
              <a:t>80</a:t>
            </a:fld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41104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5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4948200" cy="1143000"/>
          </a:xfrm>
        </p:spPr>
        <p:txBody>
          <a:bodyPr/>
          <a:lstStyle/>
          <a:p>
            <a:pPr algn="l"/>
            <a:r>
              <a:rPr lang="en-GB" dirty="0" smtClean="0">
                <a:solidFill>
                  <a:schemeClr val="accent1"/>
                </a:solidFill>
              </a:rPr>
              <a:t>The slope (</a:t>
            </a:r>
            <a:r>
              <a:rPr lang="en-GB" dirty="0" smtClean="0">
                <a:solidFill>
                  <a:schemeClr val="accent1"/>
                </a:solidFill>
                <a:latin typeface="Symbol" charset="2"/>
                <a:cs typeface="Symbol" charset="2"/>
              </a:rPr>
              <a:t>b</a:t>
            </a:r>
            <a:r>
              <a:rPr lang="en-GB" dirty="0" smtClean="0">
                <a:solidFill>
                  <a:schemeClr val="accent1"/>
                </a:solidFill>
              </a:rPr>
              <a:t>)</a:t>
            </a:r>
            <a:endParaRPr lang="en-GB" dirty="0">
              <a:solidFill>
                <a:schemeClr val="accent1"/>
              </a:solidFill>
            </a:endParaRPr>
          </a:p>
        </p:txBody>
      </p:sp>
      <p:sp>
        <p:nvSpPr>
          <p:cNvPr id="4" name="Text Box 6"/>
          <p:cNvSpPr txBox="1">
            <a:spLocks noChangeArrowheads="1"/>
          </p:cNvSpPr>
          <p:nvPr/>
        </p:nvSpPr>
        <p:spPr bwMode="auto">
          <a:xfrm>
            <a:off x="4121797" y="5261932"/>
            <a:ext cx="49624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fr-FR" sz="1400" dirty="0" smtClean="0"/>
              <a:t>X</a:t>
            </a:r>
            <a:r>
              <a:rPr lang="fr-FR" sz="1400" baseline="-25000" dirty="0" smtClean="0"/>
              <a:t>1</a:t>
            </a:r>
            <a:endParaRPr lang="en-US" sz="1800" baseline="-25000" dirty="0"/>
          </a:p>
        </p:txBody>
      </p:sp>
      <p:sp>
        <p:nvSpPr>
          <p:cNvPr id="5" name="Text Box 7"/>
          <p:cNvSpPr txBox="1">
            <a:spLocks noChangeArrowheads="1"/>
          </p:cNvSpPr>
          <p:nvPr/>
        </p:nvSpPr>
        <p:spPr bwMode="auto">
          <a:xfrm>
            <a:off x="1874837" y="5371470"/>
            <a:ext cx="5715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fr-FR" sz="1400" b="1" dirty="0" smtClean="0"/>
              <a:t>X</a:t>
            </a:r>
            <a:r>
              <a:rPr lang="fr-FR" sz="1400" b="1" baseline="-25000" dirty="0" smtClean="0"/>
              <a:t>1</a:t>
            </a:r>
            <a:r>
              <a:rPr lang="fr-FR" sz="1400" b="1" dirty="0" smtClean="0"/>
              <a:t>=</a:t>
            </a:r>
            <a:r>
              <a:rPr lang="fr-FR" sz="1400" b="1" dirty="0"/>
              <a:t>0</a:t>
            </a:r>
            <a:endParaRPr lang="en-US" sz="1800" dirty="0"/>
          </a:p>
        </p:txBody>
      </p:sp>
      <p:sp>
        <p:nvSpPr>
          <p:cNvPr id="6" name="Text Box 8"/>
          <p:cNvSpPr txBox="1">
            <a:spLocks noChangeArrowheads="1"/>
          </p:cNvSpPr>
          <p:nvPr/>
        </p:nvSpPr>
        <p:spPr bwMode="auto">
          <a:xfrm>
            <a:off x="3259132" y="5371470"/>
            <a:ext cx="5715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fr-FR" sz="1400" b="1" dirty="0" smtClean="0"/>
              <a:t>X</a:t>
            </a:r>
            <a:r>
              <a:rPr lang="fr-FR" sz="1400" b="1" baseline="-25000" dirty="0" smtClean="0"/>
              <a:t>1</a:t>
            </a:r>
            <a:r>
              <a:rPr lang="fr-FR" sz="1400" b="1" dirty="0" smtClean="0"/>
              <a:t>=</a:t>
            </a:r>
            <a:r>
              <a:rPr lang="fr-FR" sz="1400" b="1" dirty="0"/>
              <a:t>1</a:t>
            </a:r>
            <a:endParaRPr lang="en-US" sz="1800" dirty="0"/>
          </a:p>
        </p:txBody>
      </p:sp>
      <p:sp>
        <p:nvSpPr>
          <p:cNvPr id="7" name="Text Box 9"/>
          <p:cNvSpPr txBox="1">
            <a:spLocks noChangeArrowheads="1"/>
          </p:cNvSpPr>
          <p:nvPr/>
        </p:nvSpPr>
        <p:spPr bwMode="auto">
          <a:xfrm>
            <a:off x="1074737" y="3999870"/>
            <a:ext cx="3429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fr-FR" sz="1400" b="1">
                <a:latin typeface="Symbol" charset="0"/>
              </a:rPr>
              <a:t>a</a:t>
            </a:r>
            <a:endParaRPr lang="en-US" sz="1800"/>
          </a:p>
        </p:txBody>
      </p:sp>
      <p:sp>
        <p:nvSpPr>
          <p:cNvPr id="8" name="Line 10"/>
          <p:cNvSpPr>
            <a:spLocks noChangeShapeType="1"/>
          </p:cNvSpPr>
          <p:nvPr/>
        </p:nvSpPr>
        <p:spPr bwMode="auto">
          <a:xfrm>
            <a:off x="1531937" y="2856870"/>
            <a:ext cx="0" cy="285750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9" name="Line 11"/>
          <p:cNvSpPr>
            <a:spLocks noChangeShapeType="1"/>
          </p:cNvSpPr>
          <p:nvPr/>
        </p:nvSpPr>
        <p:spPr bwMode="auto">
          <a:xfrm>
            <a:off x="171449" y="5261932"/>
            <a:ext cx="4343400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0" name="Rectangle 12"/>
          <p:cNvSpPr>
            <a:spLocks noChangeArrowheads="1"/>
          </p:cNvSpPr>
          <p:nvPr/>
        </p:nvSpPr>
        <p:spPr bwMode="auto">
          <a:xfrm>
            <a:off x="1998662" y="4112582"/>
            <a:ext cx="439737" cy="1143000"/>
          </a:xfrm>
          <a:prstGeom prst="rect">
            <a:avLst/>
          </a:prstGeom>
          <a:solidFill>
            <a:srgbClr val="FF99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11" name="Rectangle 13"/>
          <p:cNvSpPr>
            <a:spLocks noChangeArrowheads="1"/>
          </p:cNvSpPr>
          <p:nvPr/>
        </p:nvSpPr>
        <p:spPr bwMode="auto">
          <a:xfrm>
            <a:off x="3246437" y="3320420"/>
            <a:ext cx="571500" cy="1922462"/>
          </a:xfrm>
          <a:prstGeom prst="rect">
            <a:avLst/>
          </a:prstGeom>
          <a:solidFill>
            <a:srgbClr val="FF990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12" name="Line 14"/>
          <p:cNvSpPr>
            <a:spLocks noChangeShapeType="1"/>
          </p:cNvSpPr>
          <p:nvPr/>
        </p:nvSpPr>
        <p:spPr bwMode="auto">
          <a:xfrm flipH="1">
            <a:off x="1417637" y="4114170"/>
            <a:ext cx="228600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3" name="Line 15"/>
          <p:cNvSpPr>
            <a:spLocks noChangeShapeType="1"/>
          </p:cNvSpPr>
          <p:nvPr/>
        </p:nvSpPr>
        <p:spPr bwMode="auto">
          <a:xfrm flipH="1">
            <a:off x="1417637" y="3314070"/>
            <a:ext cx="228600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4" name="Text Box 16"/>
          <p:cNvSpPr txBox="1">
            <a:spLocks noChangeArrowheads="1"/>
          </p:cNvSpPr>
          <p:nvPr/>
        </p:nvSpPr>
        <p:spPr bwMode="auto">
          <a:xfrm>
            <a:off x="846137" y="3199770"/>
            <a:ext cx="5715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fr-FR" sz="1400" b="1" dirty="0" err="1">
                <a:latin typeface="Symbol" charset="0"/>
              </a:rPr>
              <a:t>a+</a:t>
            </a:r>
            <a:r>
              <a:rPr lang="fr-FR" sz="1400" b="1" dirty="0" err="1">
                <a:solidFill>
                  <a:srgbClr val="FF6600"/>
                </a:solidFill>
                <a:latin typeface="Symbol" charset="0"/>
              </a:rPr>
              <a:t>b</a:t>
            </a:r>
            <a:endParaRPr lang="en-US" sz="1800" dirty="0">
              <a:solidFill>
                <a:srgbClr val="FF6600"/>
              </a:solidFill>
            </a:endParaRPr>
          </a:p>
        </p:txBody>
      </p:sp>
      <p:sp>
        <p:nvSpPr>
          <p:cNvPr id="15" name="Text Box 17"/>
          <p:cNvSpPr txBox="1">
            <a:spLocks noChangeArrowheads="1"/>
          </p:cNvSpPr>
          <p:nvPr/>
        </p:nvSpPr>
        <p:spPr bwMode="auto">
          <a:xfrm>
            <a:off x="244474" y="2601282"/>
            <a:ext cx="129698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>
              <a:spcBef>
                <a:spcPct val="50000"/>
              </a:spcBef>
            </a:pPr>
            <a:r>
              <a:rPr lang="en-US" sz="1800" dirty="0" smtClean="0"/>
              <a:t>E(Y)</a:t>
            </a:r>
            <a:endParaRPr lang="en-US" sz="1800" dirty="0"/>
          </a:p>
        </p:txBody>
      </p:sp>
      <p:sp>
        <p:nvSpPr>
          <p:cNvPr id="16" name="Text Box 18"/>
          <p:cNvSpPr txBox="1">
            <a:spLocks noChangeArrowheads="1"/>
          </p:cNvSpPr>
          <p:nvPr/>
        </p:nvSpPr>
        <p:spPr bwMode="auto">
          <a:xfrm>
            <a:off x="963612" y="2025020"/>
            <a:ext cx="30241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2000" b="1" dirty="0" smtClean="0"/>
              <a:t>X</a:t>
            </a:r>
            <a:r>
              <a:rPr lang="en-US" sz="2000" b="1" baseline="-25000" dirty="0" smtClean="0"/>
              <a:t>1</a:t>
            </a:r>
            <a:r>
              <a:rPr lang="en-US" sz="2000" b="1" dirty="0" smtClean="0"/>
              <a:t>: binary variable</a:t>
            </a:r>
            <a:endParaRPr lang="en-US" sz="2000" b="1" dirty="0"/>
          </a:p>
        </p:txBody>
      </p:sp>
      <p:sp>
        <p:nvSpPr>
          <p:cNvPr id="17" name="Rectangle 41"/>
          <p:cNvSpPr>
            <a:spLocks noChangeArrowheads="1"/>
          </p:cNvSpPr>
          <p:nvPr/>
        </p:nvSpPr>
        <p:spPr bwMode="auto">
          <a:xfrm>
            <a:off x="100012" y="1953582"/>
            <a:ext cx="4537075" cy="3816350"/>
          </a:xfrm>
          <a:prstGeom prst="rect">
            <a:avLst/>
          </a:prstGeom>
          <a:noFill/>
          <a:ln w="9525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18" name="Line 43"/>
          <p:cNvSpPr>
            <a:spLocks noChangeShapeType="1"/>
          </p:cNvSpPr>
          <p:nvPr/>
        </p:nvSpPr>
        <p:spPr bwMode="auto">
          <a:xfrm>
            <a:off x="1539874" y="4112582"/>
            <a:ext cx="865188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9" name="Freeform 44"/>
          <p:cNvSpPr>
            <a:spLocks/>
          </p:cNvSpPr>
          <p:nvPr/>
        </p:nvSpPr>
        <p:spPr bwMode="auto">
          <a:xfrm>
            <a:off x="1539874" y="3318832"/>
            <a:ext cx="2370138" cy="3175"/>
          </a:xfrm>
          <a:custGeom>
            <a:avLst/>
            <a:gdLst>
              <a:gd name="T0" fmla="*/ 0 w 1493"/>
              <a:gd name="T1" fmla="*/ 2147483647 h 2"/>
              <a:gd name="T2" fmla="*/ 2147483647 w 1493"/>
              <a:gd name="T3" fmla="*/ 0 h 2"/>
              <a:gd name="T4" fmla="*/ 0 60000 65536"/>
              <a:gd name="T5" fmla="*/ 0 60000 65536"/>
              <a:gd name="T6" fmla="*/ 0 w 1493"/>
              <a:gd name="T7" fmla="*/ 0 h 2"/>
              <a:gd name="T8" fmla="*/ 1493 w 1493"/>
              <a:gd name="T9" fmla="*/ 2 h 2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493" h="2">
                <a:moveTo>
                  <a:pt x="0" y="2"/>
                </a:moveTo>
                <a:lnTo>
                  <a:pt x="1493" y="0"/>
                </a:lnTo>
              </a:path>
            </a:pathLst>
          </a:cu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20" name="Text Box 19"/>
          <p:cNvSpPr txBox="1">
            <a:spLocks noChangeArrowheads="1"/>
          </p:cNvSpPr>
          <p:nvPr/>
        </p:nvSpPr>
        <p:spPr bwMode="auto">
          <a:xfrm>
            <a:off x="8510588" y="4782963"/>
            <a:ext cx="519112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fr-FR" sz="1400" dirty="0" smtClean="0"/>
              <a:t>X</a:t>
            </a:r>
            <a:r>
              <a:rPr lang="fr-FR" sz="1400" baseline="-25000" dirty="0" smtClean="0"/>
              <a:t>1</a:t>
            </a:r>
            <a:endParaRPr lang="en-US" sz="1800" baseline="-25000" dirty="0"/>
          </a:p>
        </p:txBody>
      </p:sp>
      <p:sp>
        <p:nvSpPr>
          <p:cNvPr id="21" name="Text Box 21"/>
          <p:cNvSpPr txBox="1">
            <a:spLocks noChangeArrowheads="1"/>
          </p:cNvSpPr>
          <p:nvPr/>
        </p:nvSpPr>
        <p:spPr bwMode="auto">
          <a:xfrm>
            <a:off x="4787900" y="3189403"/>
            <a:ext cx="1223963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fr-FR" sz="1400" b="1" dirty="0" err="1">
                <a:latin typeface="Symbol" charset="0"/>
              </a:rPr>
              <a:t>a+</a:t>
            </a:r>
            <a:r>
              <a:rPr lang="fr-FR" sz="1400" b="1" dirty="0" err="1" smtClean="0"/>
              <a:t>a</a:t>
            </a:r>
            <a:r>
              <a:rPr lang="fr-FR" sz="1400" b="1" dirty="0" err="1"/>
              <a:t>.</a:t>
            </a:r>
            <a:r>
              <a:rPr lang="fr-FR" sz="1400" b="1" dirty="0" err="1" smtClean="0">
                <a:latin typeface="Symbol" charset="0"/>
              </a:rPr>
              <a:t>b</a:t>
            </a:r>
            <a:r>
              <a:rPr lang="fr-FR" sz="1400" b="1" dirty="0" smtClean="0">
                <a:latin typeface="Symbol" charset="0"/>
              </a:rPr>
              <a:t> </a:t>
            </a:r>
            <a:r>
              <a:rPr lang="fr-FR" sz="1400" b="1" dirty="0">
                <a:latin typeface="Symbol" charset="0"/>
              </a:rPr>
              <a:t>+ </a:t>
            </a:r>
            <a:r>
              <a:rPr lang="fr-FR" sz="1400" b="1" dirty="0" err="1" smtClean="0">
                <a:latin typeface="Symbol" charset="0"/>
              </a:rPr>
              <a:t>b</a:t>
            </a:r>
            <a:r>
              <a:rPr lang="fr-FR" sz="1800" b="1" dirty="0" err="1">
                <a:latin typeface="Symbol" charset="0"/>
              </a:rPr>
              <a:t>D</a:t>
            </a:r>
            <a:r>
              <a:rPr lang="fr-FR" sz="1800" b="1" dirty="0" err="1"/>
              <a:t>x</a:t>
            </a:r>
            <a:endParaRPr lang="en-US" sz="1800" dirty="0"/>
          </a:p>
          <a:p>
            <a:pPr eaLnBrk="1" hangingPunct="1"/>
            <a:endParaRPr lang="en-US" sz="1800" dirty="0"/>
          </a:p>
        </p:txBody>
      </p:sp>
      <p:sp>
        <p:nvSpPr>
          <p:cNvPr id="22" name="Text Box 22"/>
          <p:cNvSpPr txBox="1">
            <a:spLocks noChangeArrowheads="1"/>
          </p:cNvSpPr>
          <p:nvPr/>
        </p:nvSpPr>
        <p:spPr bwMode="auto">
          <a:xfrm>
            <a:off x="6427788" y="5349700"/>
            <a:ext cx="5715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fr-FR" sz="1400" b="1" dirty="0" smtClean="0"/>
              <a:t>X</a:t>
            </a:r>
            <a:r>
              <a:rPr lang="fr-FR" sz="1400" b="1" baseline="-25000" dirty="0"/>
              <a:t>1</a:t>
            </a:r>
            <a:r>
              <a:rPr lang="fr-FR" sz="1400" b="1" dirty="0" smtClean="0"/>
              <a:t>=</a:t>
            </a:r>
            <a:r>
              <a:rPr lang="fr-FR" sz="1400" b="1" dirty="0"/>
              <a:t>a</a:t>
            </a:r>
            <a:endParaRPr lang="en-US" sz="1800" dirty="0"/>
          </a:p>
        </p:txBody>
      </p:sp>
      <p:sp>
        <p:nvSpPr>
          <p:cNvPr id="23" name="Text Box 23"/>
          <p:cNvSpPr txBox="1">
            <a:spLocks noChangeArrowheads="1"/>
          </p:cNvSpPr>
          <p:nvPr/>
        </p:nvSpPr>
        <p:spPr bwMode="auto">
          <a:xfrm>
            <a:off x="7227888" y="5349700"/>
            <a:ext cx="1119476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fr-FR" sz="1400" b="1" dirty="0" smtClean="0"/>
              <a:t>X</a:t>
            </a:r>
            <a:r>
              <a:rPr lang="fr-FR" sz="1400" b="1" baseline="-25000" dirty="0" smtClean="0"/>
              <a:t>1</a:t>
            </a:r>
            <a:r>
              <a:rPr lang="fr-FR" sz="1400" b="1" dirty="0" smtClean="0"/>
              <a:t>=</a:t>
            </a:r>
            <a:r>
              <a:rPr lang="fr-FR" sz="1400" b="1" dirty="0" err="1"/>
              <a:t>a</a:t>
            </a:r>
            <a:r>
              <a:rPr lang="fr-FR" sz="1400" b="1" dirty="0" err="1" smtClean="0"/>
              <a:t>+</a:t>
            </a:r>
            <a:r>
              <a:rPr lang="fr-FR" sz="1800" b="1" dirty="0" err="1">
                <a:latin typeface="Symbol" charset="0"/>
              </a:rPr>
              <a:t>D</a:t>
            </a:r>
            <a:r>
              <a:rPr lang="fr-FR" sz="1800" b="1" dirty="0" err="1"/>
              <a:t>x</a:t>
            </a:r>
            <a:endParaRPr lang="en-US" sz="1800" dirty="0"/>
          </a:p>
          <a:p>
            <a:pPr eaLnBrk="1" hangingPunct="1"/>
            <a:endParaRPr lang="en-US" sz="1800" dirty="0"/>
          </a:p>
        </p:txBody>
      </p:sp>
      <p:grpSp>
        <p:nvGrpSpPr>
          <p:cNvPr id="24" name="Group 24"/>
          <p:cNvGrpSpPr>
            <a:grpSpLocks/>
          </p:cNvGrpSpPr>
          <p:nvPr/>
        </p:nvGrpSpPr>
        <p:grpSpPr bwMode="auto">
          <a:xfrm>
            <a:off x="4800600" y="2847800"/>
            <a:ext cx="4343400" cy="2857500"/>
            <a:chOff x="8396" y="4022"/>
            <a:chExt cx="6840" cy="4500"/>
          </a:xfrm>
        </p:grpSpPr>
        <p:sp>
          <p:nvSpPr>
            <p:cNvPr id="25" name="Line 25"/>
            <p:cNvSpPr>
              <a:spLocks noChangeShapeType="1"/>
            </p:cNvSpPr>
            <p:nvPr/>
          </p:nvSpPr>
          <p:spPr bwMode="auto">
            <a:xfrm>
              <a:off x="10196" y="4022"/>
              <a:ext cx="0" cy="450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6" name="Line 26"/>
            <p:cNvSpPr>
              <a:spLocks noChangeShapeType="1"/>
            </p:cNvSpPr>
            <p:nvPr/>
          </p:nvSpPr>
          <p:spPr bwMode="auto">
            <a:xfrm>
              <a:off x="8396" y="7810"/>
              <a:ext cx="6840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7" name="Line 27"/>
            <p:cNvSpPr>
              <a:spLocks noChangeShapeType="1"/>
            </p:cNvSpPr>
            <p:nvPr/>
          </p:nvSpPr>
          <p:spPr bwMode="auto">
            <a:xfrm flipV="1">
              <a:off x="8978" y="4203"/>
              <a:ext cx="5220" cy="2340"/>
            </a:xfrm>
            <a:prstGeom prst="line">
              <a:avLst/>
            </a:prstGeom>
            <a:noFill/>
            <a:ln w="28575">
              <a:solidFill>
                <a:srgbClr val="FF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8" name="Freeform 28"/>
            <p:cNvSpPr>
              <a:spLocks/>
            </p:cNvSpPr>
            <p:nvPr/>
          </p:nvSpPr>
          <p:spPr bwMode="auto">
            <a:xfrm>
              <a:off x="11318" y="5514"/>
              <a:ext cx="7" cy="2468"/>
            </a:xfrm>
            <a:custGeom>
              <a:avLst/>
              <a:gdLst>
                <a:gd name="T0" fmla="*/ 0 w 7"/>
                <a:gd name="T1" fmla="*/ 2468 h 2468"/>
                <a:gd name="T2" fmla="*/ 7 w 7"/>
                <a:gd name="T3" fmla="*/ 0 h 2468"/>
                <a:gd name="T4" fmla="*/ 0 60000 65536"/>
                <a:gd name="T5" fmla="*/ 0 60000 65536"/>
                <a:gd name="T6" fmla="*/ 0 w 7"/>
                <a:gd name="T7" fmla="*/ 0 h 2468"/>
                <a:gd name="T8" fmla="*/ 7 w 7"/>
                <a:gd name="T9" fmla="*/ 2468 h 2468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7" h="2468">
                  <a:moveTo>
                    <a:pt x="0" y="2468"/>
                  </a:moveTo>
                  <a:lnTo>
                    <a:pt x="7" y="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prstDash val="dash"/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9" name="Freeform 29"/>
            <p:cNvSpPr>
              <a:spLocks/>
            </p:cNvSpPr>
            <p:nvPr/>
          </p:nvSpPr>
          <p:spPr bwMode="auto">
            <a:xfrm>
              <a:off x="12660" y="4915"/>
              <a:ext cx="15" cy="3075"/>
            </a:xfrm>
            <a:custGeom>
              <a:avLst/>
              <a:gdLst>
                <a:gd name="T0" fmla="*/ 15 w 15"/>
                <a:gd name="T1" fmla="*/ 3075 h 3075"/>
                <a:gd name="T2" fmla="*/ 0 w 15"/>
                <a:gd name="T3" fmla="*/ 0 h 3075"/>
                <a:gd name="T4" fmla="*/ 0 60000 65536"/>
                <a:gd name="T5" fmla="*/ 0 60000 65536"/>
                <a:gd name="T6" fmla="*/ 0 w 15"/>
                <a:gd name="T7" fmla="*/ 0 h 3075"/>
                <a:gd name="T8" fmla="*/ 15 w 15"/>
                <a:gd name="T9" fmla="*/ 3075 h 3075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5" h="3075">
                  <a:moveTo>
                    <a:pt x="15" y="3075"/>
                  </a:moveTo>
                  <a:lnTo>
                    <a:pt x="0" y="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prstDash val="dash"/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0" name="Freeform 30"/>
            <p:cNvSpPr>
              <a:spLocks/>
            </p:cNvSpPr>
            <p:nvPr/>
          </p:nvSpPr>
          <p:spPr bwMode="auto">
            <a:xfrm>
              <a:off x="10058" y="4924"/>
              <a:ext cx="2587" cy="6"/>
            </a:xfrm>
            <a:custGeom>
              <a:avLst/>
              <a:gdLst>
                <a:gd name="T0" fmla="*/ 2587 w 2587"/>
                <a:gd name="T1" fmla="*/ 6 h 6"/>
                <a:gd name="T2" fmla="*/ 0 w 2587"/>
                <a:gd name="T3" fmla="*/ 0 h 6"/>
                <a:gd name="T4" fmla="*/ 0 60000 65536"/>
                <a:gd name="T5" fmla="*/ 0 60000 65536"/>
                <a:gd name="T6" fmla="*/ 0 w 2587"/>
                <a:gd name="T7" fmla="*/ 0 h 6"/>
                <a:gd name="T8" fmla="*/ 2587 w 2587"/>
                <a:gd name="T9" fmla="*/ 6 h 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587" h="6">
                  <a:moveTo>
                    <a:pt x="2587" y="6"/>
                  </a:moveTo>
                  <a:lnTo>
                    <a:pt x="0" y="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prstDash val="dash"/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1" name="Line 31"/>
            <p:cNvSpPr>
              <a:spLocks noChangeShapeType="1"/>
            </p:cNvSpPr>
            <p:nvPr/>
          </p:nvSpPr>
          <p:spPr bwMode="auto">
            <a:xfrm flipH="1">
              <a:off x="10058" y="5462"/>
              <a:ext cx="126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32" name="Text Box 32"/>
          <p:cNvSpPr txBox="1">
            <a:spLocks noChangeArrowheads="1"/>
          </p:cNvSpPr>
          <p:nvPr/>
        </p:nvSpPr>
        <p:spPr bwMode="auto">
          <a:xfrm>
            <a:off x="5241925" y="3566938"/>
            <a:ext cx="914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fr-FR" sz="1400" b="1" dirty="0" err="1">
                <a:latin typeface="Symbol" charset="0"/>
              </a:rPr>
              <a:t>a+</a:t>
            </a:r>
            <a:r>
              <a:rPr lang="fr-FR" sz="1400" b="1" dirty="0" err="1" smtClean="0"/>
              <a:t>a</a:t>
            </a:r>
            <a:r>
              <a:rPr lang="fr-FR" sz="1400" b="1" dirty="0" err="1"/>
              <a:t>.</a:t>
            </a:r>
            <a:r>
              <a:rPr lang="fr-FR" sz="1400" b="1" dirty="0" err="1" smtClean="0">
                <a:latin typeface="Symbol" charset="0"/>
              </a:rPr>
              <a:t>b</a:t>
            </a:r>
            <a:endParaRPr lang="en-US" sz="1800" dirty="0"/>
          </a:p>
        </p:txBody>
      </p:sp>
      <p:sp>
        <p:nvSpPr>
          <p:cNvPr id="33" name="Text Box 33"/>
          <p:cNvSpPr txBox="1">
            <a:spLocks noChangeArrowheads="1"/>
          </p:cNvSpPr>
          <p:nvPr/>
        </p:nvSpPr>
        <p:spPr bwMode="auto">
          <a:xfrm>
            <a:off x="7596188" y="3784425"/>
            <a:ext cx="914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fr-FR" sz="1400" b="1" dirty="0">
                <a:solidFill>
                  <a:srgbClr val="FF9900"/>
                </a:solidFill>
                <a:latin typeface="Symbol" charset="0"/>
              </a:rPr>
              <a:t>b</a:t>
            </a:r>
            <a:r>
              <a:rPr lang="fr-FR" sz="1400" b="1" dirty="0">
                <a:solidFill>
                  <a:srgbClr val="FF9900"/>
                </a:solidFill>
              </a:rPr>
              <a:t>=</a:t>
            </a:r>
            <a:r>
              <a:rPr lang="fr-FR" sz="1400" b="1" dirty="0">
                <a:solidFill>
                  <a:srgbClr val="FF9900"/>
                </a:solidFill>
                <a:latin typeface="Symbol" charset="0"/>
              </a:rPr>
              <a:t>D</a:t>
            </a:r>
            <a:r>
              <a:rPr lang="fr-FR" sz="1400" b="1" dirty="0">
                <a:solidFill>
                  <a:srgbClr val="FF9900"/>
                </a:solidFill>
              </a:rPr>
              <a:t>y/</a:t>
            </a:r>
            <a:r>
              <a:rPr lang="fr-FR" sz="1400" b="1" dirty="0" err="1">
                <a:solidFill>
                  <a:srgbClr val="FF9900"/>
                </a:solidFill>
                <a:latin typeface="Symbol" charset="0"/>
              </a:rPr>
              <a:t>D</a:t>
            </a:r>
            <a:r>
              <a:rPr lang="fr-FR" sz="1400" b="1" dirty="0" err="1">
                <a:solidFill>
                  <a:srgbClr val="FF9900"/>
                </a:solidFill>
              </a:rPr>
              <a:t>x</a:t>
            </a:r>
            <a:endParaRPr lang="en-US" sz="1800" dirty="0">
              <a:solidFill>
                <a:srgbClr val="FF9900"/>
              </a:solidFill>
            </a:endParaRPr>
          </a:p>
        </p:txBody>
      </p:sp>
      <p:sp>
        <p:nvSpPr>
          <p:cNvPr id="34" name="Line 34"/>
          <p:cNvSpPr>
            <a:spLocks noChangeShapeType="1"/>
          </p:cNvSpPr>
          <p:nvPr/>
        </p:nvSpPr>
        <p:spPr bwMode="auto">
          <a:xfrm>
            <a:off x="6656388" y="3784425"/>
            <a:ext cx="8001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35" name="Freeform 35"/>
          <p:cNvSpPr>
            <a:spLocks/>
          </p:cNvSpPr>
          <p:nvPr/>
        </p:nvSpPr>
        <p:spPr bwMode="auto">
          <a:xfrm>
            <a:off x="7508875" y="3379613"/>
            <a:ext cx="0" cy="400050"/>
          </a:xfrm>
          <a:custGeom>
            <a:avLst/>
            <a:gdLst>
              <a:gd name="T0" fmla="*/ 0 w 1"/>
              <a:gd name="T1" fmla="*/ 0 h 630"/>
              <a:gd name="T2" fmla="*/ 0 w 1"/>
              <a:gd name="T3" fmla="*/ 2147483647 h 630"/>
              <a:gd name="T4" fmla="*/ 0 60000 65536"/>
              <a:gd name="T5" fmla="*/ 0 60000 65536"/>
              <a:gd name="T6" fmla="*/ 0 w 1"/>
              <a:gd name="T7" fmla="*/ 0 h 630"/>
              <a:gd name="T8" fmla="*/ 0 w 1"/>
              <a:gd name="T9" fmla="*/ 630 h 630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" h="630">
                <a:moveTo>
                  <a:pt x="0" y="0"/>
                </a:moveTo>
                <a:lnTo>
                  <a:pt x="0" y="630"/>
                </a:lnTo>
              </a:path>
            </a:pathLst>
          </a:custGeom>
          <a:noFill/>
          <a:ln w="9525">
            <a:solidFill>
              <a:srgbClr val="00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36" name="Text Box 36"/>
          <p:cNvSpPr txBox="1">
            <a:spLocks noChangeArrowheads="1"/>
          </p:cNvSpPr>
          <p:nvPr/>
        </p:nvSpPr>
        <p:spPr bwMode="auto">
          <a:xfrm>
            <a:off x="7570788" y="3441525"/>
            <a:ext cx="457200" cy="40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fr-FR" sz="1400" b="1">
                <a:latin typeface="Symbol" charset="0"/>
              </a:rPr>
              <a:t>D</a:t>
            </a:r>
            <a:r>
              <a:rPr lang="fr-FR" sz="1400" b="1"/>
              <a:t>y</a:t>
            </a:r>
            <a:endParaRPr lang="en-US" sz="1800"/>
          </a:p>
        </p:txBody>
      </p:sp>
      <p:sp>
        <p:nvSpPr>
          <p:cNvPr id="37" name="Text Box 37"/>
          <p:cNvSpPr txBox="1">
            <a:spLocks noChangeArrowheads="1"/>
          </p:cNvSpPr>
          <p:nvPr/>
        </p:nvSpPr>
        <p:spPr bwMode="auto">
          <a:xfrm>
            <a:off x="6884988" y="3784425"/>
            <a:ext cx="457200" cy="40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fr-FR" sz="1400" b="1" dirty="0" err="1">
                <a:latin typeface="Symbol" charset="0"/>
              </a:rPr>
              <a:t>D</a:t>
            </a:r>
            <a:r>
              <a:rPr lang="fr-FR" sz="1400" b="1" dirty="0" err="1"/>
              <a:t>x</a:t>
            </a:r>
            <a:endParaRPr lang="en-US" sz="1800" dirty="0"/>
          </a:p>
        </p:txBody>
      </p:sp>
      <p:sp>
        <p:nvSpPr>
          <p:cNvPr id="38" name="Text Box 38"/>
          <p:cNvSpPr txBox="1">
            <a:spLocks noChangeArrowheads="1"/>
          </p:cNvSpPr>
          <p:nvPr/>
        </p:nvSpPr>
        <p:spPr bwMode="auto">
          <a:xfrm>
            <a:off x="5292725" y="2055638"/>
            <a:ext cx="331152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2000" b="1" dirty="0" smtClean="0"/>
              <a:t>X</a:t>
            </a:r>
            <a:r>
              <a:rPr lang="en-US" sz="2000" b="1" baseline="-25000" dirty="0" smtClean="0"/>
              <a:t>1</a:t>
            </a:r>
            <a:r>
              <a:rPr lang="en-US" sz="2000" b="1" dirty="0" smtClean="0"/>
              <a:t>: quantitative variable</a:t>
            </a:r>
            <a:endParaRPr lang="en-US" sz="2000" b="1" dirty="0"/>
          </a:p>
        </p:txBody>
      </p:sp>
      <p:sp>
        <p:nvSpPr>
          <p:cNvPr id="39" name="Text Box 40"/>
          <p:cNvSpPr txBox="1">
            <a:spLocks noChangeArrowheads="1"/>
          </p:cNvSpPr>
          <p:nvPr/>
        </p:nvSpPr>
        <p:spPr bwMode="auto">
          <a:xfrm>
            <a:off x="4650063" y="2713688"/>
            <a:ext cx="1296987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>
              <a:spcBef>
                <a:spcPct val="50000"/>
              </a:spcBef>
            </a:pPr>
            <a:r>
              <a:rPr lang="en-US" sz="1800" dirty="0" smtClean="0"/>
              <a:t>E(Y)</a:t>
            </a:r>
            <a:endParaRPr lang="en-US" sz="1800" dirty="0"/>
          </a:p>
        </p:txBody>
      </p:sp>
      <p:sp>
        <p:nvSpPr>
          <p:cNvPr id="40" name="Rectangle 42"/>
          <p:cNvSpPr>
            <a:spLocks noChangeArrowheads="1"/>
          </p:cNvSpPr>
          <p:nvPr/>
        </p:nvSpPr>
        <p:spPr bwMode="auto">
          <a:xfrm>
            <a:off x="4753265" y="1953582"/>
            <a:ext cx="4356100" cy="3846968"/>
          </a:xfrm>
          <a:prstGeom prst="rect">
            <a:avLst/>
          </a:prstGeom>
          <a:noFill/>
          <a:ln w="9525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41" name="Text Box 20"/>
          <p:cNvSpPr txBox="1">
            <a:spLocks noChangeArrowheads="1"/>
          </p:cNvSpPr>
          <p:nvPr/>
        </p:nvSpPr>
        <p:spPr bwMode="auto">
          <a:xfrm>
            <a:off x="5668963" y="3944763"/>
            <a:ext cx="3429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fr-FR" sz="1400" b="1">
                <a:latin typeface="Symbol" charset="0"/>
              </a:rPr>
              <a:t>a</a:t>
            </a:r>
            <a:endParaRPr lang="en-US" sz="1800"/>
          </a:p>
        </p:txBody>
      </p:sp>
      <p:pic>
        <p:nvPicPr>
          <p:cNvPr id="44" name="Image 4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0514" y="0"/>
            <a:ext cx="2484755" cy="1861167"/>
          </a:xfrm>
          <a:prstGeom prst="rect">
            <a:avLst/>
          </a:prstGeom>
        </p:spPr>
      </p:pic>
      <p:sp>
        <p:nvSpPr>
          <p:cNvPr id="45" name="Freeform 35"/>
          <p:cNvSpPr>
            <a:spLocks/>
          </p:cNvSpPr>
          <p:nvPr/>
        </p:nvSpPr>
        <p:spPr bwMode="auto">
          <a:xfrm>
            <a:off x="6775525" y="952952"/>
            <a:ext cx="0" cy="400050"/>
          </a:xfrm>
          <a:custGeom>
            <a:avLst/>
            <a:gdLst>
              <a:gd name="T0" fmla="*/ 0 w 1"/>
              <a:gd name="T1" fmla="*/ 0 h 630"/>
              <a:gd name="T2" fmla="*/ 0 w 1"/>
              <a:gd name="T3" fmla="*/ 2147483647 h 630"/>
              <a:gd name="T4" fmla="*/ 0 60000 65536"/>
              <a:gd name="T5" fmla="*/ 0 60000 65536"/>
              <a:gd name="T6" fmla="*/ 0 w 1"/>
              <a:gd name="T7" fmla="*/ 0 h 630"/>
              <a:gd name="T8" fmla="*/ 0 w 1"/>
              <a:gd name="T9" fmla="*/ 630 h 630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" h="630">
                <a:moveTo>
                  <a:pt x="0" y="0"/>
                </a:moveTo>
                <a:lnTo>
                  <a:pt x="0" y="630"/>
                </a:lnTo>
              </a:path>
            </a:pathLst>
          </a:custGeom>
          <a:noFill/>
          <a:ln w="9525">
            <a:solidFill>
              <a:srgbClr val="3366FF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46" name="Text Box 36"/>
          <p:cNvSpPr txBox="1">
            <a:spLocks noChangeArrowheads="1"/>
          </p:cNvSpPr>
          <p:nvPr/>
        </p:nvSpPr>
        <p:spPr bwMode="auto">
          <a:xfrm>
            <a:off x="6340425" y="965437"/>
            <a:ext cx="457200" cy="40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fr-FR" sz="1400" b="1" dirty="0">
                <a:solidFill>
                  <a:srgbClr val="3366FF"/>
                </a:solidFill>
                <a:latin typeface="Symbol" charset="0"/>
              </a:rPr>
              <a:t>D</a:t>
            </a:r>
            <a:r>
              <a:rPr lang="fr-FR" sz="1400" b="1" dirty="0">
                <a:solidFill>
                  <a:srgbClr val="3366FF"/>
                </a:solidFill>
              </a:rPr>
              <a:t>y</a:t>
            </a:r>
            <a:endParaRPr lang="en-US" sz="1800" dirty="0">
              <a:solidFill>
                <a:srgbClr val="3366FF"/>
              </a:solidFill>
            </a:endParaRPr>
          </a:p>
        </p:txBody>
      </p:sp>
      <p:sp>
        <p:nvSpPr>
          <p:cNvPr id="47" name="Line 34"/>
          <p:cNvSpPr>
            <a:spLocks noChangeShapeType="1"/>
          </p:cNvSpPr>
          <p:nvPr/>
        </p:nvSpPr>
        <p:spPr bwMode="auto">
          <a:xfrm>
            <a:off x="6775524" y="1391287"/>
            <a:ext cx="479301" cy="0"/>
          </a:xfrm>
          <a:prstGeom prst="line">
            <a:avLst/>
          </a:prstGeom>
          <a:noFill/>
          <a:ln w="9525">
            <a:solidFill>
              <a:srgbClr val="3366FF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48" name="Text Box 37"/>
          <p:cNvSpPr txBox="1">
            <a:spLocks noChangeArrowheads="1"/>
          </p:cNvSpPr>
          <p:nvPr/>
        </p:nvSpPr>
        <p:spPr bwMode="auto">
          <a:xfrm>
            <a:off x="6797625" y="1434752"/>
            <a:ext cx="457200" cy="40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fr-FR" sz="1400" b="1" dirty="0" err="1">
                <a:solidFill>
                  <a:srgbClr val="3366FF"/>
                </a:solidFill>
                <a:latin typeface="Symbol" charset="0"/>
              </a:rPr>
              <a:t>D</a:t>
            </a:r>
            <a:r>
              <a:rPr lang="fr-FR" sz="1400" b="1" dirty="0" err="1">
                <a:solidFill>
                  <a:srgbClr val="3366FF"/>
                </a:solidFill>
              </a:rPr>
              <a:t>x</a:t>
            </a:r>
            <a:endParaRPr lang="en-US" sz="1800" dirty="0">
              <a:solidFill>
                <a:srgbClr val="3366FF"/>
              </a:solidFill>
            </a:endParaRPr>
          </a:p>
        </p:txBody>
      </p:sp>
      <p:sp>
        <p:nvSpPr>
          <p:cNvPr id="49" name="ZoneTexte 48"/>
          <p:cNvSpPr txBox="1"/>
          <p:nvPr/>
        </p:nvSpPr>
        <p:spPr>
          <a:xfrm>
            <a:off x="290654" y="6117480"/>
            <a:ext cx="8586788" cy="430887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sz="2200" dirty="0" smtClean="0"/>
              <a:t>If X increases by 1, the estimated (or predicted) value of Y increases by </a:t>
            </a:r>
            <a:r>
              <a:rPr lang="en-GB" sz="2200" dirty="0" smtClean="0">
                <a:latin typeface="Symbol" charset="2"/>
                <a:cs typeface="Symbol" charset="2"/>
              </a:rPr>
              <a:t>b</a:t>
            </a:r>
            <a:endParaRPr lang="en-GB" sz="2200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2AFB2F-7E8C-264A-977C-2DC7A98E2F89}" type="slidenum">
              <a:rPr lang="en-GB" smtClean="0"/>
              <a:t>81</a:t>
            </a:fld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31622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/>
      <p:bldP spid="15" grpId="0"/>
      <p:bldP spid="16" grpId="0"/>
      <p:bldP spid="17" grpId="0" animBg="1"/>
      <p:bldP spid="18" grpId="0" animBg="1"/>
      <p:bldP spid="19" grpId="0" animBg="1"/>
      <p:bldP spid="49" grpId="0" animBg="1"/>
      <p:bldP spid="49" grpId="1" build="allAtOnce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Espace réservé du contenu 26"/>
          <p:cNvSpPr>
            <a:spLocks noGrp="1"/>
          </p:cNvSpPr>
          <p:nvPr>
            <p:ph sz="half" idx="1"/>
          </p:nvPr>
        </p:nvSpPr>
        <p:spPr>
          <a:xfrm>
            <a:off x="83462" y="35920"/>
            <a:ext cx="4236980" cy="526618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GB" sz="2200" dirty="0" smtClean="0">
                <a:solidFill>
                  <a:srgbClr val="FF6600"/>
                </a:solidFill>
              </a:rPr>
              <a:t>A) If X corresponds to the untransformed quantity</a:t>
            </a:r>
            <a:endParaRPr lang="en-GB" sz="2200" dirty="0">
              <a:solidFill>
                <a:srgbClr val="FF6600"/>
              </a:solidFill>
            </a:endParaRPr>
          </a:p>
        </p:txBody>
      </p:sp>
      <p:sp>
        <p:nvSpPr>
          <p:cNvPr id="4" name="Text Box 19"/>
          <p:cNvSpPr txBox="1">
            <a:spLocks noChangeArrowheads="1"/>
          </p:cNvSpPr>
          <p:nvPr/>
        </p:nvSpPr>
        <p:spPr bwMode="auto">
          <a:xfrm>
            <a:off x="3938010" y="3750799"/>
            <a:ext cx="519112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fr-FR" sz="1400" b="1" dirty="0" smtClean="0"/>
              <a:t>X</a:t>
            </a:r>
            <a:r>
              <a:rPr lang="fr-FR" sz="1400" b="1" baseline="-25000" dirty="0" smtClean="0"/>
              <a:t>1</a:t>
            </a:r>
            <a:endParaRPr lang="en-US" sz="1800" b="1" baseline="-25000" dirty="0"/>
          </a:p>
        </p:txBody>
      </p:sp>
      <p:sp>
        <p:nvSpPr>
          <p:cNvPr id="5" name="Text Box 21"/>
          <p:cNvSpPr txBox="1">
            <a:spLocks noChangeArrowheads="1"/>
          </p:cNvSpPr>
          <p:nvPr/>
        </p:nvSpPr>
        <p:spPr bwMode="auto">
          <a:xfrm>
            <a:off x="334443" y="2064557"/>
            <a:ext cx="10287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fr-FR" sz="1400" b="1" dirty="0" err="1">
                <a:latin typeface="Symbol" charset="0"/>
              </a:rPr>
              <a:t>a+</a:t>
            </a:r>
            <a:r>
              <a:rPr lang="fr-FR" sz="1400" b="1" dirty="0" err="1" smtClean="0"/>
              <a:t>a</a:t>
            </a:r>
            <a:r>
              <a:rPr lang="fr-FR" sz="1400" b="1" dirty="0" err="1"/>
              <a:t>.</a:t>
            </a:r>
            <a:r>
              <a:rPr lang="fr-FR" sz="1400" b="1" dirty="0" err="1" smtClean="0">
                <a:latin typeface="Symbol" charset="0"/>
              </a:rPr>
              <a:t>b</a:t>
            </a:r>
            <a:r>
              <a:rPr lang="fr-FR" sz="1400" b="1" dirty="0" smtClean="0">
                <a:latin typeface="Symbol" charset="0"/>
              </a:rPr>
              <a:t> </a:t>
            </a:r>
            <a:r>
              <a:rPr lang="fr-FR" sz="1400" b="1" dirty="0">
                <a:latin typeface="Symbol" charset="0"/>
              </a:rPr>
              <a:t>+ b</a:t>
            </a:r>
            <a:endParaRPr lang="en-US" sz="1800" dirty="0"/>
          </a:p>
        </p:txBody>
      </p:sp>
      <p:sp>
        <p:nvSpPr>
          <p:cNvPr id="6" name="Text Box 22"/>
          <p:cNvSpPr txBox="1">
            <a:spLocks noChangeArrowheads="1"/>
          </p:cNvSpPr>
          <p:nvPr/>
        </p:nvSpPr>
        <p:spPr bwMode="auto">
          <a:xfrm>
            <a:off x="1779068" y="4190219"/>
            <a:ext cx="5715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fr-FR" sz="1400" b="1" dirty="0" smtClean="0"/>
              <a:t>X</a:t>
            </a:r>
            <a:r>
              <a:rPr lang="fr-FR" sz="1400" b="1" baseline="-25000" dirty="0"/>
              <a:t>1</a:t>
            </a:r>
            <a:r>
              <a:rPr lang="fr-FR" sz="1400" b="1" dirty="0" smtClean="0"/>
              <a:t>=</a:t>
            </a:r>
            <a:r>
              <a:rPr lang="fr-FR" sz="1400" b="1" dirty="0"/>
              <a:t>a</a:t>
            </a:r>
            <a:endParaRPr lang="en-US" sz="1800" dirty="0"/>
          </a:p>
        </p:txBody>
      </p:sp>
      <p:sp>
        <p:nvSpPr>
          <p:cNvPr id="7" name="Text Box 23"/>
          <p:cNvSpPr txBox="1">
            <a:spLocks noChangeArrowheads="1"/>
          </p:cNvSpPr>
          <p:nvPr/>
        </p:nvSpPr>
        <p:spPr bwMode="auto">
          <a:xfrm>
            <a:off x="2579168" y="4190219"/>
            <a:ext cx="8001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fr-FR" sz="1400" b="1" dirty="0" smtClean="0"/>
              <a:t>X</a:t>
            </a:r>
            <a:r>
              <a:rPr lang="fr-FR" sz="1400" b="1" baseline="-25000" dirty="0" smtClean="0"/>
              <a:t>1</a:t>
            </a:r>
            <a:r>
              <a:rPr lang="fr-FR" sz="1400" b="1" dirty="0" smtClean="0"/>
              <a:t>=</a:t>
            </a:r>
            <a:r>
              <a:rPr lang="fr-FR" sz="1400" b="1" dirty="0"/>
              <a:t>a+1</a:t>
            </a:r>
            <a:endParaRPr lang="en-US" sz="1800" dirty="0"/>
          </a:p>
        </p:txBody>
      </p:sp>
      <p:grpSp>
        <p:nvGrpSpPr>
          <p:cNvPr id="8" name="Group 24"/>
          <p:cNvGrpSpPr>
            <a:grpSpLocks/>
          </p:cNvGrpSpPr>
          <p:nvPr/>
        </p:nvGrpSpPr>
        <p:grpSpPr bwMode="auto">
          <a:xfrm>
            <a:off x="151880" y="1688319"/>
            <a:ext cx="4343400" cy="2857500"/>
            <a:chOff x="8396" y="4022"/>
            <a:chExt cx="6840" cy="4500"/>
          </a:xfrm>
        </p:grpSpPr>
        <p:sp>
          <p:nvSpPr>
            <p:cNvPr id="9" name="Line 25"/>
            <p:cNvSpPr>
              <a:spLocks noChangeShapeType="1"/>
            </p:cNvSpPr>
            <p:nvPr/>
          </p:nvSpPr>
          <p:spPr bwMode="auto">
            <a:xfrm>
              <a:off x="10196" y="4022"/>
              <a:ext cx="0" cy="450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" name="Line 26"/>
            <p:cNvSpPr>
              <a:spLocks noChangeShapeType="1"/>
            </p:cNvSpPr>
            <p:nvPr/>
          </p:nvSpPr>
          <p:spPr bwMode="auto">
            <a:xfrm>
              <a:off x="8396" y="7810"/>
              <a:ext cx="6840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1" name="Line 27"/>
            <p:cNvSpPr>
              <a:spLocks noChangeShapeType="1"/>
            </p:cNvSpPr>
            <p:nvPr/>
          </p:nvSpPr>
          <p:spPr bwMode="auto">
            <a:xfrm flipV="1">
              <a:off x="8978" y="4203"/>
              <a:ext cx="5220" cy="2340"/>
            </a:xfrm>
            <a:prstGeom prst="line">
              <a:avLst/>
            </a:prstGeom>
            <a:noFill/>
            <a:ln w="28575">
              <a:solidFill>
                <a:srgbClr val="FF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2" name="Freeform 28"/>
            <p:cNvSpPr>
              <a:spLocks/>
            </p:cNvSpPr>
            <p:nvPr/>
          </p:nvSpPr>
          <p:spPr bwMode="auto">
            <a:xfrm>
              <a:off x="11318" y="5514"/>
              <a:ext cx="7" cy="2468"/>
            </a:xfrm>
            <a:custGeom>
              <a:avLst/>
              <a:gdLst>
                <a:gd name="T0" fmla="*/ 0 w 7"/>
                <a:gd name="T1" fmla="*/ 2468 h 2468"/>
                <a:gd name="T2" fmla="*/ 7 w 7"/>
                <a:gd name="T3" fmla="*/ 0 h 2468"/>
                <a:gd name="T4" fmla="*/ 0 60000 65536"/>
                <a:gd name="T5" fmla="*/ 0 60000 65536"/>
                <a:gd name="T6" fmla="*/ 0 w 7"/>
                <a:gd name="T7" fmla="*/ 0 h 2468"/>
                <a:gd name="T8" fmla="*/ 7 w 7"/>
                <a:gd name="T9" fmla="*/ 2468 h 2468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7" h="2468">
                  <a:moveTo>
                    <a:pt x="0" y="2468"/>
                  </a:moveTo>
                  <a:lnTo>
                    <a:pt x="7" y="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prstDash val="dash"/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3" name="Freeform 29"/>
            <p:cNvSpPr>
              <a:spLocks/>
            </p:cNvSpPr>
            <p:nvPr/>
          </p:nvSpPr>
          <p:spPr bwMode="auto">
            <a:xfrm>
              <a:off x="12660" y="4915"/>
              <a:ext cx="15" cy="3075"/>
            </a:xfrm>
            <a:custGeom>
              <a:avLst/>
              <a:gdLst>
                <a:gd name="T0" fmla="*/ 15 w 15"/>
                <a:gd name="T1" fmla="*/ 3075 h 3075"/>
                <a:gd name="T2" fmla="*/ 0 w 15"/>
                <a:gd name="T3" fmla="*/ 0 h 3075"/>
                <a:gd name="T4" fmla="*/ 0 60000 65536"/>
                <a:gd name="T5" fmla="*/ 0 60000 65536"/>
                <a:gd name="T6" fmla="*/ 0 w 15"/>
                <a:gd name="T7" fmla="*/ 0 h 3075"/>
                <a:gd name="T8" fmla="*/ 15 w 15"/>
                <a:gd name="T9" fmla="*/ 3075 h 3075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5" h="3075">
                  <a:moveTo>
                    <a:pt x="15" y="3075"/>
                  </a:moveTo>
                  <a:lnTo>
                    <a:pt x="0" y="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prstDash val="dash"/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4" name="Freeform 30"/>
            <p:cNvSpPr>
              <a:spLocks/>
            </p:cNvSpPr>
            <p:nvPr/>
          </p:nvSpPr>
          <p:spPr bwMode="auto">
            <a:xfrm>
              <a:off x="10058" y="4924"/>
              <a:ext cx="2587" cy="6"/>
            </a:xfrm>
            <a:custGeom>
              <a:avLst/>
              <a:gdLst>
                <a:gd name="T0" fmla="*/ 2587 w 2587"/>
                <a:gd name="T1" fmla="*/ 6 h 6"/>
                <a:gd name="T2" fmla="*/ 0 w 2587"/>
                <a:gd name="T3" fmla="*/ 0 h 6"/>
                <a:gd name="T4" fmla="*/ 0 60000 65536"/>
                <a:gd name="T5" fmla="*/ 0 60000 65536"/>
                <a:gd name="T6" fmla="*/ 0 w 2587"/>
                <a:gd name="T7" fmla="*/ 0 h 6"/>
                <a:gd name="T8" fmla="*/ 2587 w 2587"/>
                <a:gd name="T9" fmla="*/ 6 h 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587" h="6">
                  <a:moveTo>
                    <a:pt x="2587" y="6"/>
                  </a:moveTo>
                  <a:lnTo>
                    <a:pt x="0" y="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prstDash val="dash"/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5" name="Line 31"/>
            <p:cNvSpPr>
              <a:spLocks noChangeShapeType="1"/>
            </p:cNvSpPr>
            <p:nvPr/>
          </p:nvSpPr>
          <p:spPr bwMode="auto">
            <a:xfrm flipH="1">
              <a:off x="10058" y="5462"/>
              <a:ext cx="126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16" name="Text Box 32"/>
          <p:cNvSpPr txBox="1">
            <a:spLocks noChangeArrowheads="1"/>
          </p:cNvSpPr>
          <p:nvPr/>
        </p:nvSpPr>
        <p:spPr bwMode="auto">
          <a:xfrm>
            <a:off x="593205" y="2407457"/>
            <a:ext cx="914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fr-FR" sz="1400" b="1" dirty="0" err="1">
                <a:latin typeface="Symbol" charset="0"/>
              </a:rPr>
              <a:t>a+</a:t>
            </a:r>
            <a:r>
              <a:rPr lang="fr-FR" sz="1400" b="1" dirty="0" err="1" smtClean="0"/>
              <a:t>a</a:t>
            </a:r>
            <a:r>
              <a:rPr lang="fr-FR" sz="1400" b="1" dirty="0" err="1"/>
              <a:t>.</a:t>
            </a:r>
            <a:r>
              <a:rPr lang="fr-FR" sz="1400" b="1" dirty="0" err="1" smtClean="0">
                <a:latin typeface="Symbol" charset="0"/>
              </a:rPr>
              <a:t>b</a:t>
            </a:r>
            <a:endParaRPr lang="en-US" sz="1800" dirty="0"/>
          </a:p>
        </p:txBody>
      </p:sp>
      <p:sp>
        <p:nvSpPr>
          <p:cNvPr id="17" name="Text Box 33"/>
          <p:cNvSpPr txBox="1">
            <a:spLocks noChangeArrowheads="1"/>
          </p:cNvSpPr>
          <p:nvPr/>
        </p:nvSpPr>
        <p:spPr bwMode="auto">
          <a:xfrm>
            <a:off x="2921750" y="2268748"/>
            <a:ext cx="914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fr-FR" sz="1400" b="1" dirty="0">
                <a:solidFill>
                  <a:srgbClr val="FF9900"/>
                </a:solidFill>
                <a:latin typeface="Symbol" charset="0"/>
              </a:rPr>
              <a:t>b</a:t>
            </a:r>
            <a:r>
              <a:rPr lang="fr-FR" sz="1400" b="1" dirty="0">
                <a:solidFill>
                  <a:srgbClr val="FF9900"/>
                </a:solidFill>
              </a:rPr>
              <a:t>=</a:t>
            </a:r>
            <a:r>
              <a:rPr lang="fr-FR" sz="1400" b="1" dirty="0" smtClean="0">
                <a:solidFill>
                  <a:srgbClr val="FF9900"/>
                </a:solidFill>
                <a:latin typeface="Symbol" charset="0"/>
              </a:rPr>
              <a:t>D</a:t>
            </a:r>
            <a:r>
              <a:rPr lang="fr-FR" sz="1400" b="1" dirty="0" smtClean="0">
                <a:solidFill>
                  <a:srgbClr val="FF9900"/>
                </a:solidFill>
              </a:rPr>
              <a:t>y</a:t>
            </a:r>
            <a:endParaRPr lang="en-US" sz="1800" dirty="0">
              <a:solidFill>
                <a:srgbClr val="FF9900"/>
              </a:solidFill>
            </a:endParaRPr>
          </a:p>
        </p:txBody>
      </p:sp>
      <p:sp>
        <p:nvSpPr>
          <p:cNvPr id="18" name="Line 34"/>
          <p:cNvSpPr>
            <a:spLocks noChangeShapeType="1"/>
          </p:cNvSpPr>
          <p:nvPr/>
        </p:nvSpPr>
        <p:spPr bwMode="auto">
          <a:xfrm>
            <a:off x="2007668" y="2624944"/>
            <a:ext cx="8001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9" name="Freeform 35"/>
          <p:cNvSpPr>
            <a:spLocks/>
          </p:cNvSpPr>
          <p:nvPr/>
        </p:nvSpPr>
        <p:spPr bwMode="auto">
          <a:xfrm>
            <a:off x="2860155" y="2220132"/>
            <a:ext cx="0" cy="400050"/>
          </a:xfrm>
          <a:custGeom>
            <a:avLst/>
            <a:gdLst>
              <a:gd name="T0" fmla="*/ 0 w 1"/>
              <a:gd name="T1" fmla="*/ 0 h 630"/>
              <a:gd name="T2" fmla="*/ 0 w 1"/>
              <a:gd name="T3" fmla="*/ 2147483647 h 630"/>
              <a:gd name="T4" fmla="*/ 0 60000 65536"/>
              <a:gd name="T5" fmla="*/ 0 60000 65536"/>
              <a:gd name="T6" fmla="*/ 0 w 1"/>
              <a:gd name="T7" fmla="*/ 0 h 630"/>
              <a:gd name="T8" fmla="*/ 0 w 1"/>
              <a:gd name="T9" fmla="*/ 630 h 630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" h="630">
                <a:moveTo>
                  <a:pt x="0" y="0"/>
                </a:moveTo>
                <a:lnTo>
                  <a:pt x="0" y="630"/>
                </a:lnTo>
              </a:path>
            </a:pathLst>
          </a:custGeom>
          <a:noFill/>
          <a:ln w="9525">
            <a:solidFill>
              <a:srgbClr val="00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21" name="Text Box 37"/>
          <p:cNvSpPr txBox="1">
            <a:spLocks noChangeArrowheads="1"/>
          </p:cNvSpPr>
          <p:nvPr/>
        </p:nvSpPr>
        <p:spPr bwMode="auto">
          <a:xfrm>
            <a:off x="2155452" y="2624944"/>
            <a:ext cx="632777" cy="40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fr-FR" sz="1400" b="1" dirty="0" err="1" smtClean="0">
                <a:latin typeface="Symbol" charset="0"/>
              </a:rPr>
              <a:t>D</a:t>
            </a:r>
            <a:r>
              <a:rPr lang="fr-FR" sz="1400" b="1" dirty="0" err="1" smtClean="0"/>
              <a:t>x</a:t>
            </a:r>
            <a:r>
              <a:rPr lang="fr-FR" sz="1400" b="1" dirty="0" smtClean="0"/>
              <a:t>=1</a:t>
            </a:r>
            <a:endParaRPr lang="en-US" sz="1800" dirty="0"/>
          </a:p>
        </p:txBody>
      </p:sp>
      <p:sp>
        <p:nvSpPr>
          <p:cNvPr id="22" name="Text Box 38"/>
          <p:cNvSpPr txBox="1">
            <a:spLocks noChangeArrowheads="1"/>
          </p:cNvSpPr>
          <p:nvPr/>
        </p:nvSpPr>
        <p:spPr bwMode="auto">
          <a:xfrm>
            <a:off x="644005" y="896157"/>
            <a:ext cx="331152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2000" b="1" dirty="0" smtClean="0"/>
              <a:t>X</a:t>
            </a:r>
            <a:r>
              <a:rPr lang="en-US" sz="2000" b="1" baseline="-25000" dirty="0" smtClean="0"/>
              <a:t>1</a:t>
            </a:r>
            <a:r>
              <a:rPr lang="en-US" sz="2000" b="1" dirty="0" smtClean="0"/>
              <a:t>: quantitative variable</a:t>
            </a:r>
            <a:endParaRPr lang="en-US" sz="2000" b="1" dirty="0"/>
          </a:p>
        </p:txBody>
      </p:sp>
      <p:sp>
        <p:nvSpPr>
          <p:cNvPr id="23" name="Text Box 40"/>
          <p:cNvSpPr txBox="1">
            <a:spLocks noChangeArrowheads="1"/>
          </p:cNvSpPr>
          <p:nvPr/>
        </p:nvSpPr>
        <p:spPr bwMode="auto">
          <a:xfrm>
            <a:off x="1343" y="1554207"/>
            <a:ext cx="1296987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>
              <a:spcBef>
                <a:spcPct val="50000"/>
              </a:spcBef>
            </a:pPr>
            <a:r>
              <a:rPr lang="en-US" sz="1800" dirty="0" smtClean="0"/>
              <a:t>E(Y)</a:t>
            </a:r>
            <a:endParaRPr lang="en-US" sz="1800" dirty="0"/>
          </a:p>
        </p:txBody>
      </p:sp>
      <p:sp>
        <p:nvSpPr>
          <p:cNvPr id="24" name="Rectangle 42"/>
          <p:cNvSpPr>
            <a:spLocks noChangeArrowheads="1"/>
          </p:cNvSpPr>
          <p:nvPr/>
        </p:nvSpPr>
        <p:spPr bwMode="auto">
          <a:xfrm>
            <a:off x="139180" y="794101"/>
            <a:ext cx="4356100" cy="3846968"/>
          </a:xfrm>
          <a:prstGeom prst="rect">
            <a:avLst/>
          </a:prstGeom>
          <a:noFill/>
          <a:ln w="9525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25" name="Text Box 20"/>
          <p:cNvSpPr txBox="1">
            <a:spLocks noChangeArrowheads="1"/>
          </p:cNvSpPr>
          <p:nvPr/>
        </p:nvSpPr>
        <p:spPr bwMode="auto">
          <a:xfrm>
            <a:off x="1020243" y="2785282"/>
            <a:ext cx="3429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fr-FR" sz="1400" b="1">
                <a:latin typeface="Symbol" charset="0"/>
              </a:rPr>
              <a:t>a</a:t>
            </a:r>
            <a:endParaRPr lang="en-US" sz="1800"/>
          </a:p>
        </p:txBody>
      </p:sp>
      <p:sp>
        <p:nvSpPr>
          <p:cNvPr id="29" name="Text Box 19"/>
          <p:cNvSpPr txBox="1">
            <a:spLocks noChangeArrowheads="1"/>
          </p:cNvSpPr>
          <p:nvPr/>
        </p:nvSpPr>
        <p:spPr bwMode="auto">
          <a:xfrm>
            <a:off x="8440884" y="3766719"/>
            <a:ext cx="519112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fr-FR" sz="1400" b="1" dirty="0" smtClean="0"/>
              <a:t>X</a:t>
            </a:r>
            <a:r>
              <a:rPr lang="fr-FR" sz="1400" b="1" baseline="-25000" dirty="0" smtClean="0"/>
              <a:t>1</a:t>
            </a:r>
            <a:endParaRPr lang="en-US" sz="1800" b="1" baseline="-25000" dirty="0"/>
          </a:p>
        </p:txBody>
      </p:sp>
      <p:sp>
        <p:nvSpPr>
          <p:cNvPr id="30" name="Text Box 21"/>
          <p:cNvSpPr txBox="1">
            <a:spLocks noChangeArrowheads="1"/>
          </p:cNvSpPr>
          <p:nvPr/>
        </p:nvSpPr>
        <p:spPr bwMode="auto">
          <a:xfrm>
            <a:off x="4837317" y="2080477"/>
            <a:ext cx="10287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fr-FR" sz="1400" b="1">
                <a:latin typeface="Symbol" charset="0"/>
              </a:rPr>
              <a:t>a+</a:t>
            </a:r>
            <a:r>
              <a:rPr lang="fr-FR" sz="1400" b="1"/>
              <a:t>a </a:t>
            </a:r>
            <a:r>
              <a:rPr lang="fr-FR" sz="1400" b="1">
                <a:latin typeface="Symbol" charset="0"/>
              </a:rPr>
              <a:t>b + b</a:t>
            </a:r>
            <a:endParaRPr lang="en-US" sz="1800"/>
          </a:p>
        </p:txBody>
      </p:sp>
      <p:sp>
        <p:nvSpPr>
          <p:cNvPr id="31" name="Text Box 22"/>
          <p:cNvSpPr txBox="1">
            <a:spLocks noChangeArrowheads="1"/>
          </p:cNvSpPr>
          <p:nvPr/>
        </p:nvSpPr>
        <p:spPr bwMode="auto">
          <a:xfrm>
            <a:off x="6010479" y="4206139"/>
            <a:ext cx="995363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fr-FR" sz="1400" b="1" dirty="0" smtClean="0"/>
              <a:t>X</a:t>
            </a:r>
            <a:r>
              <a:rPr lang="fr-FR" sz="1400" b="1" baseline="-25000" dirty="0"/>
              <a:t>1</a:t>
            </a:r>
            <a:r>
              <a:rPr lang="fr-FR" sz="1400" b="1" dirty="0" smtClean="0"/>
              <a:t>=ln(c)</a:t>
            </a:r>
            <a:endParaRPr lang="en-US" sz="1800" dirty="0"/>
          </a:p>
        </p:txBody>
      </p:sp>
      <p:grpSp>
        <p:nvGrpSpPr>
          <p:cNvPr id="33" name="Group 24"/>
          <p:cNvGrpSpPr>
            <a:grpSpLocks/>
          </p:cNvGrpSpPr>
          <p:nvPr/>
        </p:nvGrpSpPr>
        <p:grpSpPr bwMode="auto">
          <a:xfrm>
            <a:off x="4654754" y="1704239"/>
            <a:ext cx="4343400" cy="2857500"/>
            <a:chOff x="8396" y="4022"/>
            <a:chExt cx="6840" cy="4500"/>
          </a:xfrm>
        </p:grpSpPr>
        <p:sp>
          <p:nvSpPr>
            <p:cNvPr id="34" name="Line 25"/>
            <p:cNvSpPr>
              <a:spLocks noChangeShapeType="1"/>
            </p:cNvSpPr>
            <p:nvPr/>
          </p:nvSpPr>
          <p:spPr bwMode="auto">
            <a:xfrm>
              <a:off x="10196" y="4022"/>
              <a:ext cx="0" cy="450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5" name="Line 26"/>
            <p:cNvSpPr>
              <a:spLocks noChangeShapeType="1"/>
            </p:cNvSpPr>
            <p:nvPr/>
          </p:nvSpPr>
          <p:spPr bwMode="auto">
            <a:xfrm>
              <a:off x="8396" y="7810"/>
              <a:ext cx="6840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6" name="Line 27"/>
            <p:cNvSpPr>
              <a:spLocks noChangeShapeType="1"/>
            </p:cNvSpPr>
            <p:nvPr/>
          </p:nvSpPr>
          <p:spPr bwMode="auto">
            <a:xfrm flipV="1">
              <a:off x="8978" y="4203"/>
              <a:ext cx="5220" cy="2340"/>
            </a:xfrm>
            <a:prstGeom prst="line">
              <a:avLst/>
            </a:prstGeom>
            <a:noFill/>
            <a:ln w="28575">
              <a:solidFill>
                <a:srgbClr val="FF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7" name="Freeform 28"/>
            <p:cNvSpPr>
              <a:spLocks/>
            </p:cNvSpPr>
            <p:nvPr/>
          </p:nvSpPr>
          <p:spPr bwMode="auto">
            <a:xfrm>
              <a:off x="11318" y="5514"/>
              <a:ext cx="7" cy="2468"/>
            </a:xfrm>
            <a:custGeom>
              <a:avLst/>
              <a:gdLst>
                <a:gd name="T0" fmla="*/ 0 w 7"/>
                <a:gd name="T1" fmla="*/ 2468 h 2468"/>
                <a:gd name="T2" fmla="*/ 7 w 7"/>
                <a:gd name="T3" fmla="*/ 0 h 2468"/>
                <a:gd name="T4" fmla="*/ 0 60000 65536"/>
                <a:gd name="T5" fmla="*/ 0 60000 65536"/>
                <a:gd name="T6" fmla="*/ 0 w 7"/>
                <a:gd name="T7" fmla="*/ 0 h 2468"/>
                <a:gd name="T8" fmla="*/ 7 w 7"/>
                <a:gd name="T9" fmla="*/ 2468 h 2468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7" h="2468">
                  <a:moveTo>
                    <a:pt x="0" y="2468"/>
                  </a:moveTo>
                  <a:lnTo>
                    <a:pt x="7" y="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prstDash val="dash"/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8" name="Freeform 29"/>
            <p:cNvSpPr>
              <a:spLocks/>
            </p:cNvSpPr>
            <p:nvPr/>
          </p:nvSpPr>
          <p:spPr bwMode="auto">
            <a:xfrm>
              <a:off x="12660" y="4915"/>
              <a:ext cx="15" cy="3075"/>
            </a:xfrm>
            <a:custGeom>
              <a:avLst/>
              <a:gdLst>
                <a:gd name="T0" fmla="*/ 15 w 15"/>
                <a:gd name="T1" fmla="*/ 3075 h 3075"/>
                <a:gd name="T2" fmla="*/ 0 w 15"/>
                <a:gd name="T3" fmla="*/ 0 h 3075"/>
                <a:gd name="T4" fmla="*/ 0 60000 65536"/>
                <a:gd name="T5" fmla="*/ 0 60000 65536"/>
                <a:gd name="T6" fmla="*/ 0 w 15"/>
                <a:gd name="T7" fmla="*/ 0 h 3075"/>
                <a:gd name="T8" fmla="*/ 15 w 15"/>
                <a:gd name="T9" fmla="*/ 3075 h 3075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5" h="3075">
                  <a:moveTo>
                    <a:pt x="15" y="3075"/>
                  </a:moveTo>
                  <a:lnTo>
                    <a:pt x="0" y="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prstDash val="dash"/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9" name="Freeform 30"/>
            <p:cNvSpPr>
              <a:spLocks/>
            </p:cNvSpPr>
            <p:nvPr/>
          </p:nvSpPr>
          <p:spPr bwMode="auto">
            <a:xfrm>
              <a:off x="10058" y="4924"/>
              <a:ext cx="2587" cy="6"/>
            </a:xfrm>
            <a:custGeom>
              <a:avLst/>
              <a:gdLst>
                <a:gd name="T0" fmla="*/ 2587 w 2587"/>
                <a:gd name="T1" fmla="*/ 6 h 6"/>
                <a:gd name="T2" fmla="*/ 0 w 2587"/>
                <a:gd name="T3" fmla="*/ 0 h 6"/>
                <a:gd name="T4" fmla="*/ 0 60000 65536"/>
                <a:gd name="T5" fmla="*/ 0 60000 65536"/>
                <a:gd name="T6" fmla="*/ 0 w 2587"/>
                <a:gd name="T7" fmla="*/ 0 h 6"/>
                <a:gd name="T8" fmla="*/ 2587 w 2587"/>
                <a:gd name="T9" fmla="*/ 6 h 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587" h="6">
                  <a:moveTo>
                    <a:pt x="2587" y="6"/>
                  </a:moveTo>
                  <a:lnTo>
                    <a:pt x="0" y="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prstDash val="dash"/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40" name="Line 31"/>
            <p:cNvSpPr>
              <a:spLocks noChangeShapeType="1"/>
            </p:cNvSpPr>
            <p:nvPr/>
          </p:nvSpPr>
          <p:spPr bwMode="auto">
            <a:xfrm flipH="1">
              <a:off x="10058" y="5462"/>
              <a:ext cx="126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41" name="Text Box 32"/>
          <p:cNvSpPr txBox="1">
            <a:spLocks noChangeArrowheads="1"/>
          </p:cNvSpPr>
          <p:nvPr/>
        </p:nvSpPr>
        <p:spPr bwMode="auto">
          <a:xfrm>
            <a:off x="5096079" y="2423377"/>
            <a:ext cx="914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fr-FR" sz="1400" b="1">
                <a:latin typeface="Symbol" charset="0"/>
              </a:rPr>
              <a:t>a+</a:t>
            </a:r>
            <a:r>
              <a:rPr lang="fr-FR" sz="1400" b="1"/>
              <a:t>a </a:t>
            </a:r>
            <a:r>
              <a:rPr lang="fr-FR" sz="1400" b="1">
                <a:latin typeface="Symbol" charset="0"/>
              </a:rPr>
              <a:t>b</a:t>
            </a:r>
            <a:endParaRPr lang="en-US" sz="1800"/>
          </a:p>
        </p:txBody>
      </p:sp>
      <p:sp>
        <p:nvSpPr>
          <p:cNvPr id="42" name="Text Box 33"/>
          <p:cNvSpPr txBox="1">
            <a:spLocks noChangeArrowheads="1"/>
          </p:cNvSpPr>
          <p:nvPr/>
        </p:nvSpPr>
        <p:spPr bwMode="auto">
          <a:xfrm>
            <a:off x="7424624" y="2284668"/>
            <a:ext cx="914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fr-FR" sz="1400" b="1" dirty="0">
                <a:solidFill>
                  <a:srgbClr val="FF9900"/>
                </a:solidFill>
                <a:latin typeface="Symbol" charset="0"/>
              </a:rPr>
              <a:t>b</a:t>
            </a:r>
            <a:r>
              <a:rPr lang="fr-FR" sz="1400" b="1" dirty="0">
                <a:solidFill>
                  <a:srgbClr val="FF9900"/>
                </a:solidFill>
              </a:rPr>
              <a:t>=</a:t>
            </a:r>
            <a:r>
              <a:rPr lang="fr-FR" sz="1400" b="1" dirty="0" smtClean="0">
                <a:solidFill>
                  <a:srgbClr val="FF9900"/>
                </a:solidFill>
                <a:latin typeface="Symbol" charset="0"/>
              </a:rPr>
              <a:t>D</a:t>
            </a:r>
            <a:r>
              <a:rPr lang="fr-FR" sz="1400" b="1" dirty="0" smtClean="0">
                <a:solidFill>
                  <a:srgbClr val="FF9900"/>
                </a:solidFill>
              </a:rPr>
              <a:t>y</a:t>
            </a:r>
            <a:endParaRPr lang="en-US" sz="1800" dirty="0">
              <a:solidFill>
                <a:srgbClr val="FF9900"/>
              </a:solidFill>
            </a:endParaRPr>
          </a:p>
        </p:txBody>
      </p:sp>
      <p:sp>
        <p:nvSpPr>
          <p:cNvPr id="43" name="Line 34"/>
          <p:cNvSpPr>
            <a:spLocks noChangeShapeType="1"/>
          </p:cNvSpPr>
          <p:nvPr/>
        </p:nvSpPr>
        <p:spPr bwMode="auto">
          <a:xfrm>
            <a:off x="6510542" y="2640864"/>
            <a:ext cx="8001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44" name="Freeform 35"/>
          <p:cNvSpPr>
            <a:spLocks/>
          </p:cNvSpPr>
          <p:nvPr/>
        </p:nvSpPr>
        <p:spPr bwMode="auto">
          <a:xfrm>
            <a:off x="7363029" y="2236052"/>
            <a:ext cx="0" cy="400050"/>
          </a:xfrm>
          <a:custGeom>
            <a:avLst/>
            <a:gdLst>
              <a:gd name="T0" fmla="*/ 0 w 1"/>
              <a:gd name="T1" fmla="*/ 0 h 630"/>
              <a:gd name="T2" fmla="*/ 0 w 1"/>
              <a:gd name="T3" fmla="*/ 2147483647 h 630"/>
              <a:gd name="T4" fmla="*/ 0 60000 65536"/>
              <a:gd name="T5" fmla="*/ 0 60000 65536"/>
              <a:gd name="T6" fmla="*/ 0 w 1"/>
              <a:gd name="T7" fmla="*/ 0 h 630"/>
              <a:gd name="T8" fmla="*/ 0 w 1"/>
              <a:gd name="T9" fmla="*/ 630 h 630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" h="630">
                <a:moveTo>
                  <a:pt x="0" y="0"/>
                </a:moveTo>
                <a:lnTo>
                  <a:pt x="0" y="630"/>
                </a:lnTo>
              </a:path>
            </a:pathLst>
          </a:custGeom>
          <a:noFill/>
          <a:ln w="9525">
            <a:solidFill>
              <a:srgbClr val="00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45" name="Text Box 37"/>
          <p:cNvSpPr txBox="1">
            <a:spLocks noChangeArrowheads="1"/>
          </p:cNvSpPr>
          <p:nvPr/>
        </p:nvSpPr>
        <p:spPr bwMode="auto">
          <a:xfrm>
            <a:off x="6658326" y="2640864"/>
            <a:ext cx="632777" cy="40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fr-FR" sz="1400" b="1" dirty="0" err="1" smtClean="0">
                <a:latin typeface="Symbol" charset="0"/>
              </a:rPr>
              <a:t>D</a:t>
            </a:r>
            <a:r>
              <a:rPr lang="fr-FR" sz="1400" b="1" dirty="0" err="1" smtClean="0"/>
              <a:t>x</a:t>
            </a:r>
            <a:r>
              <a:rPr lang="fr-FR" sz="1400" b="1" dirty="0" smtClean="0"/>
              <a:t>=1</a:t>
            </a:r>
            <a:endParaRPr lang="en-US" sz="1800" dirty="0"/>
          </a:p>
        </p:txBody>
      </p:sp>
      <p:sp>
        <p:nvSpPr>
          <p:cNvPr id="46" name="Text Box 38"/>
          <p:cNvSpPr txBox="1">
            <a:spLocks noChangeArrowheads="1"/>
          </p:cNvSpPr>
          <p:nvPr/>
        </p:nvSpPr>
        <p:spPr bwMode="auto">
          <a:xfrm>
            <a:off x="5146879" y="912077"/>
            <a:ext cx="331152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2000" b="1" dirty="0" smtClean="0"/>
              <a:t>X</a:t>
            </a:r>
            <a:r>
              <a:rPr lang="en-US" sz="2000" b="1" baseline="-25000" dirty="0" smtClean="0"/>
              <a:t>1</a:t>
            </a:r>
            <a:r>
              <a:rPr lang="en-US" sz="2000" b="1" dirty="0" smtClean="0"/>
              <a:t>: = </a:t>
            </a:r>
            <a:r>
              <a:rPr lang="en-US" sz="2000" b="1" dirty="0" err="1" smtClean="0"/>
              <a:t>ln</a:t>
            </a:r>
            <a:r>
              <a:rPr lang="en-US" sz="2000" b="1" dirty="0" smtClean="0"/>
              <a:t>(c)</a:t>
            </a:r>
            <a:endParaRPr lang="en-US" sz="2000" b="1" dirty="0"/>
          </a:p>
        </p:txBody>
      </p:sp>
      <p:sp>
        <p:nvSpPr>
          <p:cNvPr id="47" name="Text Box 40"/>
          <p:cNvSpPr txBox="1">
            <a:spLocks noChangeArrowheads="1"/>
          </p:cNvSpPr>
          <p:nvPr/>
        </p:nvSpPr>
        <p:spPr bwMode="auto">
          <a:xfrm>
            <a:off x="4504217" y="1570127"/>
            <a:ext cx="1296987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>
              <a:spcBef>
                <a:spcPct val="50000"/>
              </a:spcBef>
            </a:pPr>
            <a:r>
              <a:rPr lang="en-US" sz="1800" dirty="0" smtClean="0"/>
              <a:t>E(Y)</a:t>
            </a:r>
            <a:endParaRPr lang="en-US" sz="1800" dirty="0"/>
          </a:p>
        </p:txBody>
      </p:sp>
      <p:sp>
        <p:nvSpPr>
          <p:cNvPr id="48" name="Rectangle 42"/>
          <p:cNvSpPr>
            <a:spLocks noChangeArrowheads="1"/>
          </p:cNvSpPr>
          <p:nvPr/>
        </p:nvSpPr>
        <p:spPr bwMode="auto">
          <a:xfrm>
            <a:off x="4642054" y="810021"/>
            <a:ext cx="4356100" cy="3846968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49" name="Text Box 20"/>
          <p:cNvSpPr txBox="1">
            <a:spLocks noChangeArrowheads="1"/>
          </p:cNvSpPr>
          <p:nvPr/>
        </p:nvSpPr>
        <p:spPr bwMode="auto">
          <a:xfrm>
            <a:off x="5523117" y="2801202"/>
            <a:ext cx="3429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fr-FR" sz="1400" b="1">
                <a:latin typeface="Symbol" charset="0"/>
              </a:rPr>
              <a:t>a</a:t>
            </a:r>
            <a:endParaRPr lang="en-US" sz="1800"/>
          </a:p>
        </p:txBody>
      </p:sp>
      <p:sp>
        <p:nvSpPr>
          <p:cNvPr id="50" name="Espace réservé du contenu 26"/>
          <p:cNvSpPr>
            <a:spLocks noGrp="1"/>
          </p:cNvSpPr>
          <p:nvPr>
            <p:ph sz="half" idx="1"/>
          </p:nvPr>
        </p:nvSpPr>
        <p:spPr>
          <a:xfrm>
            <a:off x="4495280" y="59010"/>
            <a:ext cx="4494960" cy="526618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GB" sz="2200" dirty="0" smtClean="0">
                <a:solidFill>
                  <a:schemeClr val="accent1"/>
                </a:solidFill>
              </a:rPr>
              <a:t>B) If X corresponds to a </a:t>
            </a:r>
            <a:r>
              <a:rPr lang="en-GB" sz="2200" i="1" dirty="0" smtClean="0">
                <a:solidFill>
                  <a:schemeClr val="accent1"/>
                </a:solidFill>
              </a:rPr>
              <a:t>transformed value</a:t>
            </a:r>
            <a:r>
              <a:rPr lang="en-GB" sz="2200" dirty="0" smtClean="0">
                <a:solidFill>
                  <a:schemeClr val="accent1"/>
                </a:solidFill>
              </a:rPr>
              <a:t> of the quantity of interest</a:t>
            </a:r>
            <a:endParaRPr lang="en-GB" sz="2200" dirty="0">
              <a:solidFill>
                <a:schemeClr val="accent1"/>
              </a:solidFill>
            </a:endParaRPr>
          </a:p>
        </p:txBody>
      </p:sp>
      <p:sp>
        <p:nvSpPr>
          <p:cNvPr id="51" name="Text Box 22"/>
          <p:cNvSpPr txBox="1">
            <a:spLocks noChangeArrowheads="1"/>
          </p:cNvSpPr>
          <p:nvPr/>
        </p:nvSpPr>
        <p:spPr bwMode="auto">
          <a:xfrm>
            <a:off x="7005842" y="4206139"/>
            <a:ext cx="1200368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fr-FR" sz="1400" b="1" dirty="0" smtClean="0"/>
              <a:t>X</a:t>
            </a:r>
            <a:r>
              <a:rPr lang="fr-FR" sz="1400" b="1" baseline="-25000" dirty="0"/>
              <a:t>1</a:t>
            </a:r>
            <a:r>
              <a:rPr lang="fr-FR" sz="1400" b="1" dirty="0" smtClean="0"/>
              <a:t>=ln(c)+1</a:t>
            </a:r>
            <a:endParaRPr lang="en-US" sz="1800" dirty="0"/>
          </a:p>
        </p:txBody>
      </p:sp>
      <p:sp>
        <p:nvSpPr>
          <p:cNvPr id="52" name="ZoneTexte 51"/>
          <p:cNvSpPr txBox="1"/>
          <p:nvPr/>
        </p:nvSpPr>
        <p:spPr>
          <a:xfrm>
            <a:off x="0" y="4558851"/>
            <a:ext cx="9144000" cy="400110"/>
          </a:xfrm>
          <a:prstGeom prst="rect">
            <a:avLst/>
          </a:prstGeom>
          <a:noFill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sz="2000" dirty="0" smtClean="0">
                <a:solidFill>
                  <a:schemeClr val="accent1"/>
                </a:solidFill>
              </a:rPr>
              <a:t>For A) and B): </a:t>
            </a:r>
            <a:r>
              <a:rPr lang="en-GB" sz="2000" dirty="0">
                <a:solidFill>
                  <a:schemeClr val="accent1"/>
                </a:solidFill>
              </a:rPr>
              <a:t>i</a:t>
            </a:r>
            <a:r>
              <a:rPr lang="en-GB" sz="2000" dirty="0" smtClean="0">
                <a:solidFill>
                  <a:schemeClr val="accent1"/>
                </a:solidFill>
              </a:rPr>
              <a:t>f X increases by 1, the estimated (or predicted) value of Y increases by </a:t>
            </a:r>
            <a:r>
              <a:rPr lang="en-GB" sz="2000" dirty="0" smtClean="0">
                <a:solidFill>
                  <a:schemeClr val="accent1"/>
                </a:solidFill>
                <a:latin typeface="Symbol" charset="2"/>
                <a:cs typeface="Symbol" charset="2"/>
              </a:rPr>
              <a:t>b</a:t>
            </a:r>
            <a:endParaRPr lang="en-GB" sz="2000" dirty="0">
              <a:solidFill>
                <a:schemeClr val="accent1"/>
              </a:solidFill>
            </a:endParaRPr>
          </a:p>
        </p:txBody>
      </p:sp>
      <p:sp>
        <p:nvSpPr>
          <p:cNvPr id="53" name="ZoneTexte 52"/>
          <p:cNvSpPr txBox="1"/>
          <p:nvPr/>
        </p:nvSpPr>
        <p:spPr>
          <a:xfrm>
            <a:off x="4658908" y="4940275"/>
            <a:ext cx="4389068" cy="430887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lIns="0" rIns="0" rtlCol="0">
            <a:spAutoFit/>
          </a:bodyPr>
          <a:lstStyle/>
          <a:p>
            <a:pPr algn="ctr"/>
            <a:r>
              <a:rPr lang="en-GB" sz="2200" dirty="0" smtClean="0"/>
              <a:t>If X increases by 1, </a:t>
            </a:r>
            <a:r>
              <a:rPr lang="en-GB" sz="2200" dirty="0" err="1" smtClean="0"/>
              <a:t>ln</a:t>
            </a:r>
            <a:r>
              <a:rPr lang="en-GB" sz="2200" dirty="0" smtClean="0"/>
              <a:t>(c) increases by 1</a:t>
            </a:r>
            <a:endParaRPr lang="en-GB" sz="2200" dirty="0"/>
          </a:p>
        </p:txBody>
      </p:sp>
      <p:sp>
        <p:nvSpPr>
          <p:cNvPr id="54" name="ZoneTexte 53"/>
          <p:cNvSpPr txBox="1"/>
          <p:nvPr/>
        </p:nvSpPr>
        <p:spPr>
          <a:xfrm>
            <a:off x="139180" y="5450624"/>
            <a:ext cx="8909956" cy="64633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rIns="0" rtlCol="0">
            <a:spAutoFit/>
          </a:bodyPr>
          <a:lstStyle/>
          <a:p>
            <a:pPr algn="ctr"/>
            <a:r>
              <a:rPr lang="en-GB" dirty="0" smtClean="0"/>
              <a:t>(Remember that an increases by 1 in </a:t>
            </a:r>
            <a:r>
              <a:rPr lang="en-GB" dirty="0" err="1" smtClean="0"/>
              <a:t>ln</a:t>
            </a:r>
            <a:r>
              <a:rPr lang="en-GB" dirty="0" smtClean="0"/>
              <a:t>(c) corresponds to an multiplication of c by e=2.718…)</a:t>
            </a:r>
          </a:p>
          <a:p>
            <a:pPr algn="ctr"/>
            <a:r>
              <a:rPr lang="en-GB" dirty="0" smtClean="0"/>
              <a:t>(This also corresponds to an increase in X by 172%...)</a:t>
            </a:r>
            <a:endParaRPr lang="en-GB" dirty="0"/>
          </a:p>
        </p:txBody>
      </p:sp>
      <p:sp>
        <p:nvSpPr>
          <p:cNvPr id="55" name="ZoneTexte 54"/>
          <p:cNvSpPr txBox="1"/>
          <p:nvPr/>
        </p:nvSpPr>
        <p:spPr>
          <a:xfrm>
            <a:off x="521450" y="6027712"/>
            <a:ext cx="8586788" cy="769441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sz="2200" dirty="0" smtClean="0"/>
              <a:t>If c is multiplied by 2.718 (or increases by 172%), then the predicted value of Y increases by </a:t>
            </a:r>
            <a:r>
              <a:rPr lang="en-GB" sz="2200" dirty="0" smtClean="0">
                <a:latin typeface="Symbol" charset="2"/>
                <a:cs typeface="Symbol" charset="2"/>
              </a:rPr>
              <a:t>b</a:t>
            </a:r>
            <a:endParaRPr lang="en-GB" sz="2200" dirty="0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2AFB2F-7E8C-264A-977C-2DC7A98E2F89}" type="slidenum">
              <a:rPr lang="en-GB" smtClean="0"/>
              <a:t>82</a:t>
            </a:fld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27212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  <p:bldP spid="31" grpId="0"/>
      <p:bldP spid="41" grpId="0"/>
      <p:bldP spid="42" grpId="0"/>
      <p:bldP spid="43" grpId="0" animBg="1"/>
      <p:bldP spid="44" grpId="0" animBg="1"/>
      <p:bldP spid="45" grpId="0"/>
      <p:bldP spid="46" grpId="0"/>
      <p:bldP spid="47" grpId="0"/>
      <p:bldP spid="48" grpId="0" animBg="1"/>
      <p:bldP spid="49" grpId="0"/>
      <p:bldP spid="50" grpId="0" build="p"/>
      <p:bldP spid="51" grpId="0"/>
      <p:bldP spid="52" grpId="0"/>
      <p:bldP spid="53" grpId="0" animBg="1"/>
      <p:bldP spid="54" grpId="0" animBg="1"/>
      <p:bldP spid="55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282698"/>
            <a:ext cx="4038600" cy="697345"/>
          </a:xfrm>
        </p:spPr>
        <p:txBody>
          <a:bodyPr/>
          <a:lstStyle/>
          <a:p>
            <a:pPr marL="0" indent="0" algn="ctr">
              <a:buNone/>
            </a:pPr>
            <a:r>
              <a:rPr lang="en-GB" dirty="0" smtClean="0"/>
              <a:t>X scale</a:t>
            </a:r>
            <a:endParaRPr lang="en-GB" dirty="0"/>
          </a:p>
        </p:txBody>
      </p:sp>
      <p:sp>
        <p:nvSpPr>
          <p:cNvPr id="5" name="Text Box 19"/>
          <p:cNvSpPr txBox="1">
            <a:spLocks noChangeArrowheads="1"/>
          </p:cNvSpPr>
          <p:nvPr/>
        </p:nvSpPr>
        <p:spPr bwMode="auto">
          <a:xfrm>
            <a:off x="3970819" y="4825331"/>
            <a:ext cx="519112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fr-FR" sz="1400" b="1" dirty="0" smtClean="0"/>
              <a:t>X</a:t>
            </a:r>
            <a:r>
              <a:rPr lang="fr-FR" sz="1400" b="1" baseline="-25000" dirty="0" smtClean="0"/>
              <a:t>1</a:t>
            </a:r>
            <a:endParaRPr lang="en-US" sz="1800" b="1" baseline="-25000" dirty="0"/>
          </a:p>
        </p:txBody>
      </p:sp>
      <p:sp>
        <p:nvSpPr>
          <p:cNvPr id="6" name="Text Box 21"/>
          <p:cNvSpPr txBox="1">
            <a:spLocks noChangeArrowheads="1"/>
          </p:cNvSpPr>
          <p:nvPr/>
        </p:nvSpPr>
        <p:spPr bwMode="auto">
          <a:xfrm>
            <a:off x="367252" y="3139089"/>
            <a:ext cx="10287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fr-FR" sz="1400" b="1">
                <a:latin typeface="Symbol" charset="0"/>
              </a:rPr>
              <a:t>a+</a:t>
            </a:r>
            <a:r>
              <a:rPr lang="fr-FR" sz="1400" b="1"/>
              <a:t>a </a:t>
            </a:r>
            <a:r>
              <a:rPr lang="fr-FR" sz="1400" b="1">
                <a:latin typeface="Symbol" charset="0"/>
              </a:rPr>
              <a:t>b + b</a:t>
            </a:r>
            <a:endParaRPr lang="en-US" sz="1800"/>
          </a:p>
        </p:txBody>
      </p:sp>
      <p:sp>
        <p:nvSpPr>
          <p:cNvPr id="7" name="Text Box 22"/>
          <p:cNvSpPr txBox="1">
            <a:spLocks noChangeArrowheads="1"/>
          </p:cNvSpPr>
          <p:nvPr/>
        </p:nvSpPr>
        <p:spPr bwMode="auto">
          <a:xfrm>
            <a:off x="1540414" y="5264751"/>
            <a:ext cx="842963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fr-FR" sz="1400" b="1" dirty="0" smtClean="0"/>
              <a:t>X</a:t>
            </a:r>
            <a:r>
              <a:rPr lang="fr-FR" sz="1400" b="1" baseline="-25000" dirty="0"/>
              <a:t>1</a:t>
            </a:r>
            <a:r>
              <a:rPr lang="fr-FR" sz="1400" b="1" dirty="0" smtClean="0"/>
              <a:t>=ln(c)</a:t>
            </a:r>
            <a:endParaRPr lang="en-US" sz="1800" dirty="0"/>
          </a:p>
        </p:txBody>
      </p:sp>
      <p:grpSp>
        <p:nvGrpSpPr>
          <p:cNvPr id="8" name="Group 24"/>
          <p:cNvGrpSpPr>
            <a:grpSpLocks/>
          </p:cNvGrpSpPr>
          <p:nvPr/>
        </p:nvGrpSpPr>
        <p:grpSpPr bwMode="auto">
          <a:xfrm>
            <a:off x="184689" y="2762851"/>
            <a:ext cx="4343400" cy="2857500"/>
            <a:chOff x="8396" y="4022"/>
            <a:chExt cx="6840" cy="4500"/>
          </a:xfrm>
        </p:grpSpPr>
        <p:sp>
          <p:nvSpPr>
            <p:cNvPr id="9" name="Line 25"/>
            <p:cNvSpPr>
              <a:spLocks noChangeShapeType="1"/>
            </p:cNvSpPr>
            <p:nvPr/>
          </p:nvSpPr>
          <p:spPr bwMode="auto">
            <a:xfrm>
              <a:off x="10196" y="4022"/>
              <a:ext cx="0" cy="450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" name="Line 26"/>
            <p:cNvSpPr>
              <a:spLocks noChangeShapeType="1"/>
            </p:cNvSpPr>
            <p:nvPr/>
          </p:nvSpPr>
          <p:spPr bwMode="auto">
            <a:xfrm>
              <a:off x="8396" y="7810"/>
              <a:ext cx="6840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1" name="Line 27"/>
            <p:cNvSpPr>
              <a:spLocks noChangeShapeType="1"/>
            </p:cNvSpPr>
            <p:nvPr/>
          </p:nvSpPr>
          <p:spPr bwMode="auto">
            <a:xfrm flipV="1">
              <a:off x="8978" y="4203"/>
              <a:ext cx="5220" cy="2340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2" name="Freeform 28"/>
            <p:cNvSpPr>
              <a:spLocks/>
            </p:cNvSpPr>
            <p:nvPr/>
          </p:nvSpPr>
          <p:spPr bwMode="auto">
            <a:xfrm>
              <a:off x="11318" y="5514"/>
              <a:ext cx="7" cy="2468"/>
            </a:xfrm>
            <a:custGeom>
              <a:avLst/>
              <a:gdLst>
                <a:gd name="T0" fmla="*/ 0 w 7"/>
                <a:gd name="T1" fmla="*/ 2468 h 2468"/>
                <a:gd name="T2" fmla="*/ 7 w 7"/>
                <a:gd name="T3" fmla="*/ 0 h 2468"/>
                <a:gd name="T4" fmla="*/ 0 60000 65536"/>
                <a:gd name="T5" fmla="*/ 0 60000 65536"/>
                <a:gd name="T6" fmla="*/ 0 w 7"/>
                <a:gd name="T7" fmla="*/ 0 h 2468"/>
                <a:gd name="T8" fmla="*/ 7 w 7"/>
                <a:gd name="T9" fmla="*/ 2468 h 2468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7" h="2468">
                  <a:moveTo>
                    <a:pt x="0" y="2468"/>
                  </a:moveTo>
                  <a:lnTo>
                    <a:pt x="7" y="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prstDash val="dash"/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3" name="Freeform 29"/>
            <p:cNvSpPr>
              <a:spLocks/>
            </p:cNvSpPr>
            <p:nvPr/>
          </p:nvSpPr>
          <p:spPr bwMode="auto">
            <a:xfrm>
              <a:off x="12660" y="4915"/>
              <a:ext cx="15" cy="3075"/>
            </a:xfrm>
            <a:custGeom>
              <a:avLst/>
              <a:gdLst>
                <a:gd name="T0" fmla="*/ 15 w 15"/>
                <a:gd name="T1" fmla="*/ 3075 h 3075"/>
                <a:gd name="T2" fmla="*/ 0 w 15"/>
                <a:gd name="T3" fmla="*/ 0 h 3075"/>
                <a:gd name="T4" fmla="*/ 0 60000 65536"/>
                <a:gd name="T5" fmla="*/ 0 60000 65536"/>
                <a:gd name="T6" fmla="*/ 0 w 15"/>
                <a:gd name="T7" fmla="*/ 0 h 3075"/>
                <a:gd name="T8" fmla="*/ 15 w 15"/>
                <a:gd name="T9" fmla="*/ 3075 h 3075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5" h="3075">
                  <a:moveTo>
                    <a:pt x="15" y="3075"/>
                  </a:moveTo>
                  <a:lnTo>
                    <a:pt x="0" y="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prstDash val="dash"/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4" name="Freeform 30"/>
            <p:cNvSpPr>
              <a:spLocks/>
            </p:cNvSpPr>
            <p:nvPr/>
          </p:nvSpPr>
          <p:spPr bwMode="auto">
            <a:xfrm>
              <a:off x="10058" y="4924"/>
              <a:ext cx="2587" cy="6"/>
            </a:xfrm>
            <a:custGeom>
              <a:avLst/>
              <a:gdLst>
                <a:gd name="T0" fmla="*/ 2587 w 2587"/>
                <a:gd name="T1" fmla="*/ 6 h 6"/>
                <a:gd name="T2" fmla="*/ 0 w 2587"/>
                <a:gd name="T3" fmla="*/ 0 h 6"/>
                <a:gd name="T4" fmla="*/ 0 60000 65536"/>
                <a:gd name="T5" fmla="*/ 0 60000 65536"/>
                <a:gd name="T6" fmla="*/ 0 w 2587"/>
                <a:gd name="T7" fmla="*/ 0 h 6"/>
                <a:gd name="T8" fmla="*/ 2587 w 2587"/>
                <a:gd name="T9" fmla="*/ 6 h 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587" h="6">
                  <a:moveTo>
                    <a:pt x="2587" y="6"/>
                  </a:moveTo>
                  <a:lnTo>
                    <a:pt x="0" y="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prstDash val="dash"/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5" name="Line 31"/>
            <p:cNvSpPr>
              <a:spLocks noChangeShapeType="1"/>
            </p:cNvSpPr>
            <p:nvPr/>
          </p:nvSpPr>
          <p:spPr bwMode="auto">
            <a:xfrm flipH="1">
              <a:off x="10058" y="5462"/>
              <a:ext cx="126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16" name="Text Box 32"/>
          <p:cNvSpPr txBox="1">
            <a:spLocks noChangeArrowheads="1"/>
          </p:cNvSpPr>
          <p:nvPr/>
        </p:nvSpPr>
        <p:spPr bwMode="auto">
          <a:xfrm>
            <a:off x="626014" y="3481989"/>
            <a:ext cx="914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fr-FR" sz="1400" b="1">
                <a:latin typeface="Symbol" charset="0"/>
              </a:rPr>
              <a:t>a+</a:t>
            </a:r>
            <a:r>
              <a:rPr lang="fr-FR" sz="1400" b="1"/>
              <a:t>a </a:t>
            </a:r>
            <a:r>
              <a:rPr lang="fr-FR" sz="1400" b="1">
                <a:latin typeface="Symbol" charset="0"/>
              </a:rPr>
              <a:t>b</a:t>
            </a:r>
            <a:endParaRPr lang="en-US" sz="1800"/>
          </a:p>
        </p:txBody>
      </p:sp>
      <p:sp>
        <p:nvSpPr>
          <p:cNvPr id="17" name="Text Box 33"/>
          <p:cNvSpPr txBox="1">
            <a:spLocks noChangeArrowheads="1"/>
          </p:cNvSpPr>
          <p:nvPr/>
        </p:nvSpPr>
        <p:spPr bwMode="auto">
          <a:xfrm>
            <a:off x="2954559" y="3343280"/>
            <a:ext cx="914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fr-FR" sz="1400" b="1" dirty="0">
                <a:solidFill>
                  <a:srgbClr val="FF9900"/>
                </a:solidFill>
                <a:latin typeface="Symbol" charset="0"/>
              </a:rPr>
              <a:t>b</a:t>
            </a:r>
            <a:r>
              <a:rPr lang="fr-FR" sz="1400" b="1" dirty="0">
                <a:solidFill>
                  <a:srgbClr val="FF9900"/>
                </a:solidFill>
              </a:rPr>
              <a:t>=</a:t>
            </a:r>
            <a:r>
              <a:rPr lang="fr-FR" sz="1400" b="1" dirty="0" smtClean="0">
                <a:solidFill>
                  <a:srgbClr val="FF9900"/>
                </a:solidFill>
                <a:latin typeface="Symbol" charset="0"/>
              </a:rPr>
              <a:t>D</a:t>
            </a:r>
            <a:r>
              <a:rPr lang="fr-FR" sz="1400" b="1" dirty="0" smtClean="0">
                <a:solidFill>
                  <a:srgbClr val="FF9900"/>
                </a:solidFill>
              </a:rPr>
              <a:t>y</a:t>
            </a:r>
            <a:endParaRPr lang="en-US" sz="1800" dirty="0">
              <a:solidFill>
                <a:srgbClr val="FF9900"/>
              </a:solidFill>
            </a:endParaRPr>
          </a:p>
        </p:txBody>
      </p:sp>
      <p:sp>
        <p:nvSpPr>
          <p:cNvPr id="18" name="Line 34"/>
          <p:cNvSpPr>
            <a:spLocks noChangeShapeType="1"/>
          </p:cNvSpPr>
          <p:nvPr/>
        </p:nvSpPr>
        <p:spPr bwMode="auto">
          <a:xfrm>
            <a:off x="2040477" y="3699476"/>
            <a:ext cx="8001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9" name="Freeform 35"/>
          <p:cNvSpPr>
            <a:spLocks/>
          </p:cNvSpPr>
          <p:nvPr/>
        </p:nvSpPr>
        <p:spPr bwMode="auto">
          <a:xfrm>
            <a:off x="2892964" y="3294664"/>
            <a:ext cx="0" cy="400050"/>
          </a:xfrm>
          <a:custGeom>
            <a:avLst/>
            <a:gdLst>
              <a:gd name="T0" fmla="*/ 0 w 1"/>
              <a:gd name="T1" fmla="*/ 0 h 630"/>
              <a:gd name="T2" fmla="*/ 0 w 1"/>
              <a:gd name="T3" fmla="*/ 2147483647 h 630"/>
              <a:gd name="T4" fmla="*/ 0 60000 65536"/>
              <a:gd name="T5" fmla="*/ 0 60000 65536"/>
              <a:gd name="T6" fmla="*/ 0 w 1"/>
              <a:gd name="T7" fmla="*/ 0 h 630"/>
              <a:gd name="T8" fmla="*/ 0 w 1"/>
              <a:gd name="T9" fmla="*/ 630 h 630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" h="630">
                <a:moveTo>
                  <a:pt x="0" y="0"/>
                </a:moveTo>
                <a:lnTo>
                  <a:pt x="0" y="630"/>
                </a:lnTo>
              </a:path>
            </a:pathLst>
          </a:custGeom>
          <a:noFill/>
          <a:ln w="9525">
            <a:solidFill>
              <a:srgbClr val="00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20" name="Text Box 37"/>
          <p:cNvSpPr txBox="1">
            <a:spLocks noChangeArrowheads="1"/>
          </p:cNvSpPr>
          <p:nvPr/>
        </p:nvSpPr>
        <p:spPr bwMode="auto">
          <a:xfrm>
            <a:off x="2188261" y="3699476"/>
            <a:ext cx="632777" cy="40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fr-FR" sz="1400" b="1" dirty="0" err="1" smtClean="0">
                <a:latin typeface="Symbol" charset="0"/>
              </a:rPr>
              <a:t>D</a:t>
            </a:r>
            <a:r>
              <a:rPr lang="fr-FR" sz="1400" b="1" dirty="0" err="1" smtClean="0"/>
              <a:t>x</a:t>
            </a:r>
            <a:r>
              <a:rPr lang="fr-FR" sz="1400" b="1" dirty="0" smtClean="0"/>
              <a:t>=1</a:t>
            </a:r>
            <a:endParaRPr lang="en-US" sz="1800" dirty="0"/>
          </a:p>
        </p:txBody>
      </p:sp>
      <p:sp>
        <p:nvSpPr>
          <p:cNvPr id="21" name="Text Box 38"/>
          <p:cNvSpPr txBox="1">
            <a:spLocks noChangeArrowheads="1"/>
          </p:cNvSpPr>
          <p:nvPr/>
        </p:nvSpPr>
        <p:spPr bwMode="auto">
          <a:xfrm>
            <a:off x="676814" y="1970689"/>
            <a:ext cx="331152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2000" b="1" dirty="0" smtClean="0"/>
              <a:t>X</a:t>
            </a:r>
            <a:r>
              <a:rPr lang="en-US" sz="2000" b="1" baseline="-25000" dirty="0" smtClean="0"/>
              <a:t>1</a:t>
            </a:r>
            <a:r>
              <a:rPr lang="en-US" sz="2000" b="1" dirty="0" smtClean="0"/>
              <a:t>: = </a:t>
            </a:r>
            <a:r>
              <a:rPr lang="en-US" sz="2000" b="1" dirty="0" err="1" smtClean="0"/>
              <a:t>ln</a:t>
            </a:r>
            <a:r>
              <a:rPr lang="en-US" sz="2000" b="1" dirty="0" smtClean="0"/>
              <a:t>(c)</a:t>
            </a:r>
            <a:endParaRPr lang="en-US" sz="2000" b="1" dirty="0"/>
          </a:p>
        </p:txBody>
      </p:sp>
      <p:sp>
        <p:nvSpPr>
          <p:cNvPr id="22" name="Text Box 40"/>
          <p:cNvSpPr txBox="1">
            <a:spLocks noChangeArrowheads="1"/>
          </p:cNvSpPr>
          <p:nvPr/>
        </p:nvSpPr>
        <p:spPr bwMode="auto">
          <a:xfrm>
            <a:off x="34152" y="2628739"/>
            <a:ext cx="1296987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>
              <a:spcBef>
                <a:spcPct val="50000"/>
              </a:spcBef>
            </a:pPr>
            <a:r>
              <a:rPr lang="en-US" sz="1800" dirty="0" smtClean="0"/>
              <a:t>E(Y)</a:t>
            </a:r>
            <a:endParaRPr lang="en-US" sz="1800" dirty="0"/>
          </a:p>
        </p:txBody>
      </p:sp>
      <p:sp>
        <p:nvSpPr>
          <p:cNvPr id="23" name="Rectangle 42"/>
          <p:cNvSpPr>
            <a:spLocks noChangeArrowheads="1"/>
          </p:cNvSpPr>
          <p:nvPr/>
        </p:nvSpPr>
        <p:spPr bwMode="auto">
          <a:xfrm>
            <a:off x="171989" y="1868633"/>
            <a:ext cx="4356100" cy="3846968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24" name="Text Box 20"/>
          <p:cNvSpPr txBox="1">
            <a:spLocks noChangeArrowheads="1"/>
          </p:cNvSpPr>
          <p:nvPr/>
        </p:nvSpPr>
        <p:spPr bwMode="auto">
          <a:xfrm>
            <a:off x="1053052" y="3859814"/>
            <a:ext cx="3429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fr-FR" sz="1400" b="1">
                <a:latin typeface="Symbol" charset="0"/>
              </a:rPr>
              <a:t>a</a:t>
            </a:r>
            <a:endParaRPr lang="en-US" sz="1800"/>
          </a:p>
        </p:txBody>
      </p:sp>
      <p:sp>
        <p:nvSpPr>
          <p:cNvPr id="25" name="Text Box 22"/>
          <p:cNvSpPr txBox="1">
            <a:spLocks noChangeArrowheads="1"/>
          </p:cNvSpPr>
          <p:nvPr/>
        </p:nvSpPr>
        <p:spPr bwMode="auto">
          <a:xfrm>
            <a:off x="2535777" y="5264751"/>
            <a:ext cx="1200368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fr-FR" sz="1400" b="1" dirty="0" smtClean="0"/>
              <a:t>X</a:t>
            </a:r>
            <a:r>
              <a:rPr lang="fr-FR" sz="1400" b="1" baseline="-25000" dirty="0"/>
              <a:t>1</a:t>
            </a:r>
            <a:r>
              <a:rPr lang="fr-FR" sz="1400" b="1" dirty="0" smtClean="0"/>
              <a:t>=ln(c)+1</a:t>
            </a:r>
            <a:endParaRPr lang="en-US" sz="1800" dirty="0"/>
          </a:p>
        </p:txBody>
      </p:sp>
      <p:sp>
        <p:nvSpPr>
          <p:cNvPr id="26" name="Espace réservé du contenu 2"/>
          <p:cNvSpPr>
            <a:spLocks noGrp="1"/>
          </p:cNvSpPr>
          <p:nvPr>
            <p:ph sz="half" idx="1"/>
          </p:nvPr>
        </p:nvSpPr>
        <p:spPr>
          <a:xfrm>
            <a:off x="4944171" y="1303939"/>
            <a:ext cx="4038600" cy="697345"/>
          </a:xfrm>
        </p:spPr>
        <p:txBody>
          <a:bodyPr/>
          <a:lstStyle/>
          <a:p>
            <a:pPr marL="0" indent="0" algn="ctr">
              <a:buNone/>
            </a:pPr>
            <a:r>
              <a:rPr lang="en-GB" i="1" dirty="0" smtClean="0"/>
              <a:t>Untransformed</a:t>
            </a:r>
            <a:r>
              <a:rPr lang="en-GB" dirty="0" smtClean="0"/>
              <a:t> scale</a:t>
            </a:r>
            <a:endParaRPr lang="en-GB" dirty="0"/>
          </a:p>
        </p:txBody>
      </p:sp>
      <p:sp>
        <p:nvSpPr>
          <p:cNvPr id="27" name="Text Box 19"/>
          <p:cNvSpPr txBox="1">
            <a:spLocks noChangeArrowheads="1"/>
          </p:cNvSpPr>
          <p:nvPr/>
        </p:nvSpPr>
        <p:spPr bwMode="auto">
          <a:xfrm>
            <a:off x="8542944" y="5168231"/>
            <a:ext cx="519112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fr-FR" sz="1800" b="1" dirty="0" smtClean="0"/>
              <a:t>c</a:t>
            </a:r>
            <a:endParaRPr lang="en-US" sz="1800" b="1" baseline="-25000" dirty="0"/>
          </a:p>
        </p:txBody>
      </p:sp>
      <p:grpSp>
        <p:nvGrpSpPr>
          <p:cNvPr id="30" name="Group 24"/>
          <p:cNvGrpSpPr>
            <a:grpSpLocks/>
          </p:cNvGrpSpPr>
          <p:nvPr/>
        </p:nvGrpSpPr>
        <p:grpSpPr bwMode="auto">
          <a:xfrm>
            <a:off x="4671660" y="2784092"/>
            <a:ext cx="4343400" cy="2857500"/>
            <a:chOff x="8396" y="4022"/>
            <a:chExt cx="6840" cy="4500"/>
          </a:xfrm>
        </p:grpSpPr>
        <p:sp>
          <p:nvSpPr>
            <p:cNvPr id="31" name="Line 25"/>
            <p:cNvSpPr>
              <a:spLocks noChangeShapeType="1"/>
            </p:cNvSpPr>
            <p:nvPr/>
          </p:nvSpPr>
          <p:spPr bwMode="auto">
            <a:xfrm>
              <a:off x="10196" y="4022"/>
              <a:ext cx="0" cy="450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2" name="Line 26"/>
            <p:cNvSpPr>
              <a:spLocks noChangeShapeType="1"/>
            </p:cNvSpPr>
            <p:nvPr/>
          </p:nvSpPr>
          <p:spPr bwMode="auto">
            <a:xfrm>
              <a:off x="8396" y="7810"/>
              <a:ext cx="6840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44" name="Text Box 40"/>
          <p:cNvSpPr txBox="1">
            <a:spLocks noChangeArrowheads="1"/>
          </p:cNvSpPr>
          <p:nvPr/>
        </p:nvSpPr>
        <p:spPr bwMode="auto">
          <a:xfrm>
            <a:off x="4521123" y="2649980"/>
            <a:ext cx="1296987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>
              <a:spcBef>
                <a:spcPct val="50000"/>
              </a:spcBef>
            </a:pPr>
            <a:r>
              <a:rPr lang="en-US" sz="1800" dirty="0" smtClean="0"/>
              <a:t>E(Y)</a:t>
            </a:r>
            <a:endParaRPr lang="en-US" sz="1800" dirty="0"/>
          </a:p>
        </p:txBody>
      </p:sp>
      <p:sp>
        <p:nvSpPr>
          <p:cNvPr id="45" name="Rectangle 42"/>
          <p:cNvSpPr>
            <a:spLocks noChangeArrowheads="1"/>
          </p:cNvSpPr>
          <p:nvPr/>
        </p:nvSpPr>
        <p:spPr bwMode="auto">
          <a:xfrm>
            <a:off x="4658960" y="1889874"/>
            <a:ext cx="4356100" cy="3846968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48" name="Forme libre 47"/>
          <p:cNvSpPr/>
          <p:nvPr/>
        </p:nvSpPr>
        <p:spPr>
          <a:xfrm>
            <a:off x="6107545" y="3139089"/>
            <a:ext cx="2724728" cy="2431590"/>
          </a:xfrm>
          <a:custGeom>
            <a:avLst/>
            <a:gdLst>
              <a:gd name="connsiteX0" fmla="*/ 0 w 2724728"/>
              <a:gd name="connsiteY0" fmla="*/ 2874818 h 2874818"/>
              <a:gd name="connsiteX1" fmla="*/ 69273 w 2724728"/>
              <a:gd name="connsiteY1" fmla="*/ 2378363 h 2874818"/>
              <a:gd name="connsiteX2" fmla="*/ 219364 w 2724728"/>
              <a:gd name="connsiteY2" fmla="*/ 2055091 h 2874818"/>
              <a:gd name="connsiteX3" fmla="*/ 912091 w 2724728"/>
              <a:gd name="connsiteY3" fmla="*/ 1062181 h 2874818"/>
              <a:gd name="connsiteX4" fmla="*/ 2251364 w 2724728"/>
              <a:gd name="connsiteY4" fmla="*/ 196272 h 2874818"/>
              <a:gd name="connsiteX5" fmla="*/ 2724728 w 2724728"/>
              <a:gd name="connsiteY5" fmla="*/ 0 h 2874818"/>
              <a:gd name="connsiteX0" fmla="*/ 0 w 2724728"/>
              <a:gd name="connsiteY0" fmla="*/ 2874818 h 2874818"/>
              <a:gd name="connsiteX1" fmla="*/ 69273 w 2724728"/>
              <a:gd name="connsiteY1" fmla="*/ 2378363 h 2874818"/>
              <a:gd name="connsiteX2" fmla="*/ 265546 w 2724728"/>
              <a:gd name="connsiteY2" fmla="*/ 1835727 h 2874818"/>
              <a:gd name="connsiteX3" fmla="*/ 912091 w 2724728"/>
              <a:gd name="connsiteY3" fmla="*/ 1062181 h 2874818"/>
              <a:gd name="connsiteX4" fmla="*/ 2251364 w 2724728"/>
              <a:gd name="connsiteY4" fmla="*/ 196272 h 2874818"/>
              <a:gd name="connsiteX5" fmla="*/ 2724728 w 2724728"/>
              <a:gd name="connsiteY5" fmla="*/ 0 h 2874818"/>
              <a:gd name="connsiteX0" fmla="*/ 0 w 2724728"/>
              <a:gd name="connsiteY0" fmla="*/ 2874818 h 2874818"/>
              <a:gd name="connsiteX1" fmla="*/ 69273 w 2724728"/>
              <a:gd name="connsiteY1" fmla="*/ 2378363 h 2874818"/>
              <a:gd name="connsiteX2" fmla="*/ 265546 w 2724728"/>
              <a:gd name="connsiteY2" fmla="*/ 1835727 h 2874818"/>
              <a:gd name="connsiteX3" fmla="*/ 1016000 w 2724728"/>
              <a:gd name="connsiteY3" fmla="*/ 912031 h 2874818"/>
              <a:gd name="connsiteX4" fmla="*/ 2251364 w 2724728"/>
              <a:gd name="connsiteY4" fmla="*/ 196272 h 2874818"/>
              <a:gd name="connsiteX5" fmla="*/ 2724728 w 2724728"/>
              <a:gd name="connsiteY5" fmla="*/ 0 h 287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24728" h="2874818">
                <a:moveTo>
                  <a:pt x="0" y="2874818"/>
                </a:moveTo>
                <a:cubicBezTo>
                  <a:pt x="16356" y="2694901"/>
                  <a:pt x="25015" y="2551545"/>
                  <a:pt x="69273" y="2378363"/>
                </a:cubicBezTo>
                <a:cubicBezTo>
                  <a:pt x="113531" y="2205181"/>
                  <a:pt x="107758" y="2080116"/>
                  <a:pt x="265546" y="1835727"/>
                </a:cubicBezTo>
                <a:cubicBezTo>
                  <a:pt x="423334" y="1591338"/>
                  <a:pt x="685030" y="1185274"/>
                  <a:pt x="1016000" y="912031"/>
                </a:cubicBezTo>
                <a:cubicBezTo>
                  <a:pt x="1346970" y="638788"/>
                  <a:pt x="1966576" y="348277"/>
                  <a:pt x="2251364" y="196272"/>
                </a:cubicBezTo>
                <a:cubicBezTo>
                  <a:pt x="2536152" y="44267"/>
                  <a:pt x="2724728" y="0"/>
                  <a:pt x="2724728" y="0"/>
                </a:cubicBez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" name="Text Box 40"/>
          <p:cNvSpPr txBox="1">
            <a:spLocks noChangeArrowheads="1"/>
          </p:cNvSpPr>
          <p:nvPr/>
        </p:nvSpPr>
        <p:spPr bwMode="auto">
          <a:xfrm>
            <a:off x="6682432" y="2403551"/>
            <a:ext cx="200436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>
              <a:spcBef>
                <a:spcPct val="50000"/>
              </a:spcBef>
            </a:pPr>
            <a:r>
              <a:rPr lang="en-US" sz="1800" dirty="0" smtClean="0"/>
              <a:t>E(Y)=</a:t>
            </a:r>
            <a:r>
              <a:rPr lang="en-US" sz="1800" dirty="0" err="1" smtClean="0">
                <a:latin typeface="Symbol" charset="2"/>
                <a:cs typeface="Symbol" charset="2"/>
              </a:rPr>
              <a:t>a</a:t>
            </a:r>
            <a:r>
              <a:rPr lang="en-US" sz="1800" dirty="0" err="1" smtClean="0"/>
              <a:t>+</a:t>
            </a:r>
            <a:r>
              <a:rPr lang="en-US" sz="1800" dirty="0" err="1" smtClean="0">
                <a:latin typeface="Symbol" charset="2"/>
                <a:cs typeface="Symbol" charset="2"/>
              </a:rPr>
              <a:t>b</a:t>
            </a:r>
            <a:r>
              <a:rPr lang="en-US" sz="1800" dirty="0" err="1" smtClean="0"/>
              <a:t>.ln</a:t>
            </a:r>
            <a:r>
              <a:rPr lang="en-US" sz="1800" dirty="0" smtClean="0"/>
              <a:t>(c)</a:t>
            </a:r>
            <a:endParaRPr lang="en-US" sz="1800" dirty="0"/>
          </a:p>
        </p:txBody>
      </p:sp>
      <p:sp>
        <p:nvSpPr>
          <p:cNvPr id="50" name="ZoneTexte 49"/>
          <p:cNvSpPr txBox="1"/>
          <p:nvPr/>
        </p:nvSpPr>
        <p:spPr>
          <a:xfrm>
            <a:off x="171989" y="6004622"/>
            <a:ext cx="8843071" cy="769441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sz="2200" dirty="0" smtClean="0"/>
              <a:t>If c is multiplied by 2.718 (or increases by 172%), then the predicted value of Y increases by </a:t>
            </a:r>
            <a:r>
              <a:rPr lang="en-GB" sz="2200" dirty="0" smtClean="0">
                <a:latin typeface="Symbol" charset="2"/>
                <a:cs typeface="Symbol" charset="2"/>
              </a:rPr>
              <a:t>b</a:t>
            </a:r>
            <a:endParaRPr lang="en-GB" sz="2200" dirty="0"/>
          </a:p>
        </p:txBody>
      </p:sp>
      <p:sp>
        <p:nvSpPr>
          <p:cNvPr id="51" name="Text Box 22"/>
          <p:cNvSpPr txBox="1">
            <a:spLocks noChangeArrowheads="1"/>
          </p:cNvSpPr>
          <p:nvPr/>
        </p:nvSpPr>
        <p:spPr bwMode="auto">
          <a:xfrm>
            <a:off x="6821844" y="5154862"/>
            <a:ext cx="382914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fr-FR" sz="1400" b="1" dirty="0" smtClean="0"/>
              <a:t>a</a:t>
            </a:r>
            <a:endParaRPr lang="en-US" sz="1800" dirty="0"/>
          </a:p>
        </p:txBody>
      </p:sp>
      <p:sp>
        <p:nvSpPr>
          <p:cNvPr id="52" name="Text Box 22"/>
          <p:cNvSpPr txBox="1">
            <a:spLocks noChangeArrowheads="1"/>
          </p:cNvSpPr>
          <p:nvPr/>
        </p:nvSpPr>
        <p:spPr bwMode="auto">
          <a:xfrm>
            <a:off x="7697138" y="5170054"/>
            <a:ext cx="669241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fr-FR" sz="1400" b="1" dirty="0"/>
              <a:t>a</a:t>
            </a:r>
            <a:r>
              <a:rPr lang="fr-FR" sz="1400" b="1" dirty="0" smtClean="0"/>
              <a:t>’</a:t>
            </a:r>
            <a:endParaRPr lang="en-US" sz="1800" dirty="0"/>
          </a:p>
        </p:txBody>
      </p:sp>
      <p:sp>
        <p:nvSpPr>
          <p:cNvPr id="53" name="Text Box 33"/>
          <p:cNvSpPr txBox="1">
            <a:spLocks noChangeArrowheads="1"/>
          </p:cNvSpPr>
          <p:nvPr/>
        </p:nvSpPr>
        <p:spPr bwMode="auto">
          <a:xfrm>
            <a:off x="6869549" y="3581733"/>
            <a:ext cx="914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fr-FR" sz="1700" b="1" dirty="0" smtClean="0">
                <a:solidFill>
                  <a:srgbClr val="FF9900"/>
                </a:solidFill>
                <a:latin typeface="Symbol" charset="0"/>
              </a:rPr>
              <a:t>b</a:t>
            </a:r>
            <a:endParaRPr lang="en-US" sz="1700" dirty="0">
              <a:solidFill>
                <a:srgbClr val="FF9900"/>
              </a:solidFill>
            </a:endParaRPr>
          </a:p>
        </p:txBody>
      </p:sp>
      <p:sp>
        <p:nvSpPr>
          <p:cNvPr id="54" name="Freeform 35"/>
          <p:cNvSpPr>
            <a:spLocks/>
          </p:cNvSpPr>
          <p:nvPr/>
        </p:nvSpPr>
        <p:spPr bwMode="auto">
          <a:xfrm>
            <a:off x="6900313" y="3558642"/>
            <a:ext cx="45719" cy="441025"/>
          </a:xfrm>
          <a:custGeom>
            <a:avLst/>
            <a:gdLst>
              <a:gd name="T0" fmla="*/ 0 w 1"/>
              <a:gd name="T1" fmla="*/ 0 h 630"/>
              <a:gd name="T2" fmla="*/ 0 w 1"/>
              <a:gd name="T3" fmla="*/ 2147483647 h 630"/>
              <a:gd name="T4" fmla="*/ 0 60000 65536"/>
              <a:gd name="T5" fmla="*/ 0 60000 65536"/>
              <a:gd name="T6" fmla="*/ 0 w 1"/>
              <a:gd name="T7" fmla="*/ 0 h 630"/>
              <a:gd name="T8" fmla="*/ 0 w 1"/>
              <a:gd name="T9" fmla="*/ 630 h 630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" h="630">
                <a:moveTo>
                  <a:pt x="0" y="0"/>
                </a:moveTo>
                <a:lnTo>
                  <a:pt x="0" y="630"/>
                </a:lnTo>
              </a:path>
            </a:pathLst>
          </a:custGeom>
          <a:noFill/>
          <a:ln w="9525">
            <a:solidFill>
              <a:srgbClr val="00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GB"/>
          </a:p>
        </p:txBody>
      </p:sp>
      <p:cxnSp>
        <p:nvCxnSpPr>
          <p:cNvPr id="56" name="Connecteur droit 55"/>
          <p:cNvCxnSpPr/>
          <p:nvPr/>
        </p:nvCxnSpPr>
        <p:spPr>
          <a:xfrm>
            <a:off x="5791570" y="3558643"/>
            <a:ext cx="1997744" cy="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Connecteur droit 56"/>
          <p:cNvCxnSpPr/>
          <p:nvPr/>
        </p:nvCxnSpPr>
        <p:spPr>
          <a:xfrm>
            <a:off x="5816975" y="3999668"/>
            <a:ext cx="1144934" cy="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Text Box 22"/>
          <p:cNvSpPr txBox="1">
            <a:spLocks noChangeArrowheads="1"/>
          </p:cNvSpPr>
          <p:nvPr/>
        </p:nvSpPr>
        <p:spPr bwMode="auto">
          <a:xfrm>
            <a:off x="7056988" y="5489864"/>
            <a:ext cx="1185786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fr-FR" sz="1400" b="1" dirty="0" smtClean="0">
                <a:solidFill>
                  <a:srgbClr val="4F81BD"/>
                </a:solidFill>
                <a:latin typeface="Bradley Hand ITC TT-Bold"/>
                <a:cs typeface="Bradley Hand ITC TT-Bold"/>
              </a:rPr>
              <a:t>a’=a.2.718</a:t>
            </a:r>
            <a:endParaRPr lang="en-US" sz="1800" dirty="0">
              <a:solidFill>
                <a:srgbClr val="4F81BD"/>
              </a:solidFill>
              <a:latin typeface="Bradley Hand ITC TT-Bold"/>
              <a:cs typeface="Bradley Hand ITC TT-Bold"/>
            </a:endParaRPr>
          </a:p>
        </p:txBody>
      </p:sp>
      <p:cxnSp>
        <p:nvCxnSpPr>
          <p:cNvPr id="60" name="Connecteur droit 59"/>
          <p:cNvCxnSpPr/>
          <p:nvPr/>
        </p:nvCxnSpPr>
        <p:spPr>
          <a:xfrm flipH="1" flipV="1">
            <a:off x="6973454" y="4045848"/>
            <a:ext cx="0" cy="1155194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 droit 62"/>
          <p:cNvCxnSpPr/>
          <p:nvPr/>
        </p:nvCxnSpPr>
        <p:spPr>
          <a:xfrm flipV="1">
            <a:off x="7791623" y="3581733"/>
            <a:ext cx="0" cy="1607739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Forme libre 64"/>
          <p:cNvSpPr/>
          <p:nvPr/>
        </p:nvSpPr>
        <p:spPr>
          <a:xfrm>
            <a:off x="7065818" y="5437909"/>
            <a:ext cx="704273" cy="124021"/>
          </a:xfrm>
          <a:custGeom>
            <a:avLst/>
            <a:gdLst>
              <a:gd name="connsiteX0" fmla="*/ 0 w 704273"/>
              <a:gd name="connsiteY0" fmla="*/ 0 h 110768"/>
              <a:gd name="connsiteX1" fmla="*/ 346364 w 704273"/>
              <a:gd name="connsiteY1" fmla="*/ 92364 h 110768"/>
              <a:gd name="connsiteX2" fmla="*/ 519546 w 704273"/>
              <a:gd name="connsiteY2" fmla="*/ 103909 h 110768"/>
              <a:gd name="connsiteX3" fmla="*/ 704273 w 704273"/>
              <a:gd name="connsiteY3" fmla="*/ 11546 h 110768"/>
              <a:gd name="connsiteX0" fmla="*/ 0 w 704273"/>
              <a:gd name="connsiteY0" fmla="*/ 0 h 124021"/>
              <a:gd name="connsiteX1" fmla="*/ 265546 w 704273"/>
              <a:gd name="connsiteY1" fmla="*/ 115455 h 124021"/>
              <a:gd name="connsiteX2" fmla="*/ 519546 w 704273"/>
              <a:gd name="connsiteY2" fmla="*/ 103909 h 124021"/>
              <a:gd name="connsiteX3" fmla="*/ 704273 w 704273"/>
              <a:gd name="connsiteY3" fmla="*/ 11546 h 124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4273" h="124021">
                <a:moveTo>
                  <a:pt x="0" y="0"/>
                </a:moveTo>
                <a:cubicBezTo>
                  <a:pt x="129886" y="37523"/>
                  <a:pt x="178955" y="98137"/>
                  <a:pt x="265546" y="115455"/>
                </a:cubicBezTo>
                <a:cubicBezTo>
                  <a:pt x="352137" y="132773"/>
                  <a:pt x="446425" y="121227"/>
                  <a:pt x="519546" y="103909"/>
                </a:cubicBezTo>
                <a:cubicBezTo>
                  <a:pt x="592667" y="86591"/>
                  <a:pt x="641735" y="50992"/>
                  <a:pt x="704273" y="11546"/>
                </a:cubicBezTo>
              </a:path>
            </a:pathLst>
          </a:custGeom>
          <a:ln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2AFB2F-7E8C-264A-977C-2DC7A98E2F89}" type="slidenum">
              <a:rPr lang="en-GB" smtClean="0"/>
              <a:t>83</a:t>
            </a:fld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44596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44" grpId="0"/>
      <p:bldP spid="45" grpId="0" animBg="1"/>
      <p:bldP spid="48" grpId="0" animBg="1"/>
      <p:bldP spid="49" grpId="0"/>
      <p:bldP spid="51" grpId="0"/>
      <p:bldP spid="52" grpId="0"/>
      <p:bldP spid="53" grpId="0"/>
      <p:bldP spid="54" grpId="0" animBg="1"/>
      <p:bldP spid="59" grpId="0"/>
      <p:bldP spid="6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062183"/>
            <a:ext cx="7772400" cy="5033818"/>
          </a:xfrm>
        </p:spPr>
        <p:txBody>
          <a:bodyPr/>
          <a:lstStyle/>
          <a:p>
            <a:pPr marL="0" indent="0" algn="just">
              <a:buNone/>
            </a:pPr>
            <a:r>
              <a:rPr lang="en-GB" sz="2000" dirty="0" smtClean="0">
                <a:cs typeface="Times New Roman" charset="0"/>
              </a:rPr>
              <a:t>The explained variable (usually a health or biological parameter) Y is assessed on a continuous scale </a:t>
            </a:r>
          </a:p>
          <a:p>
            <a:pPr marL="0" indent="0" algn="just">
              <a:buNone/>
            </a:pPr>
            <a:r>
              <a:rPr lang="en-GB" sz="2000" dirty="0" smtClean="0">
                <a:cs typeface="Times New Roman" charset="0"/>
              </a:rPr>
              <a:t>Y can take on many values; typically, the number of different values of Y increases with the number of subjects in the study. </a:t>
            </a:r>
          </a:p>
          <a:p>
            <a:pPr marL="0" indent="0" algn="just">
              <a:buNone/>
            </a:pPr>
            <a:r>
              <a:rPr lang="en-GB" sz="2000" dirty="0" smtClean="0">
                <a:cs typeface="Times New Roman" charset="0"/>
              </a:rPr>
              <a:t>Y must not be a </a:t>
            </a:r>
            <a:r>
              <a:rPr lang="en-GB" sz="2000" i="1" dirty="0" smtClean="0">
                <a:cs typeface="Times New Roman" charset="0"/>
              </a:rPr>
              <a:t>survival</a:t>
            </a:r>
            <a:r>
              <a:rPr lang="en-GB" sz="2000" dirty="0" smtClean="0">
                <a:cs typeface="Times New Roman" charset="0"/>
              </a:rPr>
              <a:t> duration</a:t>
            </a:r>
            <a:endParaRPr lang="en-GB" sz="2000" dirty="0">
              <a:cs typeface="Times New Roman" charset="0"/>
            </a:endParaRPr>
          </a:p>
          <a:p>
            <a:pPr algn="just"/>
            <a:endParaRPr lang="en-GB" sz="2000" dirty="0"/>
          </a:p>
        </p:txBody>
      </p:sp>
      <p:sp>
        <p:nvSpPr>
          <p:cNvPr id="19466" name="Rectangle 10"/>
          <p:cNvSpPr>
            <a:spLocks noGrp="1" noChangeArrowheads="1"/>
          </p:cNvSpPr>
          <p:nvPr>
            <p:ph type="title"/>
          </p:nvPr>
        </p:nvSpPr>
        <p:spPr>
          <a:xfrm>
            <a:off x="231370" y="112442"/>
            <a:ext cx="8207375" cy="1143000"/>
          </a:xfrm>
        </p:spPr>
        <p:txBody>
          <a:bodyPr>
            <a:normAutofit/>
          </a:bodyPr>
          <a:lstStyle/>
          <a:p>
            <a:pPr algn="l"/>
            <a:r>
              <a:rPr lang="fr-FR" sz="3200" b="1" dirty="0" smtClean="0">
                <a:ln w="1905"/>
                <a:solidFill>
                  <a:schemeClr val="accent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cs typeface="Times New Roman" charset="0"/>
              </a:rPr>
              <a:t>I.</a:t>
            </a:r>
            <a:r>
              <a:rPr lang="fr-FR" sz="3200" b="1" dirty="0">
                <a:ln w="1905"/>
                <a:solidFill>
                  <a:schemeClr val="accent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cs typeface="Times New Roman" charset="0"/>
              </a:rPr>
              <a:t>1</a:t>
            </a:r>
            <a:r>
              <a:rPr lang="fr-FR" sz="3200" b="1" dirty="0" smtClean="0">
                <a:ln w="1905"/>
                <a:solidFill>
                  <a:schemeClr val="accent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cs typeface="Times New Roman" charset="0"/>
              </a:rPr>
              <a:t>) The </a:t>
            </a:r>
            <a:r>
              <a:rPr lang="fr-FR" sz="3200" b="1" dirty="0" err="1" smtClean="0">
                <a:ln w="1905"/>
                <a:solidFill>
                  <a:schemeClr val="accent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cs typeface="Times New Roman" charset="0"/>
              </a:rPr>
              <a:t>explained</a:t>
            </a:r>
            <a:r>
              <a:rPr lang="fr-FR" sz="3200" b="1" dirty="0" smtClean="0">
                <a:ln w="1905"/>
                <a:solidFill>
                  <a:schemeClr val="accent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cs typeface="Times New Roman" charset="0"/>
              </a:rPr>
              <a:t> variable (Y)</a:t>
            </a:r>
            <a:endParaRPr lang="en-US" sz="3200" b="1" dirty="0">
              <a:ln w="1905"/>
              <a:solidFill>
                <a:schemeClr val="accent1"/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2AFB2F-7E8C-264A-977C-2DC7A98E2F89}" type="slidenum">
              <a:rPr lang="en-GB" smtClean="0"/>
              <a:t>9</a:t>
            </a:fld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69796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NARRATION" val="1,2131653961,D:\session_rec\master ladaf\remy\2_Linear regression-Regression modelling-R_Slama-2014_10_23premiere partie_pptx\Media.ppcx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NARRATION" val="10,2131653961,D:\session_rec\master ladaf\remy\2_Linear regression-Regression modelling-R_Slama-2014_10_23premiere partie_pptx\Media.ppcx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NARRATION" val="12,2131653961,D:\session_rec\master ladaf\remy\2_Linear regression-Regression modelling-R_Slama-2014_10_23premiere partie_pptx\Media.ppcx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NARRATION" val="11,2131653961,D:\session_rec\master ladaf\remy\2_Linear regression-Regression modelling-R_Slama-2014_10_23premiere partie_pptx\Media.ppcx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NARRATION" val="14,2131653961,D:\session_rec\master ladaf\remy\2_Linear regression-Regression modelling-R_Slama-2014_10_23premiere partie_pptx\Media.ppcx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NARRATION" val="14,2131653961,D:\session_rec\master ladaf\remy\2_Linear regression-Regression modelling-R_Slama-2014_10_23premiere partie_pptx\Media.ppcx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NARRATION" val="15,2131653961,D:\session_rec\master ladaf\remy\2_Linear regression-Regression modelling-R_Slama-2014_10_23premiere partie_pptx\Media.ppcx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NARRATION" val="16,2131653961,D:\session_rec\master ladaf\remy\2_Linear regression-Regression modelling-R_Slama-2014_10_23premiere partie_pptx\Media.ppcx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NARRATION" val="17,2131653961,D:\session_rec\master ladaf\remy\2_Linear regression-Regression modelling-R_Slama-2014_10_23premiere partie_pptx\Media.ppcx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NARRATION" val="19,2131653961,D:\session_rec\master ladaf\remy\2_Linear regression-Regression modelling-R_Slama-2014_10_23premiere partie_pptx\Media.ppcx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NARRATION" val="20,2131653961,D:\session_rec\master ladaf\remy\2_Linear regression-Regression modelling-R_Slama-2014_10_23premiere partie_pptx\Media.ppcx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NARRATION" val="2,2131653961,D:\session_rec\master ladaf\remy\2_Linear regression-Regression modelling-R_Slama-2014_10_23premiere partie_pptx\Media.ppcx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NARRATION" val="24,2131653961,D:\session_rec\master ladaf\remy\2_Linear regression-Regression modelling-R_Slama-2014_10_23premiere partie_pptx\Media.ppcx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NARRATION" val="25,2131653961,D:\session_rec\master ladaf\remy\2_Linear regression-Regression modelling-R_Slama-2014_10_23premiere partie_pptx\Media.ppcx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NARRATION" val="31,2131653961,D:\session_rec\master ladaf\remy\2_Linear regression-Regression modelling-R_Slama-2014_10_23premiere partie_pptx\Media.ppcx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NARRATION" val="32,2131653961,D:\session_rec\master ladaf\remy\2_Linear regression-Regression modelling-R_Slama-2014_10_23premiere partie_pptx\Media.ppcx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NARRATION" val="33,2131653961,D:\session_rec\master ladaf\remy\2_Linear regression-Regression modelling-R_Slama-2014_10_23premiere partie_pptx\Media.ppcx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NARRATION" val="34,2131653961,D:\session_rec\master ladaf\remy\2_Linear regression-Regression modelling-R_Slama-2014_10_23premiere partie_pptx\Media.ppcx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NARRATION" val="35,2131653961,D:\session_rec\master ladaf\remy\2_Linear regression-Regression modelling-R_Slama-2014_10_23premiere partie_pptx\Media.ppcx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NARRATION" val="36,2131653961,D:\session_rec\master ladaf\remy\2_Linear regression-Regression modelling-R_Slama-2014_10_23premiere partie_pptx\Media.ppcx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NARRATION" val="37,2131653961,D:\session_rec\master ladaf\remy\2_Linear regression-Regression modelling-R_Slama-2014_10_23premiere partie_pptx\Media.ppcx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NARRATION" val="38,2131653961,D:\session_rec\master ladaf\remy\2_Linear regression-Regression modelling-R_Slama-2014_10_23premiere partie_pptx\Media.ppcx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NARRATION" val="3,2131653961,D:\session_rec\master ladaf\remy\2_Linear regression-Regression modelling-R_Slama-2014_10_23premiere partie_pptx\Media.ppcx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NARRATION" val="39,2131653961,D:\session_rec\master ladaf\remy\2_Linear regression-Regression modelling-R_Slama-2014_10_23premiere partie_pptx\Media.ppcx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NARRATION" val="40,2131653961,D:\session_rec\master ladaf\remy\2_Linear regression-Regression modelling-R_Slama-2014_10_23premiere partie_pptx\Media.ppcx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NARRATION" val="41,2131653961,D:\session_rec\master ladaf\remy\2_Linear regression-Regression modelling-R_Slama-2014_10_23premiere partie_pptx\Media.ppcx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NARRATION" val="42,2131653961,D:\session_rec\master ladaf\remy\2_Linear regression-Regression modelling-R_Slama-2014_10_23premiere partie_pptx\Media.ppcx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NARRATION" val="43,2131653961,D:\session_rec\master ladaf\remy\2_Linear regression-Regression modelling-R_Slama-2014_10_23premiere partie_pptx\Media.ppcx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NARRATION" val="44,2131653961,D:\session_rec\master ladaf\remy\2_Linear regression-Regression modelling-R_Slama-2014_10_23premiere partie_pptx\Media.ppcx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NARRATION" val="45,2131653961,D:\session_rec\master ladaf\remy\2_Linear regression-Regression modelling-R_Slama-2014_10_23premiere partie_pptx\Media.ppcx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NARRATION" val="46,2131653961,D:\session_rec\master ladaf\remy\2_Linear regression-Regression modelling-R_Slama-2014_10_23premiere partie_pptx\Media.ppcx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NARRATION" val="47,2131653961,D:\session_rec\master ladaf\remy\2_Linear regression-Regression modelling-R_Slama-2014_10_23premiere partie_pptx\Media.ppcx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NARRATION" val="48,2131653961,D:\session_rec\master ladaf\remy\2_Linear regression-Regression modelling-R_Slama-2014_10_23premiere partie_pptx\Media.ppcx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NARRATION" val="4,2131653961,D:\session_rec\master ladaf\remy\2_Linear regression-Regression modelling-R_Slama-2014_10_23premiere partie_pptx\Media.ppcx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NARRATION" val="1,1983418994,D:\session_rec\master ladaf\remy\2_Linear regression_2nd part-2014_10_24_pptx\Media.ppcx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NARRATION" val="2,1983418994,D:\session_rec\master ladaf\remy\2_Linear regression_2nd part-2014_10_24_pptx\Media.ppcx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NARRATION" val="3,1983418994,D:\session_rec\master ladaf\remy\2_Linear regression_2nd part-2014_10_24_pptx\Media.ppcx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NARRATION" val="4,1983418994,D:\session_rec\master ladaf\remy\2_Linear regression_2nd part-2014_10_24_pptx\Media.ppcx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NARRATION" val="5,1983418994,D:\session_rec\master ladaf\remy\2_Linear regression_2nd part-2014_10_24_pptx\Media.ppcx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NARRATION" val="6,1983418994,D:\session_rec\master ladaf\remy\2_Linear regression_2nd part-2014_10_24_pptx\Media.ppcx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NARRATION" val="7,1983418994,D:\session_rec\master ladaf\remy\2_Linear regression_2nd part-2014_10_24_pptx\Media.ppcx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NARRATION" val="10,1983418994,D:\session_rec\master ladaf\remy\2_Linear regression_2nd part-2014_10_24_pptx\Media.ppcx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NARRATION" val="8,1983418994,D:\session_rec\master ladaf\remy\2_Linear regression_2nd part-2014_10_24_pptx\Media.ppcx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NARRATION" val="9,1983418994,D:\session_rec\master ladaf\remy\2_Linear regression_2nd part-2014_10_24_pptx\Media.ppcx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NARRATION" val="5,2131653961,D:\session_rec\master ladaf\remy\2_Linear regression-Regression modelling-R_Slama-2014_10_23premiere partie_pptx\Media.ppcx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NARRATION" val="11,1983418994,D:\session_rec\master ladaf\remy\2_Linear regression_2nd part-2014_10_24_pptx\Media.ppcx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NARRATION" val="12,1983418994,D:\session_rec\master ladaf\remy\2_Linear regression_2nd part-2014_10_24_pptx\Media.ppcx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NARRATION" val="13,1983418994,D:\session_rec\master ladaf\remy\2_Linear regression_2nd part-2014_10_24_pptx\Media.ppcx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NARRATION" val="14,1983418994,D:\session_rec\master ladaf\remy\2_Linear regression_2nd part-2014_10_24_pptx\Media.ppcx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NARRATION" val="15,1983418994,D:\session_rec\master ladaf\remy\2_Linear regression_2nd part-2014_10_24_pptx\Media.ppcx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NARRATION" val="16,1983418994,D:\session_rec\master ladaf\remy\2_Linear regression_2nd part-2014_10_24_pptx\Media.ppcx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NARRATION" val="17,1983418994,D:\session_rec\master ladaf\remy\2_Linear regression_2nd part-2014_10_24_pptx\Media.ppcx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NARRATION" val="18,1983418994,D:\session_rec\master ladaf\remy\2_Linear regression_2nd part-2014_10_24_pptx\Media.ppcx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NARRATION" val="19,1983418994,D:\session_rec\master ladaf\remy\2_Linear regression_2nd part-2014_10_24_pptx\Media.ppcx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NARRATION" val="20,1983418994,D:\session_rec\master ladaf\remy\2_Linear regression_2nd part-2014_10_24_pptx\Media.ppcx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NARRATION" val="6,2131653961,D:\session_rec\master ladaf\remy\2_Linear regression-Regression modelling-R_Slama-2014_10_23premiere partie_pptx\Media.ppcx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NARRATION" val="21,1983418994,D:\session_rec\master ladaf\remy\2_Linear regression_2nd part-2014_10_24_pptx\Media.ppcx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NARRATION" val="22,1983418994,D:\session_rec\master ladaf\remy\2_Linear regression_2nd part-2014_10_24_pptx\Media.ppcx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NARRATION" val="23,1983418994,D:\session_rec\master ladaf\remy\2_Linear regression_2nd part-2014_10_24_pptx\Media.ppcx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NARRATION" val="24,1983418994,D:\session_rec\master ladaf\remy\2_Linear regression_2nd part-2014_10_24_pptx\Media.ppcx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NARRATION" val="25,1983418994,D:\session_rec\master ladaf\remy\2_Linear regression_2nd part-2014_10_24_pptx\Media.ppcx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NARRATION" val="26,1983418994,D:\session_rec\master ladaf\remy\2_Linear regression_2nd part-2014_10_24_pptx\Media.ppcx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NARRATION" val="27,1983418994,D:\session_rec\master ladaf\remy\2_Linear regression_2nd part-2014_10_24_pptx\Media.ppcx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NARRATION" val="28,1983418994,D:\session_rec\master ladaf\remy\2_Linear regression_2nd part-2014_10_24_pptx\Media.ppcx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NARRATION" val="29,1983418994,D:\session_rec\master ladaf\remy\2_Linear regression_2nd part-2014_10_24_pptx\Media.ppcx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NARRATION" val="30,1983418994,D:\session_rec\master ladaf\remy\2_Linear regression_2nd part-2014_10_24_pptx\Media.ppcx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NARRATION" val="7,2131653961,D:\session_rec\master ladaf\remy\2_Linear regression-Regression modelling-R_Slama-2014_10_23premiere partie_pptx\Media.ppcx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NARRATION" val="31,1983418994,D:\session_rec\master ladaf\remy\2_Linear regression_2nd part-2014_10_24_pptx\Media.ppcx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NARRATION" val="32,1983418994,D:\session_rec\master ladaf\remy\2_Linear regression_2nd part-2014_10_24_pptx\Media.ppcx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NARRATION" val="33,1983418994,D:\session_rec\master ladaf\remy\2_Linear regression_2nd part-2014_10_24_pptx\Media.ppcx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NARRATION" val="34,1983418994,D:\session_rec\master ladaf\remy\2_Linear regression_2nd part-2014_10_24_pptx\Media.ppcx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NARRATION" val="35,1983418994,D:\session_rec\master ladaf\remy\2_Linear regression_2nd part-2014_10_24_pptx\Media.ppcx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NARRATION" val="36,1983418994,D:\session_rec\master ladaf\remy\2_Linear regression_2nd part-2014_10_24_pptx\Media.ppcx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NARRATION" val="37,1983418994,D:\session_rec\master ladaf\remy\2_Linear regression_2nd part-2014_10_24_pptx\Media.ppcx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NARRATION" val="38,1983418994,D:\session_rec\master ladaf\remy\2_Linear regression_2nd part-2014_10_24_pptx\Media.ppcx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NARRATION" val="39,1983418994,D:\session_rec\master ladaf\remy\2_Linear regression_2nd part-2014_10_24_pptx\Media.ppcx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NARRATION" val="7,2131653961,D:\session_rec\master ladaf\remy\2_Linear regression-Regression modelling-R_Slama-2014_10_23premiere partie_pptx\Media.ppcx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NARRATION" val="8,2131653961,D:\session_rec\master ladaf\remy\2_Linear regression-Regression modelling-R_Slama-2014_10_23premiere partie_pptx\Media.ppcx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NARRATION" val="13,2131653961,D:\session_rec\master ladaf\remy\2_Linear regression-Regression modelling-R_Slama-2014_10_23premiere partie_pptx\Media.ppcx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NARRATION" val="18,2131653961,D:\session_rec\master ladaf\remy\2_Linear regression-Regression modelling-R_Slama-2014_10_23premiere partie_pptx\Media.ppcx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NARRATION" val="21,2131653961,D:\session_rec\master ladaf\remy\2_Linear regression-Regression modelling-R_Slama-2014_10_23premiere partie_pptx\Media.ppcx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NARRATION" val="22,2131653961,D:\session_rec\master ladaf\remy\2_Linear regression-Regression modelling-R_Slama-2014_10_23premiere partie_pptx\Media.ppcx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NARRATION" val="9,2131653961,D:\session_rec\master ladaf\remy\2_Linear regression-Regression modelling-R_Slama-2014_10_23premiere partie_pptx\Media.ppcx"/>
</p:tagLst>
</file>

<file path=ppt/theme/theme1.xml><?xml version="1.0" encoding="utf-8"?>
<a:theme xmlns:a="http://schemas.openxmlformats.org/drawingml/2006/main" name="Cours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28142</TotalTime>
  <Words>5334</Words>
  <Application>Microsoft Office PowerPoint</Application>
  <PresentationFormat>Affichage à l'écran (4:3)</PresentationFormat>
  <Paragraphs>904</Paragraphs>
  <Slides>83</Slides>
  <Notes>3</Notes>
  <HiddenSlides>0</HiddenSlides>
  <MMClips>0</MMClips>
  <ScaleCrop>false</ScaleCrop>
  <HeadingPairs>
    <vt:vector size="8" baseType="variant">
      <vt:variant>
        <vt:lpstr>Polices utilisées</vt:lpstr>
      </vt:variant>
      <vt:variant>
        <vt:i4>12</vt:i4>
      </vt:variant>
      <vt:variant>
        <vt:lpstr>Thème</vt:lpstr>
      </vt:variant>
      <vt:variant>
        <vt:i4>1</vt:i4>
      </vt:variant>
      <vt:variant>
        <vt:lpstr>Serveurs OLE incorporés</vt:lpstr>
      </vt:variant>
      <vt:variant>
        <vt:i4>3</vt:i4>
      </vt:variant>
      <vt:variant>
        <vt:lpstr>Titres des diapositives</vt:lpstr>
      </vt:variant>
      <vt:variant>
        <vt:i4>83</vt:i4>
      </vt:variant>
    </vt:vector>
  </HeadingPairs>
  <TitlesOfParts>
    <vt:vector size="99" baseType="lpstr">
      <vt:lpstr>ＭＳ Ｐゴシック</vt:lpstr>
      <vt:lpstr>Antique Olive</vt:lpstr>
      <vt:lpstr>Arial</vt:lpstr>
      <vt:lpstr>Athelas Regular</vt:lpstr>
      <vt:lpstr>Bradley Hand ITC TT-Bold</vt:lpstr>
      <vt:lpstr>Calibri</vt:lpstr>
      <vt:lpstr>Corbel</vt:lpstr>
      <vt:lpstr>Courier New</vt:lpstr>
      <vt:lpstr>Handwriting - Dakota</vt:lpstr>
      <vt:lpstr>Symbol</vt:lpstr>
      <vt:lpstr>Times New Roman</vt:lpstr>
      <vt:lpstr>Wingdings</vt:lpstr>
      <vt:lpstr>Cours</vt:lpstr>
      <vt:lpstr>Équation</vt:lpstr>
      <vt:lpstr>Equation</vt:lpstr>
      <vt:lpstr>…quation</vt:lpstr>
      <vt:lpstr>Fundamentals of Linear Regression Modelling with applications to Epidemiology and Clinical Research</vt:lpstr>
      <vt:lpstr>Overview</vt:lpstr>
      <vt:lpstr>Main purposes of regression modelling in environmental epidemiology</vt:lpstr>
      <vt:lpstr>Regression: principle</vt:lpstr>
      <vt:lpstr>Présentation PowerPoint</vt:lpstr>
      <vt:lpstr>I. Basic components of the linear regression model</vt:lpstr>
      <vt:lpstr>The linear regression model</vt:lpstr>
      <vt:lpstr>What comes in? What goes out?</vt:lpstr>
      <vt:lpstr>I.1) The explained variable (Y)</vt:lpstr>
      <vt:lpstr>Présentation PowerPoint</vt:lpstr>
      <vt:lpstr>Several types of covariates</vt:lpstr>
      <vt:lpstr>Several types of covariates</vt:lpstr>
      <vt:lpstr>Présentation PowerPoint</vt:lpstr>
      <vt:lpstr>I.3) The model’s parameters</vt:lpstr>
      <vt:lpstr>The parameter b (slope) </vt:lpstr>
      <vt:lpstr>Présentation PowerPoint</vt:lpstr>
      <vt:lpstr>Example 2: Mean particulate matter (PM2.5) level and life expectancy in US cities</vt:lpstr>
      <vt:lpstr>Example: Interpretation of the parameters of a linear regression model</vt:lpstr>
      <vt:lpstr>Going a bit further with continuous covariates</vt:lpstr>
      <vt:lpstr>Interpretation of the parameter associated with continuous covariates: What you need to remember</vt:lpstr>
      <vt:lpstr>Taking into account categorical covariates</vt:lpstr>
      <vt:lpstr>Obtaining a relevant estimate of the impact of categorical covariates using dummy variables</vt:lpstr>
      <vt:lpstr>Présentation PowerPoint</vt:lpstr>
      <vt:lpstr>Présentation PowerPoint</vt:lpstr>
      <vt:lpstr>Values predicted by model M2</vt:lpstr>
      <vt:lpstr>Caveat:  Covariates X1, X2, X3 always go together.  They have no meaning on their own and cannot be excluded or included in the regression model independently one from another. </vt:lpstr>
      <vt:lpstr>Case of a categorical covariate X with 4 levels or more</vt:lpstr>
      <vt:lpstr>Dummy variables: overview</vt:lpstr>
      <vt:lpstr>Présentation PowerPoint</vt:lpstr>
      <vt:lpstr>Présentation PowerPoint</vt:lpstr>
      <vt:lpstr>Question: What is the value of  Y predicted for a woman with a BMI of 30 kg/m2?</vt:lpstr>
      <vt:lpstr>Présentation PowerPoint</vt:lpstr>
      <vt:lpstr>Predicting from a regression model</vt:lpstr>
      <vt:lpstr>A note on terminology</vt:lpstr>
      <vt:lpstr>II.5) Predicted versus observed values: the model’s residuals</vt:lpstr>
      <vt:lpstr>The residual expresses how far an observation lies from the model’s prediction.</vt:lpstr>
      <vt:lpstr>Présentation PowerPoint</vt:lpstr>
      <vt:lpstr>Présentation PowerPoint</vt:lpstr>
      <vt:lpstr>3 equivalent ways to write the simple linear regression model</vt:lpstr>
      <vt:lpstr>II. Estimating the model’s parameters:  The Least Squares (or OLS) method</vt:lpstr>
      <vt:lpstr>Présentation PowerPoint</vt:lpstr>
      <vt:lpstr>Présentation PowerPoint</vt:lpstr>
      <vt:lpstr>Présentation PowerPoint</vt:lpstr>
      <vt:lpstr>R2 quantifies the proportion of the variability in Y explained by the model</vt:lpstr>
      <vt:lpstr>Some remarks…</vt:lpstr>
      <vt:lpstr>Relation between R2 and r</vt:lpstr>
      <vt:lpstr>Relation between r and b</vt:lpstr>
      <vt:lpstr>R2 is not equivalent to p!</vt:lpstr>
      <vt:lpstr>An example</vt:lpstr>
      <vt:lpstr>Linear regression modeling is not “symmetrical”</vt:lpstr>
      <vt:lpstr>A more complex one…</vt:lpstr>
      <vt:lpstr>What does linear mean?</vt:lpstr>
      <vt:lpstr>III. More covariates: multiple linear regression</vt:lpstr>
      <vt:lpstr>Présentation PowerPoint</vt:lpstr>
      <vt:lpstr>Example: In utero exposure to DDE and PCB and age at menarche</vt:lpstr>
      <vt:lpstr>Interpreting b1 in the presence of several covariates</vt:lpstr>
      <vt:lpstr>Présentation PowerPoint</vt:lpstr>
      <vt:lpstr>Présentation PowerPoint</vt:lpstr>
      <vt:lpstr>Values predicted by a multiple regression model with 2 covariates</vt:lpstr>
      <vt:lpstr>What is the maximum number of covariates* a regression model can accommodate? A convenient rule of thumb</vt:lpstr>
      <vt:lpstr>Regression models are flexible</vt:lpstr>
      <vt:lpstr>Relation between R2 and r</vt:lpstr>
      <vt:lpstr>IV. Interaction (effect measure modification) in the linear regression model</vt:lpstr>
      <vt:lpstr>Allowing effect measure modification between covariates</vt:lpstr>
      <vt:lpstr>A more complex model</vt:lpstr>
      <vt:lpstr>Présentation PowerPoint</vt:lpstr>
      <vt:lpstr>Présentation PowerPoint</vt:lpstr>
      <vt:lpstr>Effect measure modification Plot of the predicted values with one continuous covariate (X1) and a binary covariate (X2)</vt:lpstr>
      <vt:lpstr>Example: Changes in mean sperm count over time</vt:lpstr>
      <vt:lpstr>What if X1 and X2 are both binary variables?</vt:lpstr>
      <vt:lpstr>More interesting interactions…</vt:lpstr>
      <vt:lpstr>V. As a conclusion Regression models are flexible…</vt:lpstr>
      <vt:lpstr>…Flexible in terms of ability to take into account potential confounders</vt:lpstr>
      <vt:lpstr>…Flexible in terms of allowing effect measure modification between covariates</vt:lpstr>
      <vt:lpstr>Effect measure modification Plot of the predicted values with one continuous covariate (X) and a binary covariate (X2)</vt:lpstr>
      <vt:lpstr>When contemplating the output of a regression model, what should you look at in priority?</vt:lpstr>
      <vt:lpstr>A summary…</vt:lpstr>
      <vt:lpstr>Thank you for your attention!</vt:lpstr>
      <vt:lpstr>The linear regression model</vt:lpstr>
      <vt:lpstr>Présentation PowerPoint</vt:lpstr>
      <vt:lpstr>The slope (b)</vt:lpstr>
      <vt:lpstr>Présentation PowerPoint</vt:lpstr>
      <vt:lpstr>Présentation PowerPoint</vt:lpstr>
    </vt:vector>
  </TitlesOfParts>
  <Company>Inserm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 introduction to Regression Modelling in environmental Epidemiology</dc:title>
  <dc:creator>Remy Slama</dc:creator>
  <cp:lastModifiedBy>Matthieu</cp:lastModifiedBy>
  <cp:revision>506</cp:revision>
  <cp:lastPrinted>2014-10-22T15:38:32Z</cp:lastPrinted>
  <dcterms:created xsi:type="dcterms:W3CDTF">2012-09-28T08:26:25Z</dcterms:created>
  <dcterms:modified xsi:type="dcterms:W3CDTF">2019-11-21T15:28:28Z</dcterms:modified>
</cp:coreProperties>
</file>